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charts/chart13.xml" ContentType="application/vnd.openxmlformats-officedocument.drawingml.chart+xml"/>
  <Override PartName="/ppt/charts/chart24.xml" ContentType="application/vnd.openxmlformats-officedocument.drawingml.chart+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diagrams/quickStyle20.xml" ContentType="application/vnd.openxmlformats-officedocument.drawingml.diagramStyle+xml"/>
  <Override PartName="/ppt/diagrams/drawing21.xml" ContentType="application/vnd.ms-office.drawingml.diagramDrawing+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charts/chart14.xml" ContentType="application/vnd.openxmlformats-officedocument.drawingml.chart+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diagrams/quickStyle14.xml" ContentType="application/vnd.openxmlformats-officedocument.drawingml.diagramStyle+xml"/>
  <Override PartName="/ppt/diagrams/drawing15.xml" ContentType="application/vnd.ms-office.drawingml.diagramDrawing+xml"/>
  <Override PartName="/ppt/charts/chart21.xml" ContentType="application/vnd.openxmlformats-officedocument.drawingml.chart+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Default Extension="vml" ContentType="application/vnd.openxmlformats-officedocument.vmlDrawing"/>
  <Override PartName="/ppt/charts/chart10.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charts/chart19.xml" ContentType="application/vnd.openxmlformats-officedocument.drawingml.chart+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diagrams/quickStyle15.xml" ContentType="application/vnd.openxmlformats-officedocument.drawingml.diagramStyle+xml"/>
  <Override PartName="/ppt/diagrams/drawing16.xml" ContentType="application/vnd.ms-office.drawingml.diagramDrawing+xml"/>
  <Override PartName="/ppt/charts/chart11.xml" ContentType="application/vnd.openxmlformats-officedocument.drawingml.chart+xml"/>
  <Override PartName="/ppt/charts/chart22.xml" ContentType="application/vnd.openxmlformats-officedocument.drawingml.chart+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charts/chart16.xml" ContentType="application/vnd.openxmlformats-officedocument.drawingml.char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hart12.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charts/chart7.xml" ContentType="application/vnd.openxmlformats-officedocument.drawingml.chart+xml"/>
  <Override PartName="/ppt/diagrams/quickStyle13.xml" ContentType="application/vnd.openxmlformats-officedocument.drawingml.diagramStyle+xml"/>
  <Override PartName="/ppt/diagrams/drawing14.xml" ContentType="application/vnd.ms-office.drawingml.diagramDrawing+xml"/>
  <Override PartName="/ppt/charts/chart20.xml" ContentType="application/vnd.openxmlformats-officedocument.drawingml.chart+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Default Extension="bin" ContentType="application/vnd.openxmlformats-officedocument.oleObject"/>
  <Override PartName="/ppt/diagrams/colors12.xml" ContentType="application/vnd.openxmlformats-officedocument.drawingml.diagramColor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834" r:id="rId2"/>
    <p:sldId id="783" r:id="rId3"/>
    <p:sldId id="926" r:id="rId4"/>
    <p:sldId id="872" r:id="rId5"/>
    <p:sldId id="856" r:id="rId6"/>
    <p:sldId id="857" r:id="rId7"/>
    <p:sldId id="874" r:id="rId8"/>
    <p:sldId id="877" r:id="rId9"/>
    <p:sldId id="879" r:id="rId10"/>
    <p:sldId id="878" r:id="rId11"/>
    <p:sldId id="851" r:id="rId12"/>
    <p:sldId id="848" r:id="rId13"/>
    <p:sldId id="842" r:id="rId14"/>
    <p:sldId id="849" r:id="rId15"/>
    <p:sldId id="850" r:id="rId16"/>
    <p:sldId id="843" r:id="rId17"/>
    <p:sldId id="844" r:id="rId18"/>
    <p:sldId id="846" r:id="rId19"/>
    <p:sldId id="840" r:id="rId20"/>
    <p:sldId id="787" r:id="rId21"/>
    <p:sldId id="835" r:id="rId22"/>
    <p:sldId id="855" r:id="rId23"/>
    <p:sldId id="916" r:id="rId24"/>
    <p:sldId id="917" r:id="rId25"/>
    <p:sldId id="866" r:id="rId26"/>
    <p:sldId id="902" r:id="rId27"/>
    <p:sldId id="918" r:id="rId28"/>
    <p:sldId id="919" r:id="rId29"/>
    <p:sldId id="920" r:id="rId30"/>
    <p:sldId id="921" r:id="rId31"/>
    <p:sldId id="922" r:id="rId32"/>
    <p:sldId id="923" r:id="rId33"/>
    <p:sldId id="924" r:id="rId34"/>
    <p:sldId id="925" r:id="rId35"/>
    <p:sldId id="859" r:id="rId36"/>
    <p:sldId id="860" r:id="rId37"/>
    <p:sldId id="880" r:id="rId38"/>
    <p:sldId id="881" r:id="rId39"/>
    <p:sldId id="914" r:id="rId40"/>
    <p:sldId id="915" r:id="rId41"/>
    <p:sldId id="861" r:id="rId42"/>
    <p:sldId id="883" r:id="rId43"/>
    <p:sldId id="790" r:id="rId44"/>
    <p:sldId id="791" r:id="rId45"/>
    <p:sldId id="792" r:id="rId46"/>
    <p:sldId id="794" r:id="rId47"/>
    <p:sldId id="798" r:id="rId48"/>
    <p:sldId id="799" r:id="rId49"/>
    <p:sldId id="800" r:id="rId50"/>
    <p:sldId id="802" r:id="rId51"/>
    <p:sldId id="803" r:id="rId52"/>
    <p:sldId id="804" r:id="rId53"/>
    <p:sldId id="805" r:id="rId54"/>
    <p:sldId id="806" r:id="rId55"/>
    <p:sldId id="807" r:id="rId56"/>
    <p:sldId id="901" r:id="rId57"/>
    <p:sldId id="905" r:id="rId58"/>
    <p:sldId id="830" r:id="rId59"/>
    <p:sldId id="831" r:id="rId60"/>
    <p:sldId id="886" r:id="rId61"/>
    <p:sldId id="832" r:id="rId62"/>
    <p:sldId id="903" r:id="rId63"/>
    <p:sldId id="889" r:id="rId64"/>
    <p:sldId id="890" r:id="rId65"/>
    <p:sldId id="891" r:id="rId66"/>
    <p:sldId id="892" r:id="rId67"/>
    <p:sldId id="893" r:id="rId68"/>
    <p:sldId id="894" r:id="rId69"/>
    <p:sldId id="895" r:id="rId70"/>
    <p:sldId id="896" r:id="rId71"/>
    <p:sldId id="897" r:id="rId72"/>
    <p:sldId id="898" r:id="rId73"/>
    <p:sldId id="899" r:id="rId74"/>
    <p:sldId id="904" r:id="rId75"/>
    <p:sldId id="882" r:id="rId76"/>
    <p:sldId id="329" r:id="rId77"/>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7C80"/>
    <a:srgbClr val="DCFCF6"/>
    <a:srgbClr val="0097CC"/>
    <a:srgbClr val="4D4D4D"/>
    <a:srgbClr val="33CCFF"/>
    <a:srgbClr val="3399FF"/>
    <a:srgbClr val="99CCFF"/>
    <a:srgbClr val="000066"/>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95932" autoAdjust="0"/>
  </p:normalViewPr>
  <p:slideViewPr>
    <p:cSldViewPr>
      <p:cViewPr>
        <p:scale>
          <a:sx n="66" d="100"/>
          <a:sy n="66" d="100"/>
        </p:scale>
        <p:origin x="-1062" y="-282"/>
      </p:cViewPr>
      <p:guideLst>
        <p:guide orient="horz" pos="2160"/>
        <p:guide pos="2880"/>
      </p:guideLst>
    </p:cSldViewPr>
  </p:slideViewPr>
  <p:outlineViewPr>
    <p:cViewPr>
      <p:scale>
        <a:sx n="33" d="100"/>
        <a:sy n="33" d="100"/>
      </p:scale>
      <p:origin x="0" y="787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42" y="-7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radpour\AppData\Local\Microsoft\Windows\Temporary%20Internet%20Files\Content.Outlook\UL15EYCP\Revised%20version%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a.zare\Desktop\Copy%20of%20statitics%20&amp;%20tables%2012-03-1390.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radpour\Desktop\Book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radpour\AppData\Local\Microsoft\Windows\Temporary%20Internet%20Files\Content.Outlook\UL15EYCP\Revised%20version%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adpour\AppData\Local\Microsoft\Windows\Temporary%20Internet%20Files\Content.Outlook\UL15EYCP\Revised%20version%2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adpour\Desktop\Copy%20of%20Coin%20-%20Gold%20archiv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adpour\Desktop\Copy%20of%20Coin%20-%20Gold%20archi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pie3DChart>
        <c:varyColors val="1"/>
        <c:ser>
          <c:idx val="0"/>
          <c:order val="0"/>
          <c:tx>
            <c:strRef>
              <c:f>Sheet1!$B$1</c:f>
              <c:strCache>
                <c:ptCount val="1"/>
                <c:pt idx="0">
                  <c:v>سبد رشد بالا</c:v>
                </c:pt>
              </c:strCache>
            </c:strRef>
          </c:tx>
          <c:dLbls>
            <c:dLbl>
              <c:idx val="0"/>
              <c:layout>
                <c:manualLayout>
                  <c:x val="-2.078874700283323E-2"/>
                  <c:y val="0.11647197805112115"/>
                </c:manualLayout>
              </c:layout>
              <c:showCatName val="1"/>
              <c:showPercent val="1"/>
            </c:dLbl>
            <c:dLbl>
              <c:idx val="4"/>
              <c:layout>
                <c:manualLayout>
                  <c:x val="0.16871565218177687"/>
                  <c:y val="0.14404852160727824"/>
                </c:manualLayout>
              </c:layout>
              <c:showCatName val="1"/>
              <c:showPercent val="1"/>
            </c:dLbl>
            <c:numFmt formatCode="0%" sourceLinked="0"/>
            <c:txPr>
              <a:bodyPr/>
              <a:lstStyle/>
              <a:p>
                <a:pPr>
                  <a:defRPr sz="1400">
                    <a:cs typeface="B Zar" pitchFamily="2" charset="-78"/>
                  </a:defRPr>
                </a:pPr>
                <a:endParaRPr lang="en-US"/>
              </a:p>
            </c:txPr>
            <c:showCatName val="1"/>
            <c:showPercent val="1"/>
            <c:showLeaderLines val="1"/>
          </c:dLbls>
          <c:cat>
            <c:strRef>
              <c:f>Sheet1!$A$2:$A$6</c:f>
              <c:strCache>
                <c:ptCount val="5"/>
                <c:pt idx="0">
                  <c:v>نقد و طلا</c:v>
                </c:pt>
                <c:pt idx="1">
                  <c:v>سهام</c:v>
                </c:pt>
                <c:pt idx="2">
                  <c:v>صندوق‌هاي سرمايه‌گذاري در سهام </c:v>
                </c:pt>
                <c:pt idx="3">
                  <c:v>سپرده بلندمدت و اوراق بهادار با درآمد ثابت</c:v>
                </c:pt>
                <c:pt idx="4">
                  <c:v>زمين و ساختمان (از جمله سرمايه‌گذاري در صندوق‌هاي زمين و ساختمان)</c:v>
                </c:pt>
              </c:strCache>
            </c:strRef>
          </c:cat>
          <c:val>
            <c:numRef>
              <c:f>Sheet1!$B$2:$B$6</c:f>
              <c:numCache>
                <c:formatCode>0</c:formatCode>
                <c:ptCount val="5"/>
                <c:pt idx="0">
                  <c:v>2</c:v>
                </c:pt>
                <c:pt idx="1">
                  <c:v>30</c:v>
                </c:pt>
                <c:pt idx="2">
                  <c:v>13</c:v>
                </c:pt>
                <c:pt idx="3">
                  <c:v>20</c:v>
                </c:pt>
                <c:pt idx="4">
                  <c:v>35</c:v>
                </c:pt>
              </c:numCache>
            </c:numRef>
          </c:val>
        </c:ser>
      </c:pie3DChart>
    </c:plotArea>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44"/>
  <c:chart>
    <c:autoTitleDeleted val="1"/>
    <c:plotArea>
      <c:layout/>
      <c:scatterChart>
        <c:scatterStyle val="lineMarker"/>
        <c:ser>
          <c:idx val="0"/>
          <c:order val="0"/>
          <c:tx>
            <c:v>قیمت سالانۀ واقعی سکه</c:v>
          </c:tx>
          <c:marker>
            <c:symbol val="none"/>
          </c:marker>
          <c:xVal>
            <c:numRef>
              <c:f>'مقایسه سکه - دلار - انس'!$B$6:$B$25</c:f>
              <c:numCache>
                <c:formatCode>#,##0</c:formatCode>
                <c:ptCount val="20"/>
                <c:pt idx="0">
                  <c:v>1390</c:v>
                </c:pt>
                <c:pt idx="1">
                  <c:v>1389</c:v>
                </c:pt>
                <c:pt idx="2">
                  <c:v>1388</c:v>
                </c:pt>
                <c:pt idx="3">
                  <c:v>1387</c:v>
                </c:pt>
                <c:pt idx="4">
                  <c:v>1386</c:v>
                </c:pt>
                <c:pt idx="5">
                  <c:v>1385</c:v>
                </c:pt>
                <c:pt idx="6">
                  <c:v>1384</c:v>
                </c:pt>
                <c:pt idx="7">
                  <c:v>1383</c:v>
                </c:pt>
                <c:pt idx="8">
                  <c:v>1382</c:v>
                </c:pt>
                <c:pt idx="9">
                  <c:v>1381</c:v>
                </c:pt>
                <c:pt idx="10">
                  <c:v>1380</c:v>
                </c:pt>
                <c:pt idx="11">
                  <c:v>1379</c:v>
                </c:pt>
                <c:pt idx="12">
                  <c:v>1378</c:v>
                </c:pt>
                <c:pt idx="13">
                  <c:v>1377</c:v>
                </c:pt>
                <c:pt idx="14">
                  <c:v>1376</c:v>
                </c:pt>
                <c:pt idx="15">
                  <c:v>1375</c:v>
                </c:pt>
                <c:pt idx="16">
                  <c:v>1374</c:v>
                </c:pt>
                <c:pt idx="17">
                  <c:v>1373</c:v>
                </c:pt>
                <c:pt idx="18">
                  <c:v>1372</c:v>
                </c:pt>
                <c:pt idx="19">
                  <c:v>1371</c:v>
                </c:pt>
              </c:numCache>
            </c:numRef>
          </c:xVal>
          <c:yVal>
            <c:numRef>
              <c:f>'مقایسه سکه - دلار - انس'!$C$5:$C$25</c:f>
              <c:numCache>
                <c:formatCode>#,##0</c:formatCode>
                <c:ptCount val="21"/>
                <c:pt idx="0">
                  <c:v>7000000</c:v>
                </c:pt>
                <c:pt idx="1">
                  <c:v>5630000</c:v>
                </c:pt>
                <c:pt idx="2">
                  <c:v>3280000</c:v>
                </c:pt>
                <c:pt idx="3">
                  <c:v>2500000</c:v>
                </c:pt>
                <c:pt idx="4">
                  <c:v>2350000</c:v>
                </c:pt>
                <c:pt idx="5">
                  <c:v>2300000</c:v>
                </c:pt>
                <c:pt idx="6">
                  <c:v>1700000</c:v>
                </c:pt>
                <c:pt idx="7">
                  <c:v>1220000</c:v>
                </c:pt>
                <c:pt idx="8">
                  <c:v>1040000</c:v>
                </c:pt>
                <c:pt idx="9">
                  <c:v>860000</c:v>
                </c:pt>
                <c:pt idx="10">
                  <c:v>700000</c:v>
                </c:pt>
                <c:pt idx="11">
                  <c:v>600000</c:v>
                </c:pt>
                <c:pt idx="12">
                  <c:v>600000</c:v>
                </c:pt>
                <c:pt idx="13">
                  <c:v>580000</c:v>
                </c:pt>
                <c:pt idx="14">
                  <c:v>450000</c:v>
                </c:pt>
                <c:pt idx="15">
                  <c:v>380000</c:v>
                </c:pt>
                <c:pt idx="16">
                  <c:v>400000</c:v>
                </c:pt>
                <c:pt idx="17">
                  <c:v>440000</c:v>
                </c:pt>
                <c:pt idx="18">
                  <c:v>300000</c:v>
                </c:pt>
                <c:pt idx="19">
                  <c:v>164000</c:v>
                </c:pt>
                <c:pt idx="20">
                  <c:v>125000</c:v>
                </c:pt>
              </c:numCache>
            </c:numRef>
          </c:yVal>
        </c:ser>
        <c:ser>
          <c:idx val="3"/>
          <c:order val="1"/>
          <c:tx>
            <c:v>قیمت سالانۀ ذاتی سکه</c:v>
          </c:tx>
          <c:marker>
            <c:symbol val="none"/>
          </c:marker>
          <c:xVal>
            <c:numRef>
              <c:f>'مقایسه سکه - دلار - انس'!$B$6:$B$25</c:f>
              <c:numCache>
                <c:formatCode>#,##0</c:formatCode>
                <c:ptCount val="20"/>
                <c:pt idx="0">
                  <c:v>1390</c:v>
                </c:pt>
                <c:pt idx="1">
                  <c:v>1389</c:v>
                </c:pt>
                <c:pt idx="2">
                  <c:v>1388</c:v>
                </c:pt>
                <c:pt idx="3">
                  <c:v>1387</c:v>
                </c:pt>
                <c:pt idx="4">
                  <c:v>1386</c:v>
                </c:pt>
                <c:pt idx="5">
                  <c:v>1385</c:v>
                </c:pt>
                <c:pt idx="6">
                  <c:v>1384</c:v>
                </c:pt>
                <c:pt idx="7">
                  <c:v>1383</c:v>
                </c:pt>
                <c:pt idx="8">
                  <c:v>1382</c:v>
                </c:pt>
                <c:pt idx="9">
                  <c:v>1381</c:v>
                </c:pt>
                <c:pt idx="10">
                  <c:v>1380</c:v>
                </c:pt>
                <c:pt idx="11">
                  <c:v>1379</c:v>
                </c:pt>
                <c:pt idx="12">
                  <c:v>1378</c:v>
                </c:pt>
                <c:pt idx="13">
                  <c:v>1377</c:v>
                </c:pt>
                <c:pt idx="14">
                  <c:v>1376</c:v>
                </c:pt>
                <c:pt idx="15">
                  <c:v>1375</c:v>
                </c:pt>
                <c:pt idx="16">
                  <c:v>1374</c:v>
                </c:pt>
                <c:pt idx="17">
                  <c:v>1373</c:v>
                </c:pt>
                <c:pt idx="18">
                  <c:v>1372</c:v>
                </c:pt>
                <c:pt idx="19">
                  <c:v>1371</c:v>
                </c:pt>
              </c:numCache>
            </c:numRef>
          </c:xVal>
          <c:yVal>
            <c:numRef>
              <c:f>'مقایسه سکه - دلار - انس'!$A$5:$A$25</c:f>
              <c:numCache>
                <c:formatCode>General</c:formatCode>
                <c:ptCount val="21"/>
                <c:pt idx="0">
                  <c:v>6640000</c:v>
                </c:pt>
                <c:pt idx="1">
                  <c:v>6844470.5882352944</c:v>
                </c:pt>
                <c:pt idx="2">
                  <c:v>3675941.1764705884</c:v>
                </c:pt>
                <c:pt idx="3">
                  <c:v>2558823.5294117648</c:v>
                </c:pt>
                <c:pt idx="4">
                  <c:v>1976890.5882352942</c:v>
                </c:pt>
                <c:pt idx="5">
                  <c:v>1840300</c:v>
                </c:pt>
                <c:pt idx="6">
                  <c:v>1379095.0588235294</c:v>
                </c:pt>
                <c:pt idx="7">
                  <c:v>1091181.1764705901</c:v>
                </c:pt>
                <c:pt idx="8">
                  <c:v>895798.5882352941</c:v>
                </c:pt>
                <c:pt idx="9">
                  <c:v>816828.23529411759</c:v>
                </c:pt>
                <c:pt idx="10">
                  <c:v>644370</c:v>
                </c:pt>
                <c:pt idx="11">
                  <c:v>515265.88235294115</c:v>
                </c:pt>
                <c:pt idx="12">
                  <c:v>521563.41176470584</c:v>
                </c:pt>
                <c:pt idx="13">
                  <c:v>589378.23529411759</c:v>
                </c:pt>
                <c:pt idx="14">
                  <c:v>438824</c:v>
                </c:pt>
                <c:pt idx="15">
                  <c:v>322846.82352941192</c:v>
                </c:pt>
                <c:pt idx="16">
                  <c:v>385496.47058823577</c:v>
                </c:pt>
                <c:pt idx="17">
                  <c:v>366967.0588235294</c:v>
                </c:pt>
                <c:pt idx="18">
                  <c:v>237164.11764705903</c:v>
                </c:pt>
                <c:pt idx="19">
                  <c:v>165917.64705882373</c:v>
                </c:pt>
                <c:pt idx="20">
                  <c:v>0</c:v>
                </c:pt>
              </c:numCache>
            </c:numRef>
          </c:yVal>
        </c:ser>
        <c:axId val="47196032"/>
        <c:axId val="47197568"/>
      </c:scatterChart>
      <c:valAx>
        <c:axId val="47196032"/>
        <c:scaling>
          <c:orientation val="minMax"/>
          <c:max val="1390"/>
          <c:min val="1372"/>
        </c:scaling>
        <c:axPos val="b"/>
        <c:numFmt formatCode="#,##0" sourceLinked="1"/>
        <c:tickLblPos val="nextTo"/>
        <c:crossAx val="47197568"/>
        <c:crosses val="autoZero"/>
        <c:crossBetween val="midCat"/>
      </c:valAx>
      <c:valAx>
        <c:axId val="47197568"/>
        <c:scaling>
          <c:orientation val="minMax"/>
        </c:scaling>
        <c:axPos val="l"/>
        <c:majorGridlines/>
        <c:numFmt formatCode="#,##0" sourceLinked="1"/>
        <c:tickLblPos val="nextTo"/>
        <c:txPr>
          <a:bodyPr/>
          <a:lstStyle/>
          <a:p>
            <a:pPr>
              <a:defRPr>
                <a:latin typeface="IPT Lotus" pitchFamily="2" charset="2"/>
              </a:defRPr>
            </a:pPr>
            <a:endParaRPr lang="en-US"/>
          </a:p>
        </c:txPr>
        <c:crossAx val="47196032"/>
        <c:crosses val="autoZero"/>
        <c:crossBetween val="midCat"/>
      </c:valAx>
    </c:plotArea>
    <c:legend>
      <c:legendPos val="b"/>
      <c:layout/>
      <c:txPr>
        <a:bodyPr/>
        <a:lstStyle/>
        <a:p>
          <a:pPr>
            <a:defRPr>
              <a:latin typeface="IPT Lotus" pitchFamily="2" charset="2"/>
            </a:defRPr>
          </a:pPr>
          <a:endParaRPr lang="en-US"/>
        </a:p>
      </c:txPr>
    </c:legend>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41"/>
  <c:chart>
    <c:autoTitleDeleted val="1"/>
    <c:plotArea>
      <c:layout/>
      <c:lineChart>
        <c:grouping val="standard"/>
        <c:ser>
          <c:idx val="0"/>
          <c:order val="0"/>
          <c:tx>
            <c:strRef>
              <c:f>Sheet2!$G$3</c:f>
              <c:strCache>
                <c:ptCount val="1"/>
                <c:pt idx="0">
                  <c:v> شاخص کرایه مسکن اجاره ای</c:v>
                </c:pt>
              </c:strCache>
            </c:strRef>
          </c:tx>
          <c:marker>
            <c:symbol val="none"/>
          </c:marker>
          <c:cat>
            <c:numRef>
              <c:f>Sheet2!$F$5:$F$26</c:f>
              <c:numCache>
                <c:formatCode>General</c:formatCode>
                <c:ptCount val="22"/>
                <c:pt idx="0">
                  <c:v>1369</c:v>
                </c:pt>
                <c:pt idx="1">
                  <c:v>1370</c:v>
                </c:pt>
                <c:pt idx="2">
                  <c:v>1371</c:v>
                </c:pt>
                <c:pt idx="3">
                  <c:v>1372</c:v>
                </c:pt>
                <c:pt idx="4">
                  <c:v>1373</c:v>
                </c:pt>
                <c:pt idx="5">
                  <c:v>1374</c:v>
                </c:pt>
                <c:pt idx="6">
                  <c:v>1375</c:v>
                </c:pt>
                <c:pt idx="7">
                  <c:v>1376</c:v>
                </c:pt>
                <c:pt idx="8">
                  <c:v>1377</c:v>
                </c:pt>
                <c:pt idx="9">
                  <c:v>1378</c:v>
                </c:pt>
                <c:pt idx="10">
                  <c:v>1379</c:v>
                </c:pt>
                <c:pt idx="11">
                  <c:v>1380</c:v>
                </c:pt>
                <c:pt idx="12">
                  <c:v>1381</c:v>
                </c:pt>
                <c:pt idx="13">
                  <c:v>1382</c:v>
                </c:pt>
                <c:pt idx="14">
                  <c:v>1383</c:v>
                </c:pt>
                <c:pt idx="15">
                  <c:v>1384</c:v>
                </c:pt>
                <c:pt idx="16">
                  <c:v>1385</c:v>
                </c:pt>
                <c:pt idx="17">
                  <c:v>1386</c:v>
                </c:pt>
                <c:pt idx="18">
                  <c:v>1387</c:v>
                </c:pt>
                <c:pt idx="19">
                  <c:v>1388</c:v>
                </c:pt>
                <c:pt idx="20">
                  <c:v>1389</c:v>
                </c:pt>
                <c:pt idx="21">
                  <c:v>1390</c:v>
                </c:pt>
              </c:numCache>
            </c:numRef>
          </c:cat>
          <c:val>
            <c:numRef>
              <c:f>Sheet2!$G$5:$G$26</c:f>
              <c:numCache>
                <c:formatCode>#0</c:formatCode>
                <c:ptCount val="22"/>
                <c:pt idx="0">
                  <c:v>6.1</c:v>
                </c:pt>
                <c:pt idx="1">
                  <c:v>7.3</c:v>
                </c:pt>
                <c:pt idx="2">
                  <c:v>9</c:v>
                </c:pt>
                <c:pt idx="3">
                  <c:v>10.9</c:v>
                </c:pt>
                <c:pt idx="4">
                  <c:v>13.3</c:v>
                </c:pt>
                <c:pt idx="5">
                  <c:v>16.899999999999999</c:v>
                </c:pt>
                <c:pt idx="6">
                  <c:v>22.8</c:v>
                </c:pt>
                <c:pt idx="7">
                  <c:v>29.8</c:v>
                </c:pt>
                <c:pt idx="8">
                  <c:v>35.6</c:v>
                </c:pt>
                <c:pt idx="9">
                  <c:v>41.5</c:v>
                </c:pt>
                <c:pt idx="10">
                  <c:v>49.2</c:v>
                </c:pt>
                <c:pt idx="11">
                  <c:v>59</c:v>
                </c:pt>
                <c:pt idx="12">
                  <c:v>70.8</c:v>
                </c:pt>
                <c:pt idx="13">
                  <c:v>84.5</c:v>
                </c:pt>
                <c:pt idx="14">
                  <c:v>100</c:v>
                </c:pt>
                <c:pt idx="15">
                  <c:v>111.6</c:v>
                </c:pt>
                <c:pt idx="16">
                  <c:v>126.9</c:v>
                </c:pt>
                <c:pt idx="17">
                  <c:v>153.9</c:v>
                </c:pt>
                <c:pt idx="18">
                  <c:v>197.9</c:v>
                </c:pt>
                <c:pt idx="19">
                  <c:v>221.90194281847749</c:v>
                </c:pt>
                <c:pt idx="20">
                  <c:v>242.8</c:v>
                </c:pt>
                <c:pt idx="21">
                  <c:v>268</c:v>
                </c:pt>
              </c:numCache>
            </c:numRef>
          </c:val>
        </c:ser>
        <c:marker val="1"/>
        <c:axId val="47318144"/>
        <c:axId val="47319680"/>
      </c:lineChart>
      <c:catAx>
        <c:axId val="47318144"/>
        <c:scaling>
          <c:orientation val="minMax"/>
        </c:scaling>
        <c:axPos val="b"/>
        <c:majorGridlines/>
        <c:numFmt formatCode="General" sourceLinked="1"/>
        <c:tickLblPos val="nextTo"/>
        <c:txPr>
          <a:bodyPr/>
          <a:lstStyle/>
          <a:p>
            <a:pPr>
              <a:defRPr sz="1500" baseline="0">
                <a:solidFill>
                  <a:schemeClr val="tx1"/>
                </a:solidFill>
                <a:latin typeface="IPT Lotus" pitchFamily="2" charset="2"/>
                <a:cs typeface="B Zar" pitchFamily="2" charset="-78"/>
              </a:defRPr>
            </a:pPr>
            <a:endParaRPr lang="en-US"/>
          </a:p>
        </c:txPr>
        <c:crossAx val="47319680"/>
        <c:crosses val="autoZero"/>
        <c:auto val="1"/>
        <c:lblAlgn val="ctr"/>
        <c:lblOffset val="100"/>
      </c:catAx>
      <c:valAx>
        <c:axId val="47319680"/>
        <c:scaling>
          <c:orientation val="minMax"/>
        </c:scaling>
        <c:axPos val="l"/>
        <c:majorGridlines/>
        <c:numFmt formatCode="#0" sourceLinked="1"/>
        <c:tickLblPos val="nextTo"/>
        <c:txPr>
          <a:bodyPr/>
          <a:lstStyle/>
          <a:p>
            <a:pPr>
              <a:defRPr sz="1400" baseline="0">
                <a:solidFill>
                  <a:schemeClr val="tx1"/>
                </a:solidFill>
                <a:latin typeface="IPT Lotus" pitchFamily="2" charset="2"/>
              </a:defRPr>
            </a:pPr>
            <a:endParaRPr lang="en-US"/>
          </a:p>
        </c:txPr>
        <c:crossAx val="47318144"/>
        <c:crosses val="autoZero"/>
        <c:crossBetween val="between"/>
      </c:valAx>
    </c:plotArea>
    <c:plotVisOnly val="1"/>
    <c:dispBlanksAs val="gap"/>
  </c:chart>
  <c:spPr>
    <a:noFill/>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41"/>
  <c:chart>
    <c:autoTitleDeleted val="1"/>
    <c:plotArea>
      <c:layout/>
      <c:lineChart>
        <c:grouping val="standard"/>
        <c:ser>
          <c:idx val="0"/>
          <c:order val="0"/>
          <c:tx>
            <c:strRef>
              <c:f>Sheet2!$H$3</c:f>
              <c:strCache>
                <c:ptCount val="1"/>
                <c:pt idx="0">
                  <c:v> نرخ رشد شاخص کرایه مسکن اجاره ای</c:v>
                </c:pt>
              </c:strCache>
            </c:strRef>
          </c:tx>
          <c:marker>
            <c:symbol val="none"/>
          </c:marker>
          <c:cat>
            <c:numRef>
              <c:f>Sheet2!$F$5:$F$26</c:f>
              <c:numCache>
                <c:formatCode>General</c:formatCode>
                <c:ptCount val="22"/>
                <c:pt idx="0">
                  <c:v>1369</c:v>
                </c:pt>
                <c:pt idx="1">
                  <c:v>1370</c:v>
                </c:pt>
                <c:pt idx="2">
                  <c:v>1371</c:v>
                </c:pt>
                <c:pt idx="3">
                  <c:v>1372</c:v>
                </c:pt>
                <c:pt idx="4">
                  <c:v>1373</c:v>
                </c:pt>
                <c:pt idx="5">
                  <c:v>1374</c:v>
                </c:pt>
                <c:pt idx="6">
                  <c:v>1375</c:v>
                </c:pt>
                <c:pt idx="7">
                  <c:v>1376</c:v>
                </c:pt>
                <c:pt idx="8">
                  <c:v>1377</c:v>
                </c:pt>
                <c:pt idx="9">
                  <c:v>1378</c:v>
                </c:pt>
                <c:pt idx="10">
                  <c:v>1379</c:v>
                </c:pt>
                <c:pt idx="11">
                  <c:v>1380</c:v>
                </c:pt>
                <c:pt idx="12">
                  <c:v>1381</c:v>
                </c:pt>
                <c:pt idx="13">
                  <c:v>1382</c:v>
                </c:pt>
                <c:pt idx="14">
                  <c:v>1383</c:v>
                </c:pt>
                <c:pt idx="15">
                  <c:v>1384</c:v>
                </c:pt>
                <c:pt idx="16">
                  <c:v>1385</c:v>
                </c:pt>
                <c:pt idx="17">
                  <c:v>1386</c:v>
                </c:pt>
                <c:pt idx="18">
                  <c:v>1387</c:v>
                </c:pt>
                <c:pt idx="19">
                  <c:v>1388</c:v>
                </c:pt>
                <c:pt idx="20">
                  <c:v>1389</c:v>
                </c:pt>
                <c:pt idx="21">
                  <c:v>1390</c:v>
                </c:pt>
              </c:numCache>
            </c:numRef>
          </c:cat>
          <c:val>
            <c:numRef>
              <c:f>Sheet2!$H$5:$H$26</c:f>
              <c:numCache>
                <c:formatCode>0.0%</c:formatCode>
                <c:ptCount val="22"/>
                <c:pt idx="1">
                  <c:v>0.19672131147541039</c:v>
                </c:pt>
                <c:pt idx="2">
                  <c:v>0.23287671232876717</c:v>
                </c:pt>
                <c:pt idx="3">
                  <c:v>0.21111111111111144</c:v>
                </c:pt>
                <c:pt idx="4">
                  <c:v>0.22018348623853215</c:v>
                </c:pt>
                <c:pt idx="5">
                  <c:v>0.27067669172932446</c:v>
                </c:pt>
                <c:pt idx="6">
                  <c:v>0.34911242603550335</c:v>
                </c:pt>
                <c:pt idx="7">
                  <c:v>0.30701754385965141</c:v>
                </c:pt>
                <c:pt idx="8">
                  <c:v>0.19463087248322153</c:v>
                </c:pt>
                <c:pt idx="9">
                  <c:v>0.16573033707865173</c:v>
                </c:pt>
                <c:pt idx="10">
                  <c:v>0.18554216867469894</c:v>
                </c:pt>
                <c:pt idx="11">
                  <c:v>0.1991869918699187</c:v>
                </c:pt>
                <c:pt idx="12">
                  <c:v>0.2</c:v>
                </c:pt>
                <c:pt idx="13">
                  <c:v>0.19350282485875667</c:v>
                </c:pt>
                <c:pt idx="14">
                  <c:v>0.1834319526627228</c:v>
                </c:pt>
                <c:pt idx="15">
                  <c:v>0.11599999999999995</c:v>
                </c:pt>
                <c:pt idx="16">
                  <c:v>0.13709677419354838</c:v>
                </c:pt>
                <c:pt idx="17">
                  <c:v>0.21276595744680923</c:v>
                </c:pt>
                <c:pt idx="18">
                  <c:v>0.28589993502274336</c:v>
                </c:pt>
                <c:pt idx="19">
                  <c:v>0.12128318756178302</c:v>
                </c:pt>
                <c:pt idx="20">
                  <c:v>9.4176990593627552E-2</c:v>
                </c:pt>
                <c:pt idx="21">
                  <c:v>0.10378912685337721</c:v>
                </c:pt>
              </c:numCache>
            </c:numRef>
          </c:val>
        </c:ser>
        <c:marker val="1"/>
        <c:axId val="47347968"/>
        <c:axId val="47357952"/>
      </c:lineChart>
      <c:catAx>
        <c:axId val="47347968"/>
        <c:scaling>
          <c:orientation val="minMax"/>
        </c:scaling>
        <c:axPos val="b"/>
        <c:majorGridlines/>
        <c:numFmt formatCode="General" sourceLinked="1"/>
        <c:tickLblPos val="nextTo"/>
        <c:txPr>
          <a:bodyPr/>
          <a:lstStyle/>
          <a:p>
            <a:pPr>
              <a:defRPr sz="1400" baseline="0">
                <a:solidFill>
                  <a:schemeClr val="tx1"/>
                </a:solidFill>
                <a:latin typeface="IPT Lotus" pitchFamily="2" charset="2"/>
              </a:defRPr>
            </a:pPr>
            <a:endParaRPr lang="en-US"/>
          </a:p>
        </c:txPr>
        <c:crossAx val="47357952"/>
        <c:crosses val="autoZero"/>
        <c:auto val="1"/>
        <c:lblAlgn val="ctr"/>
        <c:lblOffset val="100"/>
      </c:catAx>
      <c:valAx>
        <c:axId val="47357952"/>
        <c:scaling>
          <c:orientation val="minMax"/>
        </c:scaling>
        <c:axPos val="l"/>
        <c:majorGridlines/>
        <c:numFmt formatCode="0%" sourceLinked="0"/>
        <c:tickLblPos val="nextTo"/>
        <c:txPr>
          <a:bodyPr/>
          <a:lstStyle/>
          <a:p>
            <a:pPr>
              <a:defRPr sz="1600" baseline="0">
                <a:solidFill>
                  <a:schemeClr val="tx1"/>
                </a:solidFill>
                <a:latin typeface="IPT Lotus" pitchFamily="2" charset="2"/>
              </a:defRPr>
            </a:pPr>
            <a:endParaRPr lang="en-US"/>
          </a:p>
        </c:txPr>
        <c:crossAx val="47347968"/>
        <c:crosses val="autoZero"/>
        <c:crossBetween val="between"/>
      </c:valAx>
    </c:plotArea>
    <c:plotVisOnly val="1"/>
    <c:dispBlanksAs val="gap"/>
  </c:chart>
  <c:spPr>
    <a:noFill/>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manualLayout>
          <c:layoutTarget val="inner"/>
          <c:xMode val="edge"/>
          <c:yMode val="edge"/>
          <c:x val="7.358608923884527E-2"/>
          <c:y val="3.9583349566662436E-2"/>
          <c:w val="0.92626076115485556"/>
          <c:h val="0.86077278574999416"/>
        </c:manualLayout>
      </c:layout>
      <c:lineChart>
        <c:grouping val="standard"/>
        <c:ser>
          <c:idx val="0"/>
          <c:order val="0"/>
          <c:tx>
            <c:strRef>
              <c:f>Sheet3!$C$38</c:f>
              <c:strCache>
                <c:ptCount val="1"/>
                <c:pt idx="0">
                  <c:v>نرخ رشد قيمت يك مترمربع آپارتمان در مناطق شهري كشور </c:v>
                </c:pt>
              </c:strCache>
            </c:strRef>
          </c:tx>
          <c:marker>
            <c:spPr>
              <a:solidFill>
                <a:schemeClr val="bg1"/>
              </a:solidFill>
            </c:spPr>
          </c:marker>
          <c:dLbls>
            <c:dLbl>
              <c:idx val="14"/>
              <c:layout>
                <c:manualLayout>
                  <c:x val="-4.782416092859753E-2"/>
                  <c:y val="-4.5012936767116707E-2"/>
                </c:manualLayout>
              </c:layout>
              <c:dLblPos val="r"/>
              <c:showVal val="1"/>
            </c:dLbl>
            <c:dLbl>
              <c:idx val="16"/>
              <c:layout>
                <c:manualLayout>
                  <c:x val="-2.0046375049978228E-2"/>
                  <c:y val="-4.2408769032467569E-2"/>
                </c:manualLayout>
              </c:layout>
              <c:dLblPos val="r"/>
              <c:showVal val="1"/>
            </c:dLbl>
            <c:dLbl>
              <c:idx val="17"/>
              <c:layout>
                <c:manualLayout>
                  <c:x val="-4.5129642790796856E-2"/>
                  <c:y val="4.3750017942100747E-2"/>
                </c:manualLayout>
              </c:layout>
              <c:dLblPos val="r"/>
              <c:showVal val="1"/>
            </c:dLbl>
            <c:txPr>
              <a:bodyPr/>
              <a:lstStyle/>
              <a:p>
                <a:pPr>
                  <a:defRPr sz="1400" baseline="0">
                    <a:latin typeface="IPT Lotus" pitchFamily="2" charset="2"/>
                  </a:defRPr>
                </a:pPr>
                <a:endParaRPr lang="en-US"/>
              </a:p>
            </c:txPr>
            <c:dLblPos val="t"/>
            <c:showVal val="1"/>
          </c:dLbls>
          <c:cat>
            <c:numRef>
              <c:f>Sheet1!$I$5:$I$22</c:f>
              <c:numCache>
                <c:formatCode>General</c:formatCode>
                <c:ptCount val="18"/>
                <c:pt idx="0">
                  <c:v>1371</c:v>
                </c:pt>
                <c:pt idx="1">
                  <c:v>1372</c:v>
                </c:pt>
                <c:pt idx="2">
                  <c:v>1373</c:v>
                </c:pt>
                <c:pt idx="3">
                  <c:v>1374</c:v>
                </c:pt>
                <c:pt idx="4">
                  <c:v>1375</c:v>
                </c:pt>
                <c:pt idx="5">
                  <c:v>1376</c:v>
                </c:pt>
                <c:pt idx="6">
                  <c:v>1377</c:v>
                </c:pt>
                <c:pt idx="7">
                  <c:v>1378</c:v>
                </c:pt>
                <c:pt idx="8">
                  <c:v>1379</c:v>
                </c:pt>
                <c:pt idx="9">
                  <c:v>1380</c:v>
                </c:pt>
                <c:pt idx="10">
                  <c:v>1381</c:v>
                </c:pt>
                <c:pt idx="11">
                  <c:v>1382</c:v>
                </c:pt>
                <c:pt idx="12">
                  <c:v>1383</c:v>
                </c:pt>
                <c:pt idx="13">
                  <c:v>1384</c:v>
                </c:pt>
                <c:pt idx="14">
                  <c:v>1385</c:v>
                </c:pt>
                <c:pt idx="15">
                  <c:v>1386</c:v>
                </c:pt>
                <c:pt idx="16">
                  <c:v>1387</c:v>
                </c:pt>
                <c:pt idx="17">
                  <c:v>1388</c:v>
                </c:pt>
              </c:numCache>
            </c:numRef>
          </c:cat>
          <c:val>
            <c:numRef>
              <c:f>Sheet3!$E$38:$W$38</c:f>
              <c:numCache>
                <c:formatCode>0%</c:formatCode>
                <c:ptCount val="19"/>
                <c:pt idx="0">
                  <c:v>-3.2694008710937986E-2</c:v>
                </c:pt>
                <c:pt idx="1">
                  <c:v>4.0686166703320897E-2</c:v>
                </c:pt>
                <c:pt idx="2">
                  <c:v>0.18850380388841972</c:v>
                </c:pt>
                <c:pt idx="3">
                  <c:v>0.3349928876244696</c:v>
                </c:pt>
                <c:pt idx="4">
                  <c:v>0.46550346297283035</c:v>
                </c:pt>
                <c:pt idx="5">
                  <c:v>0.14932291193310887</c:v>
                </c:pt>
                <c:pt idx="6">
                  <c:v>0.12620591491380667</c:v>
                </c:pt>
                <c:pt idx="7">
                  <c:v>0.14506389552029314</c:v>
                </c:pt>
                <c:pt idx="8">
                  <c:v>0.11975104243316215</c:v>
                </c:pt>
                <c:pt idx="9">
                  <c:v>0.29056618238969806</c:v>
                </c:pt>
                <c:pt idx="10">
                  <c:v>0.47925268066652799</c:v>
                </c:pt>
                <c:pt idx="11">
                  <c:v>0.37054736757559931</c:v>
                </c:pt>
                <c:pt idx="12">
                  <c:v>0.15548816221284642</c:v>
                </c:pt>
                <c:pt idx="13">
                  <c:v>0.15385164006136817</c:v>
                </c:pt>
                <c:pt idx="14">
                  <c:v>0.19281961471103334</c:v>
                </c:pt>
                <c:pt idx="15">
                  <c:v>0.57949510739547883</c:v>
                </c:pt>
                <c:pt idx="16">
                  <c:v>0.22729584164912431</c:v>
                </c:pt>
                <c:pt idx="17">
                  <c:v>-0.16525880581321789</c:v>
                </c:pt>
                <c:pt idx="18">
                  <c:v>-1.9379700151045308E-2</c:v>
                </c:pt>
              </c:numCache>
            </c:numRef>
          </c:val>
        </c:ser>
        <c:ser>
          <c:idx val="1"/>
          <c:order val="1"/>
          <c:tx>
            <c:strRef>
              <c:f>Sheet1!$J$2</c:f>
              <c:strCache>
                <c:ptCount val="1"/>
                <c:pt idx="0">
                  <c:v>نرخ تورم</c:v>
                </c:pt>
              </c:strCache>
            </c:strRef>
          </c:tx>
          <c:cat>
            <c:numRef>
              <c:f>Sheet1!$I$5:$I$22</c:f>
              <c:numCache>
                <c:formatCode>General</c:formatCode>
                <c:ptCount val="18"/>
                <c:pt idx="0">
                  <c:v>1371</c:v>
                </c:pt>
                <c:pt idx="1">
                  <c:v>1372</c:v>
                </c:pt>
                <c:pt idx="2">
                  <c:v>1373</c:v>
                </c:pt>
                <c:pt idx="3">
                  <c:v>1374</c:v>
                </c:pt>
                <c:pt idx="4">
                  <c:v>1375</c:v>
                </c:pt>
                <c:pt idx="5">
                  <c:v>1376</c:v>
                </c:pt>
                <c:pt idx="6">
                  <c:v>1377</c:v>
                </c:pt>
                <c:pt idx="7">
                  <c:v>1378</c:v>
                </c:pt>
                <c:pt idx="8">
                  <c:v>1379</c:v>
                </c:pt>
                <c:pt idx="9">
                  <c:v>1380</c:v>
                </c:pt>
                <c:pt idx="10">
                  <c:v>1381</c:v>
                </c:pt>
                <c:pt idx="11">
                  <c:v>1382</c:v>
                </c:pt>
                <c:pt idx="12">
                  <c:v>1383</c:v>
                </c:pt>
                <c:pt idx="13">
                  <c:v>1384</c:v>
                </c:pt>
                <c:pt idx="14">
                  <c:v>1385</c:v>
                </c:pt>
                <c:pt idx="15">
                  <c:v>1386</c:v>
                </c:pt>
                <c:pt idx="16">
                  <c:v>1387</c:v>
                </c:pt>
                <c:pt idx="17">
                  <c:v>1388</c:v>
                </c:pt>
              </c:numCache>
            </c:numRef>
          </c:cat>
          <c:val>
            <c:numRef>
              <c:f>Sheet1!$J$5:$J$23</c:f>
              <c:numCache>
                <c:formatCode>0.0%</c:formatCode>
                <c:ptCount val="19"/>
                <c:pt idx="0">
                  <c:v>0.24390243902439154</c:v>
                </c:pt>
                <c:pt idx="1">
                  <c:v>0.22549019607843218</c:v>
                </c:pt>
                <c:pt idx="2">
                  <c:v>0.35200000000000031</c:v>
                </c:pt>
                <c:pt idx="3">
                  <c:v>0.49112426035503143</c:v>
                </c:pt>
                <c:pt idx="4">
                  <c:v>0.2301587301587302</c:v>
                </c:pt>
                <c:pt idx="5">
                  <c:v>0.17419354838709691</c:v>
                </c:pt>
                <c:pt idx="6">
                  <c:v>0.1813186813186814</c:v>
                </c:pt>
                <c:pt idx="7">
                  <c:v>0.20000000000000004</c:v>
                </c:pt>
                <c:pt idx="8">
                  <c:v>0.12790697674418608</c:v>
                </c:pt>
                <c:pt idx="9">
                  <c:v>0.11340206185567003</c:v>
                </c:pt>
                <c:pt idx="10">
                  <c:v>0.15740740740740897</c:v>
                </c:pt>
                <c:pt idx="11">
                  <c:v>0.15600000000000044</c:v>
                </c:pt>
                <c:pt idx="12">
                  <c:v>0.15340253748558244</c:v>
                </c:pt>
                <c:pt idx="13">
                  <c:v>0.10400000000000006</c:v>
                </c:pt>
                <c:pt idx="14">
                  <c:v>0.11865942028985503</c:v>
                </c:pt>
                <c:pt idx="15">
                  <c:v>0.18380566801619441</c:v>
                </c:pt>
                <c:pt idx="16">
                  <c:v>0.25376196990424277</c:v>
                </c:pt>
                <c:pt idx="17">
                  <c:v>0.10747408619749038</c:v>
                </c:pt>
                <c:pt idx="18">
                  <c:v>0.25123152709359475</c:v>
                </c:pt>
              </c:numCache>
            </c:numRef>
          </c:val>
        </c:ser>
        <c:marker val="1"/>
        <c:axId val="47403008"/>
        <c:axId val="47404544"/>
      </c:lineChart>
      <c:catAx>
        <c:axId val="47403008"/>
        <c:scaling>
          <c:orientation val="minMax"/>
        </c:scaling>
        <c:axPos val="b"/>
        <c:majorGridlines/>
        <c:numFmt formatCode="General" sourceLinked="1"/>
        <c:tickLblPos val="nextTo"/>
        <c:txPr>
          <a:bodyPr/>
          <a:lstStyle/>
          <a:p>
            <a:pPr>
              <a:defRPr baseline="0">
                <a:latin typeface="IPT Lotus" pitchFamily="2" charset="2"/>
              </a:defRPr>
            </a:pPr>
            <a:endParaRPr lang="en-US"/>
          </a:p>
        </c:txPr>
        <c:crossAx val="47404544"/>
        <c:crosses val="autoZero"/>
        <c:auto val="1"/>
        <c:lblAlgn val="ctr"/>
        <c:lblOffset val="100"/>
      </c:catAx>
      <c:valAx>
        <c:axId val="47404544"/>
        <c:scaling>
          <c:orientation val="minMax"/>
        </c:scaling>
        <c:axPos val="l"/>
        <c:majorGridlines/>
        <c:numFmt formatCode="0%" sourceLinked="1"/>
        <c:tickLblPos val="nextTo"/>
        <c:txPr>
          <a:bodyPr/>
          <a:lstStyle/>
          <a:p>
            <a:pPr>
              <a:defRPr sz="1400" baseline="0">
                <a:solidFill>
                  <a:schemeClr val="tx1"/>
                </a:solidFill>
                <a:latin typeface="IPT Lotus" pitchFamily="2" charset="2"/>
              </a:defRPr>
            </a:pPr>
            <a:endParaRPr lang="en-US"/>
          </a:p>
        </c:txPr>
        <c:crossAx val="47403008"/>
        <c:crosses val="autoZero"/>
        <c:crossBetween val="between"/>
      </c:valAx>
    </c:plotArea>
    <c:legend>
      <c:legendPos val="b"/>
      <c:layout/>
      <c:txPr>
        <a:bodyPr/>
        <a:lstStyle/>
        <a:p>
          <a:pPr>
            <a:defRPr>
              <a:solidFill>
                <a:schemeClr val="tx1"/>
              </a:solidFill>
              <a:cs typeface="B Titr" pitchFamily="2" charset="-78"/>
            </a:defRPr>
          </a:pPr>
          <a:endParaRPr lang="en-US"/>
        </a:p>
      </c:txPr>
    </c:legend>
    <c:plotVisOnly val="1"/>
    <c:dispBlanksAs val="gap"/>
  </c:chart>
  <c:spPr>
    <a:noFill/>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41"/>
  <c:chart>
    <c:autoTitleDeleted val="1"/>
    <c:plotArea>
      <c:layout/>
      <c:lineChart>
        <c:grouping val="standard"/>
        <c:ser>
          <c:idx val="0"/>
          <c:order val="0"/>
          <c:tx>
            <c:strRef>
              <c:f>Sheet3!$C$37</c:f>
              <c:strCache>
                <c:ptCount val="1"/>
                <c:pt idx="0">
                  <c:v>نمودار ***: ميانگين قيمت يك مترمربع آپارتمان در مناطق شهري كشور (ارقام به هزار ريال) </c:v>
                </c:pt>
              </c:strCache>
            </c:strRef>
          </c:tx>
          <c:cat>
            <c:numRef>
              <c:f>Sheet3!$D$4:$W$4</c:f>
              <c:numCache>
                <c:formatCode>0</c:formatCode>
                <c:ptCount val="20"/>
                <c:pt idx="0">
                  <c:v>1370</c:v>
                </c:pt>
                <c:pt idx="1">
                  <c:v>1371</c:v>
                </c:pt>
                <c:pt idx="2">
                  <c:v>1372</c:v>
                </c:pt>
                <c:pt idx="3">
                  <c:v>1373</c:v>
                </c:pt>
                <c:pt idx="4">
                  <c:v>1374</c:v>
                </c:pt>
                <c:pt idx="5">
                  <c:v>1375</c:v>
                </c:pt>
                <c:pt idx="6">
                  <c:v>1376</c:v>
                </c:pt>
                <c:pt idx="7">
                  <c:v>1377</c:v>
                </c:pt>
                <c:pt idx="8">
                  <c:v>1378</c:v>
                </c:pt>
                <c:pt idx="9">
                  <c:v>1379</c:v>
                </c:pt>
                <c:pt idx="10">
                  <c:v>1380</c:v>
                </c:pt>
                <c:pt idx="11">
                  <c:v>1381</c:v>
                </c:pt>
                <c:pt idx="12">
                  <c:v>1382</c:v>
                </c:pt>
                <c:pt idx="13">
                  <c:v>1383</c:v>
                </c:pt>
                <c:pt idx="14">
                  <c:v>1384</c:v>
                </c:pt>
                <c:pt idx="15">
                  <c:v>1385</c:v>
                </c:pt>
                <c:pt idx="16">
                  <c:v>1386</c:v>
                </c:pt>
                <c:pt idx="17">
                  <c:v>1387</c:v>
                </c:pt>
                <c:pt idx="18">
                  <c:v>1388</c:v>
                </c:pt>
                <c:pt idx="19">
                  <c:v>1389</c:v>
                </c:pt>
              </c:numCache>
            </c:numRef>
          </c:cat>
          <c:val>
            <c:numRef>
              <c:f>Sheet3!$D$37:$W$37</c:f>
              <c:numCache>
                <c:formatCode>#,##0</c:formatCode>
                <c:ptCount val="20"/>
                <c:pt idx="0">
                  <c:v>223.84210526315718</c:v>
                </c:pt>
                <c:pt idx="1">
                  <c:v>216.52380952380952</c:v>
                </c:pt>
                <c:pt idx="2">
                  <c:v>225.33333333333383</c:v>
                </c:pt>
                <c:pt idx="3">
                  <c:v>267.80952380952402</c:v>
                </c:pt>
                <c:pt idx="4">
                  <c:v>357.52380952380952</c:v>
                </c:pt>
                <c:pt idx="5">
                  <c:v>523.95238095238153</c:v>
                </c:pt>
                <c:pt idx="6">
                  <c:v>602.19047619047615</c:v>
                </c:pt>
                <c:pt idx="7">
                  <c:v>678.19047619047615</c:v>
                </c:pt>
                <c:pt idx="8">
                  <c:v>776.57142857142856</c:v>
                </c:pt>
                <c:pt idx="9">
                  <c:v>869.56666666666672</c:v>
                </c:pt>
                <c:pt idx="10">
                  <c:v>1122.2333333333288</c:v>
                </c:pt>
                <c:pt idx="11">
                  <c:v>1660.0666666666707</c:v>
                </c:pt>
                <c:pt idx="12">
                  <c:v>2275.1999999999998</c:v>
                </c:pt>
                <c:pt idx="13">
                  <c:v>2628.9666666666576</c:v>
                </c:pt>
                <c:pt idx="14">
                  <c:v>3033.4375000000077</c:v>
                </c:pt>
                <c:pt idx="15">
                  <c:v>3618.3437500000077</c:v>
                </c:pt>
                <c:pt idx="16">
                  <c:v>5715.1562500000155</c:v>
                </c:pt>
                <c:pt idx="17">
                  <c:v>7014.1875</c:v>
                </c:pt>
                <c:pt idx="18">
                  <c:v>5855.03125</c:v>
                </c:pt>
                <c:pt idx="19">
                  <c:v>5741.5625000000155</c:v>
                </c:pt>
              </c:numCache>
            </c:numRef>
          </c:val>
        </c:ser>
        <c:marker val="1"/>
        <c:axId val="47441408"/>
        <c:axId val="47442944"/>
      </c:lineChart>
      <c:catAx>
        <c:axId val="47441408"/>
        <c:scaling>
          <c:orientation val="minMax"/>
        </c:scaling>
        <c:axPos val="b"/>
        <c:majorGridlines/>
        <c:numFmt formatCode="0" sourceLinked="1"/>
        <c:tickLblPos val="nextTo"/>
        <c:txPr>
          <a:bodyPr/>
          <a:lstStyle/>
          <a:p>
            <a:pPr>
              <a:defRPr sz="1200" baseline="0">
                <a:solidFill>
                  <a:schemeClr val="tx1"/>
                </a:solidFill>
                <a:latin typeface="IPT Lotus" pitchFamily="2" charset="2"/>
              </a:defRPr>
            </a:pPr>
            <a:endParaRPr lang="en-US"/>
          </a:p>
        </c:txPr>
        <c:crossAx val="47442944"/>
        <c:crosses val="autoZero"/>
        <c:auto val="1"/>
        <c:lblAlgn val="ctr"/>
        <c:lblOffset val="100"/>
      </c:catAx>
      <c:valAx>
        <c:axId val="47442944"/>
        <c:scaling>
          <c:orientation val="minMax"/>
        </c:scaling>
        <c:axPos val="l"/>
        <c:majorGridlines/>
        <c:numFmt formatCode="#,##0" sourceLinked="1"/>
        <c:tickLblPos val="nextTo"/>
        <c:txPr>
          <a:bodyPr/>
          <a:lstStyle/>
          <a:p>
            <a:pPr>
              <a:defRPr sz="1400" baseline="0">
                <a:solidFill>
                  <a:schemeClr val="tx1"/>
                </a:solidFill>
                <a:latin typeface="IPT Lotus" pitchFamily="2" charset="2"/>
              </a:defRPr>
            </a:pPr>
            <a:endParaRPr lang="en-US"/>
          </a:p>
        </c:txPr>
        <c:crossAx val="47441408"/>
        <c:crosses val="autoZero"/>
        <c:crossBetween val="between"/>
      </c:valAx>
    </c:plotArea>
    <c:plotVisOnly val="1"/>
    <c:dispBlanksAs val="gap"/>
  </c:chart>
  <c:spPr>
    <a:noFill/>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0"/>
      <c:rotY val="0"/>
      <c:perspective val="0"/>
    </c:view3D>
    <c:plotArea>
      <c:layout/>
      <c:bar3DChart>
        <c:barDir val="col"/>
        <c:grouping val="clustered"/>
        <c:ser>
          <c:idx val="0"/>
          <c:order val="0"/>
          <c:tx>
            <c:strRef>
              <c:f>Sheet5!$AH$5</c:f>
              <c:strCache>
                <c:ptCount val="1"/>
                <c:pt idx="0">
                  <c:v>مساحت زيربناي تعيين شده در پروانه‌هاي مسكوني (مترمربع)</c:v>
                </c:pt>
              </c:strCache>
            </c:strRef>
          </c:tx>
          <c:cat>
            <c:numRef>
              <c:f>Sheet5!$AG$6:$AG$26</c:f>
              <c:numCache>
                <c:formatCode>General</c:formatCode>
                <c:ptCount val="21"/>
                <c:pt idx="0">
                  <c:v>1369</c:v>
                </c:pt>
                <c:pt idx="1">
                  <c:v>1370</c:v>
                </c:pt>
                <c:pt idx="2">
                  <c:v>1371</c:v>
                </c:pt>
                <c:pt idx="3">
                  <c:v>1372</c:v>
                </c:pt>
                <c:pt idx="4">
                  <c:v>1373</c:v>
                </c:pt>
                <c:pt idx="5">
                  <c:v>1374</c:v>
                </c:pt>
                <c:pt idx="6">
                  <c:v>1375</c:v>
                </c:pt>
                <c:pt idx="7">
                  <c:v>1376</c:v>
                </c:pt>
                <c:pt idx="8">
                  <c:v>1377</c:v>
                </c:pt>
                <c:pt idx="9">
                  <c:v>1378</c:v>
                </c:pt>
                <c:pt idx="10">
                  <c:v>1379</c:v>
                </c:pt>
                <c:pt idx="11">
                  <c:v>1380</c:v>
                </c:pt>
                <c:pt idx="12">
                  <c:v>1381</c:v>
                </c:pt>
                <c:pt idx="13">
                  <c:v>1382</c:v>
                </c:pt>
                <c:pt idx="14">
                  <c:v>1383</c:v>
                </c:pt>
                <c:pt idx="15">
                  <c:v>1384</c:v>
                </c:pt>
                <c:pt idx="16">
                  <c:v>1385</c:v>
                </c:pt>
                <c:pt idx="17">
                  <c:v>1386</c:v>
                </c:pt>
                <c:pt idx="18">
                  <c:v>1387</c:v>
                </c:pt>
                <c:pt idx="19">
                  <c:v>1388</c:v>
                </c:pt>
                <c:pt idx="20">
                  <c:v>1389</c:v>
                </c:pt>
              </c:numCache>
            </c:numRef>
          </c:cat>
          <c:val>
            <c:numRef>
              <c:f>Sheet5!$AH$6:$AH$26</c:f>
              <c:numCache>
                <c:formatCode>#,##0</c:formatCode>
                <c:ptCount val="21"/>
                <c:pt idx="0">
                  <c:v>21333277</c:v>
                </c:pt>
                <c:pt idx="1">
                  <c:v>23777545</c:v>
                </c:pt>
                <c:pt idx="2">
                  <c:v>20448404</c:v>
                </c:pt>
                <c:pt idx="3">
                  <c:v>20934737</c:v>
                </c:pt>
                <c:pt idx="4">
                  <c:v>23747425</c:v>
                </c:pt>
                <c:pt idx="5">
                  <c:v>28094892</c:v>
                </c:pt>
                <c:pt idx="6">
                  <c:v>25978725</c:v>
                </c:pt>
                <c:pt idx="7">
                  <c:v>25560453</c:v>
                </c:pt>
                <c:pt idx="8">
                  <c:v>26600502</c:v>
                </c:pt>
                <c:pt idx="9">
                  <c:v>27427820</c:v>
                </c:pt>
                <c:pt idx="10">
                  <c:v>27764588</c:v>
                </c:pt>
                <c:pt idx="11">
                  <c:v>30790706</c:v>
                </c:pt>
                <c:pt idx="12">
                  <c:v>41684758</c:v>
                </c:pt>
                <c:pt idx="13">
                  <c:v>43767024</c:v>
                </c:pt>
                <c:pt idx="14">
                  <c:v>37345471</c:v>
                </c:pt>
                <c:pt idx="15">
                  <c:v>39841412</c:v>
                </c:pt>
                <c:pt idx="16">
                  <c:v>58213896</c:v>
                </c:pt>
                <c:pt idx="17">
                  <c:v>84355447</c:v>
                </c:pt>
                <c:pt idx="18">
                  <c:v>83042096</c:v>
                </c:pt>
                <c:pt idx="19">
                  <c:v>71543383</c:v>
                </c:pt>
                <c:pt idx="20">
                  <c:v>82666000</c:v>
                </c:pt>
              </c:numCache>
            </c:numRef>
          </c:val>
        </c:ser>
        <c:shape val="cylinder"/>
        <c:axId val="47460352"/>
        <c:axId val="47461888"/>
        <c:axId val="0"/>
      </c:bar3DChart>
      <c:catAx>
        <c:axId val="47460352"/>
        <c:scaling>
          <c:orientation val="minMax"/>
        </c:scaling>
        <c:axPos val="b"/>
        <c:numFmt formatCode="General" sourceLinked="1"/>
        <c:tickLblPos val="nextTo"/>
        <c:txPr>
          <a:bodyPr/>
          <a:lstStyle/>
          <a:p>
            <a:pPr>
              <a:defRPr sz="1400">
                <a:solidFill>
                  <a:schemeClr val="tx1"/>
                </a:solidFill>
                <a:latin typeface="IPT Lotus" pitchFamily="2" charset="2"/>
              </a:defRPr>
            </a:pPr>
            <a:endParaRPr lang="en-US"/>
          </a:p>
        </c:txPr>
        <c:crossAx val="47461888"/>
        <c:crosses val="autoZero"/>
        <c:auto val="1"/>
        <c:lblAlgn val="ctr"/>
        <c:lblOffset val="100"/>
      </c:catAx>
      <c:valAx>
        <c:axId val="47461888"/>
        <c:scaling>
          <c:orientation val="minMax"/>
        </c:scaling>
        <c:axPos val="l"/>
        <c:majorGridlines/>
        <c:numFmt formatCode="#,##0" sourceLinked="1"/>
        <c:tickLblPos val="nextTo"/>
        <c:txPr>
          <a:bodyPr/>
          <a:lstStyle/>
          <a:p>
            <a:pPr>
              <a:defRPr sz="1400">
                <a:solidFill>
                  <a:schemeClr val="tx1"/>
                </a:solidFill>
                <a:latin typeface="IPT Lotus" pitchFamily="2" charset="2"/>
              </a:defRPr>
            </a:pPr>
            <a:endParaRPr lang="en-US"/>
          </a:p>
        </c:txPr>
        <c:crossAx val="47460352"/>
        <c:crosses val="autoZero"/>
        <c:crossBetween val="between"/>
        <c:dispUnits>
          <c:builtInUnit val="thousands"/>
        </c:dispUnits>
      </c:valAx>
    </c:plotArea>
    <c:plotVisOnly val="1"/>
    <c:dispBlanksAs val="gap"/>
  </c:chart>
  <c:spPr>
    <a:noFill/>
  </c:sp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style val="42"/>
  <c:chart>
    <c:autoTitleDeleted val="1"/>
    <c:plotArea>
      <c:layout/>
      <c:lineChart>
        <c:grouping val="standard"/>
        <c:ser>
          <c:idx val="0"/>
          <c:order val="0"/>
          <c:tx>
            <c:strRef>
              <c:f>Sheet5!$AI$5</c:f>
              <c:strCache>
                <c:ptCount val="1"/>
                <c:pt idx="0">
                  <c:v>نرخ تغييرات مساحت زيربنا در پروانه‌هاي ساختماني</c:v>
                </c:pt>
              </c:strCache>
            </c:strRef>
          </c:tx>
          <c:cat>
            <c:numRef>
              <c:f>Sheet5!$AG$7:$AG$26</c:f>
              <c:numCache>
                <c:formatCode>General</c:formatCode>
                <c:ptCount val="20"/>
                <c:pt idx="0">
                  <c:v>1370</c:v>
                </c:pt>
                <c:pt idx="1">
                  <c:v>1371</c:v>
                </c:pt>
                <c:pt idx="2">
                  <c:v>1372</c:v>
                </c:pt>
                <c:pt idx="3">
                  <c:v>1373</c:v>
                </c:pt>
                <c:pt idx="4">
                  <c:v>1374</c:v>
                </c:pt>
                <c:pt idx="5">
                  <c:v>1375</c:v>
                </c:pt>
                <c:pt idx="6">
                  <c:v>1376</c:v>
                </c:pt>
                <c:pt idx="7">
                  <c:v>1377</c:v>
                </c:pt>
                <c:pt idx="8">
                  <c:v>1378</c:v>
                </c:pt>
                <c:pt idx="9">
                  <c:v>1379</c:v>
                </c:pt>
                <c:pt idx="10">
                  <c:v>1380</c:v>
                </c:pt>
                <c:pt idx="11">
                  <c:v>1381</c:v>
                </c:pt>
                <c:pt idx="12">
                  <c:v>1382</c:v>
                </c:pt>
                <c:pt idx="13">
                  <c:v>1383</c:v>
                </c:pt>
                <c:pt idx="14">
                  <c:v>1384</c:v>
                </c:pt>
                <c:pt idx="15">
                  <c:v>1385</c:v>
                </c:pt>
                <c:pt idx="16">
                  <c:v>1386</c:v>
                </c:pt>
                <c:pt idx="17">
                  <c:v>1387</c:v>
                </c:pt>
                <c:pt idx="18">
                  <c:v>1388</c:v>
                </c:pt>
                <c:pt idx="19">
                  <c:v>1389</c:v>
                </c:pt>
              </c:numCache>
            </c:numRef>
          </c:cat>
          <c:val>
            <c:numRef>
              <c:f>Sheet5!$AI$7:$AI$26</c:f>
              <c:numCache>
                <c:formatCode>0%</c:formatCode>
                <c:ptCount val="20"/>
                <c:pt idx="0">
                  <c:v>0.11457536505057339</c:v>
                </c:pt>
                <c:pt idx="1">
                  <c:v>-0.14001197348170324</c:v>
                </c:pt>
                <c:pt idx="2">
                  <c:v>2.3783420945712928E-2</c:v>
                </c:pt>
                <c:pt idx="3">
                  <c:v>0.13435506736960667</c:v>
                </c:pt>
                <c:pt idx="4">
                  <c:v>0.18307109086564141</c:v>
                </c:pt>
                <c:pt idx="5">
                  <c:v>-7.5322126171547529E-2</c:v>
                </c:pt>
                <c:pt idx="6">
                  <c:v>-1.6100559207582486E-2</c:v>
                </c:pt>
                <c:pt idx="7">
                  <c:v>4.0689771812729723E-2</c:v>
                </c:pt>
                <c:pt idx="8">
                  <c:v>3.1101593496243092E-2</c:v>
                </c:pt>
                <c:pt idx="9">
                  <c:v>1.2278336375256903E-2</c:v>
                </c:pt>
                <c:pt idx="10">
                  <c:v>0.10899200088976649</c:v>
                </c:pt>
                <c:pt idx="11">
                  <c:v>0.35380975025386036</c:v>
                </c:pt>
                <c:pt idx="12">
                  <c:v>4.9952694939479236E-2</c:v>
                </c:pt>
                <c:pt idx="13">
                  <c:v>-0.14672126210820274</c:v>
                </c:pt>
                <c:pt idx="14">
                  <c:v>6.6833833746533913E-2</c:v>
                </c:pt>
                <c:pt idx="15">
                  <c:v>0.46114038327758156</c:v>
                </c:pt>
                <c:pt idx="16">
                  <c:v>0.44906032401610779</c:v>
                </c:pt>
                <c:pt idx="17">
                  <c:v>-1.556924948782502E-2</c:v>
                </c:pt>
                <c:pt idx="18">
                  <c:v>-0.13846848229842479</c:v>
                </c:pt>
                <c:pt idx="19">
                  <c:v>0.15546674665915644</c:v>
                </c:pt>
              </c:numCache>
            </c:numRef>
          </c:val>
        </c:ser>
        <c:ser>
          <c:idx val="1"/>
          <c:order val="1"/>
          <c:tx>
            <c:strRef>
              <c:f>Sheet5!$AK$5</c:f>
              <c:strCache>
                <c:ptCount val="1"/>
                <c:pt idx="0">
                  <c:v>نرخ تغييرات تعداد واحد مسكوني در پروانه‌هاي ساختماني</c:v>
                </c:pt>
              </c:strCache>
            </c:strRef>
          </c:tx>
          <c:val>
            <c:numRef>
              <c:f>Sheet5!$AK$7:$AK$26</c:f>
              <c:numCache>
                <c:formatCode>0%</c:formatCode>
                <c:ptCount val="20"/>
                <c:pt idx="0">
                  <c:v>0.2721345443781451</c:v>
                </c:pt>
                <c:pt idx="1">
                  <c:v>-0.14554617320539645</c:v>
                </c:pt>
                <c:pt idx="2">
                  <c:v>9.9089866704887952E-2</c:v>
                </c:pt>
                <c:pt idx="3">
                  <c:v>9.9043470890087248E-2</c:v>
                </c:pt>
                <c:pt idx="4">
                  <c:v>0.12839573556719769</c:v>
                </c:pt>
                <c:pt idx="5">
                  <c:v>-7.0305311805004433E-2</c:v>
                </c:pt>
                <c:pt idx="6">
                  <c:v>3.4496994237305409E-4</c:v>
                </c:pt>
                <c:pt idx="7">
                  <c:v>0.12190199448238442</c:v>
                </c:pt>
                <c:pt idx="8">
                  <c:v>6.3521977717421463E-2</c:v>
                </c:pt>
                <c:pt idx="9">
                  <c:v>-1.7199145254599472E-2</c:v>
                </c:pt>
                <c:pt idx="10">
                  <c:v>0.13474619986790637</c:v>
                </c:pt>
                <c:pt idx="11">
                  <c:v>0.35052702685479042</c:v>
                </c:pt>
                <c:pt idx="12">
                  <c:v>0.11703047976771329</c:v>
                </c:pt>
                <c:pt idx="13">
                  <c:v>-0.19788782967458432</c:v>
                </c:pt>
                <c:pt idx="14">
                  <c:v>7.028347927448407E-2</c:v>
                </c:pt>
                <c:pt idx="15">
                  <c:v>0.46846501069427532</c:v>
                </c:pt>
                <c:pt idx="16">
                  <c:v>0.42605570088530781</c:v>
                </c:pt>
                <c:pt idx="17">
                  <c:v>-4.7587493596883433E-2</c:v>
                </c:pt>
                <c:pt idx="18">
                  <c:v>2.2219371265315119E-2</c:v>
                </c:pt>
                <c:pt idx="19">
                  <c:v>0.12922772939957367</c:v>
                </c:pt>
              </c:numCache>
            </c:numRef>
          </c:val>
        </c:ser>
        <c:marker val="1"/>
        <c:axId val="47507328"/>
        <c:axId val="47508864"/>
      </c:lineChart>
      <c:catAx>
        <c:axId val="47507328"/>
        <c:scaling>
          <c:orientation val="minMax"/>
        </c:scaling>
        <c:axPos val="b"/>
        <c:majorGridlines/>
        <c:numFmt formatCode="General" sourceLinked="1"/>
        <c:tickLblPos val="nextTo"/>
        <c:txPr>
          <a:bodyPr/>
          <a:lstStyle/>
          <a:p>
            <a:pPr>
              <a:defRPr sz="1400">
                <a:latin typeface="IPT Lotus" pitchFamily="2" charset="2"/>
              </a:defRPr>
            </a:pPr>
            <a:endParaRPr lang="en-US"/>
          </a:p>
        </c:txPr>
        <c:crossAx val="47508864"/>
        <c:crosses val="autoZero"/>
        <c:auto val="1"/>
        <c:lblAlgn val="ctr"/>
        <c:lblOffset val="100"/>
      </c:catAx>
      <c:valAx>
        <c:axId val="47508864"/>
        <c:scaling>
          <c:orientation val="minMax"/>
        </c:scaling>
        <c:axPos val="l"/>
        <c:majorGridlines/>
        <c:numFmt formatCode="0%" sourceLinked="1"/>
        <c:tickLblPos val="nextTo"/>
        <c:txPr>
          <a:bodyPr/>
          <a:lstStyle/>
          <a:p>
            <a:pPr>
              <a:defRPr sz="1400">
                <a:solidFill>
                  <a:schemeClr val="tx1"/>
                </a:solidFill>
                <a:latin typeface="IPT Lotus" pitchFamily="2" charset="2"/>
              </a:defRPr>
            </a:pPr>
            <a:endParaRPr lang="en-US"/>
          </a:p>
        </c:txPr>
        <c:crossAx val="47507328"/>
        <c:crosses val="autoZero"/>
        <c:crossBetween val="between"/>
      </c:valAx>
    </c:plotArea>
    <c:legend>
      <c:legendPos val="b"/>
      <c:txPr>
        <a:bodyPr/>
        <a:lstStyle/>
        <a:p>
          <a:pPr>
            <a:defRPr>
              <a:solidFill>
                <a:schemeClr val="tx1"/>
              </a:solidFill>
              <a:cs typeface="B Titr" pitchFamily="2" charset="-78"/>
            </a:defRPr>
          </a:pPr>
          <a:endParaRPr lang="en-US"/>
        </a:p>
      </c:txPr>
    </c:legend>
    <c:plotVisOnly val="1"/>
    <c:dispBlanksAs val="gap"/>
  </c:chart>
  <c:spPr>
    <a:noFill/>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style val="42"/>
  <c:chart>
    <c:autoTitleDeleted val="1"/>
    <c:view3D>
      <c:rotX val="0"/>
      <c:rotY val="0"/>
      <c:perspective val="0"/>
    </c:view3D>
    <c:plotArea>
      <c:layout/>
      <c:bar3DChart>
        <c:barDir val="col"/>
        <c:grouping val="clustered"/>
        <c:ser>
          <c:idx val="0"/>
          <c:order val="0"/>
          <c:tx>
            <c:strRef>
              <c:f>Sheet5!$AJ$5</c:f>
              <c:strCache>
                <c:ptCount val="1"/>
                <c:pt idx="0">
                  <c:v>تعداد واحد مسكوني تعيين شده در پروانه‌هاي احداث ساختمان مسكوني</c:v>
                </c:pt>
              </c:strCache>
            </c:strRef>
          </c:tx>
          <c:cat>
            <c:numRef>
              <c:f>Sheet5!$AG$6:$AG$26</c:f>
              <c:numCache>
                <c:formatCode>General</c:formatCode>
                <c:ptCount val="21"/>
                <c:pt idx="0">
                  <c:v>1369</c:v>
                </c:pt>
                <c:pt idx="1">
                  <c:v>1370</c:v>
                </c:pt>
                <c:pt idx="2">
                  <c:v>1371</c:v>
                </c:pt>
                <c:pt idx="3">
                  <c:v>1372</c:v>
                </c:pt>
                <c:pt idx="4">
                  <c:v>1373</c:v>
                </c:pt>
                <c:pt idx="5">
                  <c:v>1374</c:v>
                </c:pt>
                <c:pt idx="6">
                  <c:v>1375</c:v>
                </c:pt>
                <c:pt idx="7">
                  <c:v>1376</c:v>
                </c:pt>
                <c:pt idx="8">
                  <c:v>1377</c:v>
                </c:pt>
                <c:pt idx="9">
                  <c:v>1378</c:v>
                </c:pt>
                <c:pt idx="10">
                  <c:v>1379</c:v>
                </c:pt>
                <c:pt idx="11">
                  <c:v>1380</c:v>
                </c:pt>
                <c:pt idx="12">
                  <c:v>1381</c:v>
                </c:pt>
                <c:pt idx="13">
                  <c:v>1382</c:v>
                </c:pt>
                <c:pt idx="14">
                  <c:v>1383</c:v>
                </c:pt>
                <c:pt idx="15">
                  <c:v>1384</c:v>
                </c:pt>
                <c:pt idx="16">
                  <c:v>1385</c:v>
                </c:pt>
                <c:pt idx="17">
                  <c:v>1386</c:v>
                </c:pt>
                <c:pt idx="18">
                  <c:v>1387</c:v>
                </c:pt>
                <c:pt idx="19">
                  <c:v>1388</c:v>
                </c:pt>
                <c:pt idx="20">
                  <c:v>1389</c:v>
                </c:pt>
              </c:numCache>
            </c:numRef>
          </c:cat>
          <c:val>
            <c:numRef>
              <c:f>Sheet5!$AJ$6:$AJ$26</c:f>
              <c:numCache>
                <c:formatCode>#,##0</c:formatCode>
                <c:ptCount val="21"/>
                <c:pt idx="0">
                  <c:v>128374</c:v>
                </c:pt>
                <c:pt idx="1">
                  <c:v>163309</c:v>
                </c:pt>
                <c:pt idx="2">
                  <c:v>139540</c:v>
                </c:pt>
                <c:pt idx="3">
                  <c:v>153367</c:v>
                </c:pt>
                <c:pt idx="4">
                  <c:v>168557</c:v>
                </c:pt>
                <c:pt idx="5">
                  <c:v>190199</c:v>
                </c:pt>
                <c:pt idx="6">
                  <c:v>176827</c:v>
                </c:pt>
                <c:pt idx="7">
                  <c:v>176888</c:v>
                </c:pt>
                <c:pt idx="8">
                  <c:v>198451</c:v>
                </c:pt>
                <c:pt idx="9">
                  <c:v>211057</c:v>
                </c:pt>
                <c:pt idx="10">
                  <c:v>207427</c:v>
                </c:pt>
                <c:pt idx="11">
                  <c:v>235377</c:v>
                </c:pt>
                <c:pt idx="12">
                  <c:v>317883</c:v>
                </c:pt>
                <c:pt idx="13">
                  <c:v>355085</c:v>
                </c:pt>
                <c:pt idx="14">
                  <c:v>284818</c:v>
                </c:pt>
                <c:pt idx="15">
                  <c:v>304836</c:v>
                </c:pt>
                <c:pt idx="16">
                  <c:v>447641</c:v>
                </c:pt>
                <c:pt idx="17">
                  <c:v>638361</c:v>
                </c:pt>
                <c:pt idx="18">
                  <c:v>607983</c:v>
                </c:pt>
                <c:pt idx="19">
                  <c:v>621492</c:v>
                </c:pt>
                <c:pt idx="20">
                  <c:v>701806</c:v>
                </c:pt>
              </c:numCache>
            </c:numRef>
          </c:val>
        </c:ser>
        <c:shape val="cylinder"/>
        <c:axId val="47596288"/>
        <c:axId val="47597824"/>
        <c:axId val="0"/>
      </c:bar3DChart>
      <c:catAx>
        <c:axId val="47596288"/>
        <c:scaling>
          <c:orientation val="minMax"/>
        </c:scaling>
        <c:axPos val="b"/>
        <c:numFmt formatCode="General" sourceLinked="1"/>
        <c:tickLblPos val="nextTo"/>
        <c:txPr>
          <a:bodyPr/>
          <a:lstStyle/>
          <a:p>
            <a:pPr>
              <a:defRPr sz="1400">
                <a:solidFill>
                  <a:schemeClr val="tx1"/>
                </a:solidFill>
                <a:latin typeface="IPT Lotus" pitchFamily="2" charset="2"/>
              </a:defRPr>
            </a:pPr>
            <a:endParaRPr lang="en-US"/>
          </a:p>
        </c:txPr>
        <c:crossAx val="47597824"/>
        <c:crosses val="autoZero"/>
        <c:auto val="1"/>
        <c:lblAlgn val="ctr"/>
        <c:lblOffset val="100"/>
      </c:catAx>
      <c:valAx>
        <c:axId val="47597824"/>
        <c:scaling>
          <c:orientation val="minMax"/>
        </c:scaling>
        <c:axPos val="l"/>
        <c:majorGridlines/>
        <c:numFmt formatCode="#,##0" sourceLinked="1"/>
        <c:tickLblPos val="nextTo"/>
        <c:txPr>
          <a:bodyPr/>
          <a:lstStyle/>
          <a:p>
            <a:pPr>
              <a:defRPr sz="1400">
                <a:solidFill>
                  <a:schemeClr val="tx1"/>
                </a:solidFill>
                <a:latin typeface="IPT Lotus" pitchFamily="2" charset="2"/>
              </a:defRPr>
            </a:pPr>
            <a:endParaRPr lang="en-US"/>
          </a:p>
        </c:txPr>
        <c:crossAx val="47596288"/>
        <c:crosses val="autoZero"/>
        <c:crossBetween val="between"/>
        <c:dispUnits>
          <c:builtInUnit val="thousands"/>
        </c:dispUnits>
      </c:valAx>
    </c:plotArea>
    <c:plotVisOnly val="1"/>
    <c:dispBlanksAs val="gap"/>
  </c:chart>
  <c:spPr>
    <a:noFill/>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style val="42"/>
  <c:chart>
    <c:autoTitleDeleted val="1"/>
    <c:view3D>
      <c:rotX val="0"/>
      <c:rotY val="0"/>
      <c:perspective val="0"/>
    </c:view3D>
    <c:plotArea>
      <c:layout/>
      <c:bar3DChart>
        <c:barDir val="col"/>
        <c:grouping val="clustered"/>
        <c:ser>
          <c:idx val="0"/>
          <c:order val="0"/>
          <c:tx>
            <c:strRef>
              <c:f>Sheet6!$D$5</c:f>
              <c:strCache>
                <c:ptCount val="1"/>
                <c:pt idx="0">
                  <c:v>تعداد واحدهاي مسكوني تكميل شده</c:v>
                </c:pt>
              </c:strCache>
            </c:strRef>
          </c:tx>
          <c:cat>
            <c:numRef>
              <c:f>Sheet6!$C$7:$C$27</c:f>
              <c:numCache>
                <c:formatCode>General</c:formatCode>
                <c:ptCount val="21"/>
                <c:pt idx="0">
                  <c:v>1369</c:v>
                </c:pt>
                <c:pt idx="1">
                  <c:v>1370</c:v>
                </c:pt>
                <c:pt idx="2">
                  <c:v>1371</c:v>
                </c:pt>
                <c:pt idx="3">
                  <c:v>1372</c:v>
                </c:pt>
                <c:pt idx="4">
                  <c:v>1373</c:v>
                </c:pt>
                <c:pt idx="5">
                  <c:v>1374</c:v>
                </c:pt>
                <c:pt idx="6">
                  <c:v>1375</c:v>
                </c:pt>
                <c:pt idx="7">
                  <c:v>1376</c:v>
                </c:pt>
                <c:pt idx="8">
                  <c:v>1377</c:v>
                </c:pt>
                <c:pt idx="9">
                  <c:v>1378</c:v>
                </c:pt>
                <c:pt idx="10">
                  <c:v>1379</c:v>
                </c:pt>
                <c:pt idx="11">
                  <c:v>1380</c:v>
                </c:pt>
                <c:pt idx="12">
                  <c:v>1381</c:v>
                </c:pt>
                <c:pt idx="13">
                  <c:v>1382</c:v>
                </c:pt>
                <c:pt idx="14">
                  <c:v>1383</c:v>
                </c:pt>
                <c:pt idx="15">
                  <c:v>1384</c:v>
                </c:pt>
                <c:pt idx="16">
                  <c:v>1385</c:v>
                </c:pt>
                <c:pt idx="17">
                  <c:v>1386</c:v>
                </c:pt>
                <c:pt idx="18">
                  <c:v>1387</c:v>
                </c:pt>
                <c:pt idx="19">
                  <c:v>1388</c:v>
                </c:pt>
                <c:pt idx="20">
                  <c:v>1389</c:v>
                </c:pt>
              </c:numCache>
            </c:numRef>
          </c:cat>
          <c:val>
            <c:numRef>
              <c:f>Sheet6!$D$7:$D$27</c:f>
              <c:numCache>
                <c:formatCode>#,##0</c:formatCode>
                <c:ptCount val="21"/>
                <c:pt idx="0">
                  <c:v>93313</c:v>
                </c:pt>
                <c:pt idx="1">
                  <c:v>148636</c:v>
                </c:pt>
                <c:pt idx="2">
                  <c:v>182173</c:v>
                </c:pt>
                <c:pt idx="3">
                  <c:v>193716</c:v>
                </c:pt>
                <c:pt idx="4">
                  <c:v>201303</c:v>
                </c:pt>
                <c:pt idx="5">
                  <c:v>209853</c:v>
                </c:pt>
                <c:pt idx="6">
                  <c:v>204688</c:v>
                </c:pt>
                <c:pt idx="7">
                  <c:v>193641</c:v>
                </c:pt>
                <c:pt idx="8">
                  <c:v>210994</c:v>
                </c:pt>
                <c:pt idx="9">
                  <c:v>291046</c:v>
                </c:pt>
                <c:pt idx="10">
                  <c:v>339659</c:v>
                </c:pt>
                <c:pt idx="11">
                  <c:v>370736</c:v>
                </c:pt>
                <c:pt idx="12">
                  <c:v>445974</c:v>
                </c:pt>
                <c:pt idx="13">
                  <c:v>463127</c:v>
                </c:pt>
                <c:pt idx="14">
                  <c:v>402524</c:v>
                </c:pt>
                <c:pt idx="15">
                  <c:v>479153</c:v>
                </c:pt>
                <c:pt idx="16">
                  <c:v>448242</c:v>
                </c:pt>
                <c:pt idx="17">
                  <c:v>491385</c:v>
                </c:pt>
                <c:pt idx="18">
                  <c:v>601280</c:v>
                </c:pt>
                <c:pt idx="19">
                  <c:v>667000</c:v>
                </c:pt>
                <c:pt idx="20">
                  <c:v>550777</c:v>
                </c:pt>
              </c:numCache>
            </c:numRef>
          </c:val>
        </c:ser>
        <c:shape val="cylinder"/>
        <c:axId val="47618688"/>
        <c:axId val="47624576"/>
        <c:axId val="0"/>
      </c:bar3DChart>
      <c:catAx>
        <c:axId val="47618688"/>
        <c:scaling>
          <c:orientation val="minMax"/>
        </c:scaling>
        <c:axPos val="b"/>
        <c:numFmt formatCode="General" sourceLinked="1"/>
        <c:tickLblPos val="nextTo"/>
        <c:txPr>
          <a:bodyPr/>
          <a:lstStyle/>
          <a:p>
            <a:pPr>
              <a:defRPr sz="1400">
                <a:solidFill>
                  <a:schemeClr val="tx1"/>
                </a:solidFill>
                <a:latin typeface="IPT Lotus" pitchFamily="2" charset="2"/>
              </a:defRPr>
            </a:pPr>
            <a:endParaRPr lang="en-US"/>
          </a:p>
        </c:txPr>
        <c:crossAx val="47624576"/>
        <c:crosses val="autoZero"/>
        <c:auto val="1"/>
        <c:lblAlgn val="ctr"/>
        <c:lblOffset val="100"/>
      </c:catAx>
      <c:valAx>
        <c:axId val="47624576"/>
        <c:scaling>
          <c:orientation val="minMax"/>
        </c:scaling>
        <c:axPos val="l"/>
        <c:majorGridlines/>
        <c:numFmt formatCode="#,##0" sourceLinked="1"/>
        <c:tickLblPos val="nextTo"/>
        <c:txPr>
          <a:bodyPr/>
          <a:lstStyle/>
          <a:p>
            <a:pPr>
              <a:defRPr sz="1400">
                <a:solidFill>
                  <a:schemeClr val="tx1"/>
                </a:solidFill>
                <a:latin typeface="IPT Lotus" pitchFamily="2" charset="2"/>
              </a:defRPr>
            </a:pPr>
            <a:endParaRPr lang="en-US"/>
          </a:p>
        </c:txPr>
        <c:crossAx val="47618688"/>
        <c:crosses val="autoZero"/>
        <c:crossBetween val="between"/>
        <c:dispUnits>
          <c:builtInUnit val="thousands"/>
        </c:dispUnits>
      </c:valAx>
    </c:plotArea>
    <c:plotVisOnly val="1"/>
    <c:dispBlanksAs val="gap"/>
  </c:chart>
  <c:spPr>
    <a:noFill/>
  </c:sp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style val="42"/>
  <c:chart>
    <c:autoTitleDeleted val="1"/>
    <c:view3D>
      <c:rotX val="0"/>
      <c:rotY val="0"/>
      <c:perspective val="0"/>
    </c:view3D>
    <c:plotArea>
      <c:layout/>
      <c:bar3DChart>
        <c:barDir val="col"/>
        <c:grouping val="clustered"/>
        <c:ser>
          <c:idx val="0"/>
          <c:order val="0"/>
          <c:tx>
            <c:strRef>
              <c:f>Sheet6!$F$5</c:f>
              <c:strCache>
                <c:ptCount val="1"/>
                <c:pt idx="0">
                  <c:v>زيربناي واحدهاي مسكوني تكميل شده</c:v>
                </c:pt>
              </c:strCache>
            </c:strRef>
          </c:tx>
          <c:cat>
            <c:numRef>
              <c:f>Sheet6!$C$7:$C$27</c:f>
              <c:numCache>
                <c:formatCode>General</c:formatCode>
                <c:ptCount val="21"/>
                <c:pt idx="0">
                  <c:v>1369</c:v>
                </c:pt>
                <c:pt idx="1">
                  <c:v>1370</c:v>
                </c:pt>
                <c:pt idx="2">
                  <c:v>1371</c:v>
                </c:pt>
                <c:pt idx="3">
                  <c:v>1372</c:v>
                </c:pt>
                <c:pt idx="4">
                  <c:v>1373</c:v>
                </c:pt>
                <c:pt idx="5">
                  <c:v>1374</c:v>
                </c:pt>
                <c:pt idx="6">
                  <c:v>1375</c:v>
                </c:pt>
                <c:pt idx="7">
                  <c:v>1376</c:v>
                </c:pt>
                <c:pt idx="8">
                  <c:v>1377</c:v>
                </c:pt>
                <c:pt idx="9">
                  <c:v>1378</c:v>
                </c:pt>
                <c:pt idx="10">
                  <c:v>1379</c:v>
                </c:pt>
                <c:pt idx="11">
                  <c:v>1380</c:v>
                </c:pt>
                <c:pt idx="12">
                  <c:v>1381</c:v>
                </c:pt>
                <c:pt idx="13">
                  <c:v>1382</c:v>
                </c:pt>
                <c:pt idx="14">
                  <c:v>1383</c:v>
                </c:pt>
                <c:pt idx="15">
                  <c:v>1384</c:v>
                </c:pt>
                <c:pt idx="16">
                  <c:v>1385</c:v>
                </c:pt>
                <c:pt idx="17">
                  <c:v>1386</c:v>
                </c:pt>
                <c:pt idx="18">
                  <c:v>1387</c:v>
                </c:pt>
                <c:pt idx="19">
                  <c:v>1388</c:v>
                </c:pt>
                <c:pt idx="20">
                  <c:v>1389</c:v>
                </c:pt>
              </c:numCache>
            </c:numRef>
          </c:cat>
          <c:val>
            <c:numRef>
              <c:f>Sheet6!$F$7:$F$27</c:f>
              <c:numCache>
                <c:formatCode>#,##0</c:formatCode>
                <c:ptCount val="21"/>
                <c:pt idx="0">
                  <c:v>14650</c:v>
                </c:pt>
                <c:pt idx="1">
                  <c:v>22295.4</c:v>
                </c:pt>
                <c:pt idx="2">
                  <c:v>26232.9</c:v>
                </c:pt>
                <c:pt idx="3">
                  <c:v>26539.1</c:v>
                </c:pt>
                <c:pt idx="4">
                  <c:v>27578.5</c:v>
                </c:pt>
                <c:pt idx="5">
                  <c:v>29379.4</c:v>
                </c:pt>
                <c:pt idx="6">
                  <c:v>26609.4</c:v>
                </c:pt>
                <c:pt idx="7">
                  <c:v>24011.5</c:v>
                </c:pt>
                <c:pt idx="8">
                  <c:v>27218.2</c:v>
                </c:pt>
                <c:pt idx="9">
                  <c:v>36089.699999999997</c:v>
                </c:pt>
                <c:pt idx="10">
                  <c:v>41438.400000000001</c:v>
                </c:pt>
                <c:pt idx="11">
                  <c:v>44117.599999999999</c:v>
                </c:pt>
                <c:pt idx="12">
                  <c:v>53070.9</c:v>
                </c:pt>
                <c:pt idx="13">
                  <c:v>55575.199999999997</c:v>
                </c:pt>
                <c:pt idx="14">
                  <c:v>49510.400000000001</c:v>
                </c:pt>
                <c:pt idx="15">
                  <c:v>57977.5</c:v>
                </c:pt>
                <c:pt idx="16">
                  <c:v>55582</c:v>
                </c:pt>
                <c:pt idx="17">
                  <c:v>60931.7</c:v>
                </c:pt>
                <c:pt idx="18">
                  <c:v>73356.2</c:v>
                </c:pt>
                <c:pt idx="19">
                  <c:v>83600</c:v>
                </c:pt>
                <c:pt idx="20">
                  <c:v>71050</c:v>
                </c:pt>
              </c:numCache>
            </c:numRef>
          </c:val>
        </c:ser>
        <c:shape val="cylinder"/>
        <c:axId val="47854336"/>
        <c:axId val="47855872"/>
        <c:axId val="0"/>
      </c:bar3DChart>
      <c:catAx>
        <c:axId val="47854336"/>
        <c:scaling>
          <c:orientation val="minMax"/>
        </c:scaling>
        <c:axPos val="b"/>
        <c:numFmt formatCode="General" sourceLinked="1"/>
        <c:tickLblPos val="nextTo"/>
        <c:txPr>
          <a:bodyPr/>
          <a:lstStyle/>
          <a:p>
            <a:pPr>
              <a:defRPr sz="1400">
                <a:solidFill>
                  <a:schemeClr val="tx1"/>
                </a:solidFill>
                <a:latin typeface="IPT Lotus" pitchFamily="2" charset="2"/>
              </a:defRPr>
            </a:pPr>
            <a:endParaRPr lang="en-US"/>
          </a:p>
        </c:txPr>
        <c:crossAx val="47855872"/>
        <c:crosses val="autoZero"/>
        <c:auto val="1"/>
        <c:lblAlgn val="ctr"/>
        <c:lblOffset val="100"/>
      </c:catAx>
      <c:valAx>
        <c:axId val="47855872"/>
        <c:scaling>
          <c:orientation val="minMax"/>
        </c:scaling>
        <c:axPos val="l"/>
        <c:majorGridlines/>
        <c:numFmt formatCode="#,##0" sourceLinked="1"/>
        <c:tickLblPos val="nextTo"/>
        <c:txPr>
          <a:bodyPr/>
          <a:lstStyle/>
          <a:p>
            <a:pPr>
              <a:defRPr sz="1400">
                <a:solidFill>
                  <a:schemeClr val="tx1"/>
                </a:solidFill>
                <a:latin typeface="IPT Lotus" pitchFamily="2" charset="2"/>
              </a:defRPr>
            </a:pPr>
            <a:endParaRPr lang="en-US"/>
          </a:p>
        </c:txPr>
        <c:crossAx val="47854336"/>
        <c:crosses val="autoZero"/>
        <c:crossBetween val="between"/>
        <c:dispUnits>
          <c:builtInUnit val="thousands"/>
        </c:dispUnits>
      </c:valAx>
    </c:plotArea>
    <c:plotVisOnly val="1"/>
    <c:dispBlanksAs val="gap"/>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pie3DChart>
        <c:varyColors val="1"/>
        <c:ser>
          <c:idx val="0"/>
          <c:order val="0"/>
          <c:tx>
            <c:strRef>
              <c:f>Sheet1!$B$1</c:f>
              <c:strCache>
                <c:ptCount val="1"/>
                <c:pt idx="0">
                  <c:v>سبد رشد</c:v>
                </c:pt>
              </c:strCache>
            </c:strRef>
          </c:tx>
          <c:dLbls>
            <c:dLbl>
              <c:idx val="0"/>
              <c:layout>
                <c:manualLayout>
                  <c:x val="-4.2515288574828419E-2"/>
                  <c:y val="0.13606776787473221"/>
                </c:manualLayout>
              </c:layout>
              <c:numFmt formatCode="0%" sourceLinked="0"/>
              <c:spPr/>
              <c:txPr>
                <a:bodyPr/>
                <a:lstStyle/>
                <a:p>
                  <a:pPr algn="ctr" rtl="1">
                    <a:defRPr lang="fa-IR" sz="1400" b="0" i="0" u="none" strike="noStrike" kern="1200" baseline="0" dirty="0">
                      <a:solidFill>
                        <a:prstClr val="white"/>
                      </a:solidFill>
                      <a:latin typeface="+mn-lt"/>
                      <a:ea typeface="+mn-ea"/>
                      <a:cs typeface="B Zar" pitchFamily="2" charset="-78"/>
                    </a:defRPr>
                  </a:pPr>
                  <a:endParaRPr lang="en-US"/>
                </a:p>
              </c:txPr>
              <c:showCatName val="1"/>
              <c:showPercent val="1"/>
            </c:dLbl>
            <c:dLbl>
              <c:idx val="1"/>
              <c:layout/>
              <c:tx>
                <c:rich>
                  <a:bodyPr/>
                  <a:lstStyle/>
                  <a:p>
                    <a:pPr algn="ctr" rtl="1">
                      <a:defRPr sz="1400" b="0" i="0" u="none" strike="noStrike" kern="1200" baseline="0">
                        <a:solidFill>
                          <a:prstClr val="white"/>
                        </a:solidFill>
                        <a:latin typeface="+mn-lt"/>
                        <a:ea typeface="+mn-ea"/>
                        <a:cs typeface="B Zar" pitchFamily="2" charset="-78"/>
                      </a:defRPr>
                    </a:pPr>
                    <a:r>
                      <a:rPr lang="fa-IR" sz="1400" b="0" i="0" u="none" strike="noStrike" kern="1200" baseline="0" smtClean="0">
                        <a:solidFill>
                          <a:prstClr val="white"/>
                        </a:solidFill>
                        <a:latin typeface="+mn-lt"/>
                        <a:ea typeface="+mn-ea"/>
                        <a:cs typeface="B Zar" pitchFamily="2" charset="-78"/>
                      </a:rPr>
                      <a:t>سهام
25%</a:t>
                    </a:r>
                    <a:endParaRPr lang="fa-IR" sz="1400" b="0" i="0" u="none" strike="noStrike" kern="1200" baseline="0" dirty="0">
                      <a:solidFill>
                        <a:prstClr val="white"/>
                      </a:solidFill>
                      <a:latin typeface="+mn-lt"/>
                      <a:ea typeface="+mn-ea"/>
                      <a:cs typeface="B Zar" pitchFamily="2" charset="-78"/>
                    </a:endParaRPr>
                  </a:p>
                </c:rich>
              </c:tx>
              <c:numFmt formatCode="0%" sourceLinked="0"/>
              <c:spPr/>
              <c:showCatName val="1"/>
              <c:showPercent val="1"/>
            </c:dLbl>
            <c:dLbl>
              <c:idx val="2"/>
              <c:layout/>
              <c:tx>
                <c:rich>
                  <a:bodyPr/>
                  <a:lstStyle/>
                  <a:p>
                    <a:pPr algn="ctr" rtl="1">
                      <a:defRPr lang="fa-IR" sz="1400" b="0" i="0" u="none" strike="noStrike" kern="1200" baseline="0" dirty="0" smtClean="0">
                        <a:solidFill>
                          <a:prstClr val="white"/>
                        </a:solidFill>
                        <a:latin typeface="+mn-lt"/>
                        <a:ea typeface="+mn-ea"/>
                        <a:cs typeface="B Zar" pitchFamily="2" charset="-78"/>
                      </a:defRPr>
                    </a:pPr>
                    <a:r>
                      <a:rPr lang="fa-IR" sz="1400" b="0" i="0" u="none" strike="noStrike" kern="1200" baseline="0" dirty="0" smtClean="0">
                        <a:solidFill>
                          <a:prstClr val="white"/>
                        </a:solidFill>
                        <a:latin typeface="+mn-lt"/>
                        <a:ea typeface="+mn-ea"/>
                        <a:cs typeface="B Zar" pitchFamily="2" charset="-78"/>
                      </a:rPr>
                      <a:t>صندوق‌هاي سرمايه‌گذاري در سهام 
17%</a:t>
                    </a:r>
                  </a:p>
                </c:rich>
              </c:tx>
              <c:numFmt formatCode="0%" sourceLinked="0"/>
              <c:spPr/>
              <c:showCatName val="1"/>
              <c:showPercent val="1"/>
            </c:dLbl>
            <c:dLbl>
              <c:idx val="3"/>
              <c:layout/>
              <c:tx>
                <c:rich>
                  <a:bodyPr/>
                  <a:lstStyle/>
                  <a:p>
                    <a:pPr algn="ctr" rtl="1">
                      <a:defRPr lang="fa-IR" sz="1400" b="0" i="0" u="none" strike="noStrike" kern="1200" baseline="0" dirty="0">
                        <a:solidFill>
                          <a:prstClr val="white"/>
                        </a:solidFill>
                        <a:latin typeface="+mn-lt"/>
                        <a:ea typeface="+mn-ea"/>
                        <a:cs typeface="B Zar" pitchFamily="2" charset="-78"/>
                      </a:defRPr>
                    </a:pPr>
                    <a:r>
                      <a:rPr lang="fa-IR" sz="1400" b="0" i="0" u="none" strike="noStrike" kern="1200" baseline="0" dirty="0" smtClean="0">
                        <a:solidFill>
                          <a:prstClr val="white"/>
                        </a:solidFill>
                        <a:latin typeface="+mn-lt"/>
                        <a:ea typeface="+mn-ea"/>
                        <a:cs typeface="B Zar" pitchFamily="2" charset="-78"/>
                      </a:rPr>
                      <a:t>سپرده </a:t>
                    </a:r>
                    <a:r>
                      <a:rPr lang="fa-IR" sz="1400" b="0" i="0" u="none" strike="noStrike" kern="1200" baseline="0" dirty="0">
                        <a:solidFill>
                          <a:prstClr val="white"/>
                        </a:solidFill>
                        <a:latin typeface="+mn-lt"/>
                        <a:ea typeface="+mn-ea"/>
                        <a:cs typeface="B Zar" pitchFamily="2" charset="-78"/>
                      </a:rPr>
                      <a:t>بلندمدت و اوراق بهادار با درآمد ثابت
25%</a:t>
                    </a:r>
                  </a:p>
                </c:rich>
              </c:tx>
              <c:numFmt formatCode="0%" sourceLinked="0"/>
              <c:spPr/>
              <c:showCatName val="1"/>
              <c:showPercent val="1"/>
            </c:dLbl>
            <c:dLbl>
              <c:idx val="4"/>
              <c:layout>
                <c:manualLayout>
                  <c:x val="0.23841267000715821"/>
                  <c:y val="0.13623605643044645"/>
                </c:manualLayout>
              </c:layout>
              <c:tx>
                <c:rich>
                  <a:bodyPr/>
                  <a:lstStyle/>
                  <a:p>
                    <a:pPr algn="ctr" rtl="1">
                      <a:defRPr lang="fa-IR" sz="1400" b="0" i="0" u="none" strike="noStrike" kern="1200" baseline="0" dirty="0">
                        <a:solidFill>
                          <a:prstClr val="white"/>
                        </a:solidFill>
                        <a:latin typeface="+mn-lt"/>
                        <a:ea typeface="+mn-ea"/>
                        <a:cs typeface="B Zar" pitchFamily="2" charset="-78"/>
                      </a:defRPr>
                    </a:pPr>
                    <a:r>
                      <a:rPr lang="fa-IR" sz="1400" b="0" i="0" u="none" strike="noStrike" kern="1200" baseline="0" dirty="0">
                        <a:solidFill>
                          <a:prstClr val="white"/>
                        </a:solidFill>
                        <a:latin typeface="+mn-lt"/>
                        <a:ea typeface="+mn-ea"/>
                        <a:cs typeface="B Zar" pitchFamily="2" charset="-78"/>
                      </a:rPr>
                      <a:t>زمين و ساختمان (</a:t>
                    </a:r>
                    <a:r>
                      <a:rPr lang="fa-IR" sz="1400" b="0" i="0" u="none" strike="noStrike" kern="1200" baseline="0" dirty="0" err="1" smtClean="0">
                        <a:solidFill>
                          <a:prstClr val="white"/>
                        </a:solidFill>
                        <a:latin typeface="+mn-lt"/>
                        <a:ea typeface="+mn-ea"/>
                        <a:cs typeface="B Zar" pitchFamily="2" charset="-78"/>
                      </a:rPr>
                      <a:t>از</a:t>
                    </a:r>
                    <a:r>
                      <a:rPr lang="fa-IR" sz="1400" b="0" i="0" u="none" strike="noStrike" kern="1200" baseline="0" dirty="0" smtClean="0">
                        <a:solidFill>
                          <a:prstClr val="white"/>
                        </a:solidFill>
                        <a:latin typeface="+mn-lt"/>
                        <a:ea typeface="+mn-ea"/>
                        <a:cs typeface="B Zar" pitchFamily="2" charset="-78"/>
                      </a:rPr>
                      <a:t> </a:t>
                    </a:r>
                    <a:r>
                      <a:rPr lang="fa-IR" sz="1400" b="0" i="0" u="none" strike="noStrike" kern="1200" baseline="0" dirty="0" err="1">
                        <a:solidFill>
                          <a:prstClr val="white"/>
                        </a:solidFill>
                        <a:latin typeface="+mn-lt"/>
                        <a:ea typeface="+mn-ea"/>
                        <a:cs typeface="B Zar" pitchFamily="2" charset="-78"/>
                      </a:rPr>
                      <a:t>جمله</a:t>
                    </a:r>
                    <a:r>
                      <a:rPr lang="fa-IR" sz="1400" b="0" i="0" u="none" strike="noStrike" kern="1200" baseline="0" dirty="0">
                        <a:solidFill>
                          <a:prstClr val="white"/>
                        </a:solidFill>
                        <a:latin typeface="+mn-lt"/>
                        <a:ea typeface="+mn-ea"/>
                        <a:cs typeface="B Zar" pitchFamily="2" charset="-78"/>
                      </a:rPr>
                      <a:t> </a:t>
                    </a:r>
                    <a:r>
                      <a:rPr lang="fa-IR" sz="1400" b="0" i="0" u="none" strike="noStrike" kern="1200" baseline="0" dirty="0" smtClean="0">
                        <a:solidFill>
                          <a:prstClr val="white"/>
                        </a:solidFill>
                        <a:latin typeface="+mn-lt"/>
                        <a:ea typeface="+mn-ea"/>
                        <a:cs typeface="B Zar" pitchFamily="2" charset="-78"/>
                      </a:rPr>
                      <a:t>سرمايه‌گذاري </a:t>
                    </a:r>
                    <a:r>
                      <a:rPr lang="fa-IR" sz="1400" b="0" i="0" u="none" strike="noStrike" kern="1200" baseline="0" dirty="0">
                        <a:solidFill>
                          <a:prstClr val="white"/>
                        </a:solidFill>
                        <a:latin typeface="+mn-lt"/>
                        <a:ea typeface="+mn-ea"/>
                        <a:cs typeface="B Zar" pitchFamily="2" charset="-78"/>
                      </a:rPr>
                      <a:t>در صندوق‌هاي زمين و ساختمان)
30%</a:t>
                    </a:r>
                  </a:p>
                </c:rich>
              </c:tx>
              <c:numFmt formatCode="0%" sourceLinked="0"/>
              <c:spPr/>
              <c:showCatName val="1"/>
              <c:showPercent val="1"/>
            </c:dLbl>
            <c:numFmt formatCode="0%" sourceLinked="0"/>
            <c:showCatName val="1"/>
            <c:showPercent val="1"/>
            <c:showLeaderLines val="1"/>
          </c:dLbls>
          <c:cat>
            <c:strRef>
              <c:f>Sheet1!$A$2:$A$6</c:f>
              <c:strCache>
                <c:ptCount val="5"/>
                <c:pt idx="0">
                  <c:v>نقد و طلا</c:v>
                </c:pt>
                <c:pt idx="1">
                  <c:v>سهام</c:v>
                </c:pt>
                <c:pt idx="2">
                  <c:v>صندوق‌هاي سرمايه‌گذاري در سهام </c:v>
                </c:pt>
                <c:pt idx="3">
                  <c:v>سپرده بلندمدت و اوراق بهادار با درآمد ثابت</c:v>
                </c:pt>
                <c:pt idx="4">
                  <c:v>زمين و ساختمان (از جمله سرمايه‌گذاري در صندوق‌هاي زمين و ساختمان)</c:v>
                </c:pt>
              </c:strCache>
            </c:strRef>
          </c:cat>
          <c:val>
            <c:numRef>
              <c:f>Sheet1!$B$2:$B$6</c:f>
              <c:numCache>
                <c:formatCode>0</c:formatCode>
                <c:ptCount val="5"/>
                <c:pt idx="0">
                  <c:v>3</c:v>
                </c:pt>
                <c:pt idx="1">
                  <c:v>25</c:v>
                </c:pt>
                <c:pt idx="2">
                  <c:v>17</c:v>
                </c:pt>
                <c:pt idx="3">
                  <c:v>25</c:v>
                </c:pt>
                <c:pt idx="4">
                  <c:v>30</c:v>
                </c:pt>
              </c:numCache>
            </c:numRef>
          </c:val>
        </c:ser>
      </c:pie3DChart>
    </c:plotArea>
    <c:plotVisOnly val="1"/>
    <c:dispBlanksAs val="zero"/>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style val="42"/>
  <c:chart>
    <c:autoTitleDeleted val="1"/>
    <c:plotArea>
      <c:layout/>
      <c:lineChart>
        <c:grouping val="standard"/>
        <c:ser>
          <c:idx val="0"/>
          <c:order val="0"/>
          <c:tx>
            <c:strRef>
              <c:f>Sheet6!$G$5</c:f>
              <c:strCache>
                <c:ptCount val="1"/>
                <c:pt idx="0">
                  <c:v>نرخ تغييرات مساحت زيربناي واحدهاي مسكوني تكميل شده</c:v>
                </c:pt>
              </c:strCache>
            </c:strRef>
          </c:tx>
          <c:cat>
            <c:numRef>
              <c:f>Sheet6!$C$8:$C$27</c:f>
              <c:numCache>
                <c:formatCode>General</c:formatCode>
                <c:ptCount val="20"/>
                <c:pt idx="0">
                  <c:v>1370</c:v>
                </c:pt>
                <c:pt idx="1">
                  <c:v>1371</c:v>
                </c:pt>
                <c:pt idx="2">
                  <c:v>1372</c:v>
                </c:pt>
                <c:pt idx="3">
                  <c:v>1373</c:v>
                </c:pt>
                <c:pt idx="4">
                  <c:v>1374</c:v>
                </c:pt>
                <c:pt idx="5">
                  <c:v>1375</c:v>
                </c:pt>
                <c:pt idx="6">
                  <c:v>1376</c:v>
                </c:pt>
                <c:pt idx="7">
                  <c:v>1377</c:v>
                </c:pt>
                <c:pt idx="8">
                  <c:v>1378</c:v>
                </c:pt>
                <c:pt idx="9">
                  <c:v>1379</c:v>
                </c:pt>
                <c:pt idx="10">
                  <c:v>1380</c:v>
                </c:pt>
                <c:pt idx="11">
                  <c:v>1381</c:v>
                </c:pt>
                <c:pt idx="12">
                  <c:v>1382</c:v>
                </c:pt>
                <c:pt idx="13">
                  <c:v>1383</c:v>
                </c:pt>
                <c:pt idx="14">
                  <c:v>1384</c:v>
                </c:pt>
                <c:pt idx="15">
                  <c:v>1385</c:v>
                </c:pt>
                <c:pt idx="16">
                  <c:v>1386</c:v>
                </c:pt>
                <c:pt idx="17">
                  <c:v>1387</c:v>
                </c:pt>
                <c:pt idx="18">
                  <c:v>1388</c:v>
                </c:pt>
                <c:pt idx="19">
                  <c:v>1389</c:v>
                </c:pt>
              </c:numCache>
            </c:numRef>
          </c:cat>
          <c:val>
            <c:numRef>
              <c:f>Sheet6!$G$8:$G$27</c:f>
              <c:numCache>
                <c:formatCode>0%</c:formatCode>
                <c:ptCount val="20"/>
                <c:pt idx="0">
                  <c:v>0.52187030716723559</c:v>
                </c:pt>
                <c:pt idx="1">
                  <c:v>0.17660593665060953</c:v>
                </c:pt>
                <c:pt idx="2">
                  <c:v>1.1672365617221058E-2</c:v>
                </c:pt>
                <c:pt idx="3">
                  <c:v>3.916485487450598E-2</c:v>
                </c:pt>
                <c:pt idx="4">
                  <c:v>6.5300868430117731E-2</c:v>
                </c:pt>
                <c:pt idx="5">
                  <c:v>-9.4283749838322009E-2</c:v>
                </c:pt>
                <c:pt idx="6">
                  <c:v>-9.7630912384345528E-2</c:v>
                </c:pt>
                <c:pt idx="7">
                  <c:v>0.13354850800658022</c:v>
                </c:pt>
                <c:pt idx="8">
                  <c:v>0.32593999603206797</c:v>
                </c:pt>
                <c:pt idx="9">
                  <c:v>0.14820572074580848</c:v>
                </c:pt>
                <c:pt idx="10">
                  <c:v>6.465500598478699E-2</c:v>
                </c:pt>
                <c:pt idx="11">
                  <c:v>0.20294168313779645</c:v>
                </c:pt>
                <c:pt idx="12">
                  <c:v>4.7187818559700292E-2</c:v>
                </c:pt>
                <c:pt idx="13">
                  <c:v>-0.1091278124055336</c:v>
                </c:pt>
                <c:pt idx="14">
                  <c:v>0.17101659449327841</c:v>
                </c:pt>
                <c:pt idx="15">
                  <c:v>-4.1317752576430507E-2</c:v>
                </c:pt>
                <c:pt idx="16">
                  <c:v>9.624878557806478E-2</c:v>
                </c:pt>
                <c:pt idx="17">
                  <c:v>0.20390863868889317</c:v>
                </c:pt>
                <c:pt idx="18">
                  <c:v>0.13964463808103494</c:v>
                </c:pt>
                <c:pt idx="19">
                  <c:v>-0.15011961722488038</c:v>
                </c:pt>
              </c:numCache>
            </c:numRef>
          </c:val>
        </c:ser>
        <c:ser>
          <c:idx val="1"/>
          <c:order val="1"/>
          <c:tx>
            <c:strRef>
              <c:f>Sheet6!$E$5</c:f>
              <c:strCache>
                <c:ptCount val="1"/>
                <c:pt idx="0">
                  <c:v>نرخ تغييرات تعداد واحدهاي مسكوني تكميل شده</c:v>
                </c:pt>
              </c:strCache>
            </c:strRef>
          </c:tx>
          <c:cat>
            <c:numRef>
              <c:f>Sheet6!$C$8:$C$27</c:f>
              <c:numCache>
                <c:formatCode>General</c:formatCode>
                <c:ptCount val="20"/>
                <c:pt idx="0">
                  <c:v>1370</c:v>
                </c:pt>
                <c:pt idx="1">
                  <c:v>1371</c:v>
                </c:pt>
                <c:pt idx="2">
                  <c:v>1372</c:v>
                </c:pt>
                <c:pt idx="3">
                  <c:v>1373</c:v>
                </c:pt>
                <c:pt idx="4">
                  <c:v>1374</c:v>
                </c:pt>
                <c:pt idx="5">
                  <c:v>1375</c:v>
                </c:pt>
                <c:pt idx="6">
                  <c:v>1376</c:v>
                </c:pt>
                <c:pt idx="7">
                  <c:v>1377</c:v>
                </c:pt>
                <c:pt idx="8">
                  <c:v>1378</c:v>
                </c:pt>
                <c:pt idx="9">
                  <c:v>1379</c:v>
                </c:pt>
                <c:pt idx="10">
                  <c:v>1380</c:v>
                </c:pt>
                <c:pt idx="11">
                  <c:v>1381</c:v>
                </c:pt>
                <c:pt idx="12">
                  <c:v>1382</c:v>
                </c:pt>
                <c:pt idx="13">
                  <c:v>1383</c:v>
                </c:pt>
                <c:pt idx="14">
                  <c:v>1384</c:v>
                </c:pt>
                <c:pt idx="15">
                  <c:v>1385</c:v>
                </c:pt>
                <c:pt idx="16">
                  <c:v>1386</c:v>
                </c:pt>
                <c:pt idx="17">
                  <c:v>1387</c:v>
                </c:pt>
                <c:pt idx="18">
                  <c:v>1388</c:v>
                </c:pt>
                <c:pt idx="19">
                  <c:v>1389</c:v>
                </c:pt>
              </c:numCache>
            </c:numRef>
          </c:cat>
          <c:val>
            <c:numRef>
              <c:f>Sheet6!$E$8:$E$27</c:f>
              <c:numCache>
                <c:formatCode>0%</c:formatCode>
                <c:ptCount val="20"/>
                <c:pt idx="0">
                  <c:v>0.5928755907537</c:v>
                </c:pt>
                <c:pt idx="1">
                  <c:v>0.22563174466481867</c:v>
                </c:pt>
                <c:pt idx="2">
                  <c:v>6.3362847403292483E-2</c:v>
                </c:pt>
                <c:pt idx="3">
                  <c:v>3.916558260546369E-2</c:v>
                </c:pt>
                <c:pt idx="4">
                  <c:v>4.2473286538203828E-2</c:v>
                </c:pt>
                <c:pt idx="5">
                  <c:v>-2.4612466822013516E-2</c:v>
                </c:pt>
                <c:pt idx="6">
                  <c:v>-5.3969944500898925E-2</c:v>
                </c:pt>
                <c:pt idx="7">
                  <c:v>8.9614286230705192E-2</c:v>
                </c:pt>
                <c:pt idx="8">
                  <c:v>0.37940415367261793</c:v>
                </c:pt>
                <c:pt idx="9">
                  <c:v>0.16702857967469037</c:v>
                </c:pt>
                <c:pt idx="10">
                  <c:v>9.1494704983527603E-2</c:v>
                </c:pt>
                <c:pt idx="11">
                  <c:v>0.20294225540546479</c:v>
                </c:pt>
                <c:pt idx="12">
                  <c:v>3.846188342818195E-2</c:v>
                </c:pt>
                <c:pt idx="13">
                  <c:v>-0.13085611506131148</c:v>
                </c:pt>
                <c:pt idx="14">
                  <c:v>0.19037125736602045</c:v>
                </c:pt>
                <c:pt idx="15">
                  <c:v>-6.451175303086909E-2</c:v>
                </c:pt>
                <c:pt idx="16">
                  <c:v>9.6249347450707443E-2</c:v>
                </c:pt>
                <c:pt idx="17">
                  <c:v>0.22364337535740841</c:v>
                </c:pt>
                <c:pt idx="18">
                  <c:v>0.1093001596593933</c:v>
                </c:pt>
                <c:pt idx="19">
                  <c:v>-0.17424737631184467</c:v>
                </c:pt>
              </c:numCache>
            </c:numRef>
          </c:val>
        </c:ser>
        <c:marker val="1"/>
        <c:axId val="47876736"/>
        <c:axId val="47894912"/>
      </c:lineChart>
      <c:catAx>
        <c:axId val="47876736"/>
        <c:scaling>
          <c:orientation val="minMax"/>
        </c:scaling>
        <c:axPos val="b"/>
        <c:majorGridlines/>
        <c:numFmt formatCode="General" sourceLinked="1"/>
        <c:tickLblPos val="nextTo"/>
        <c:txPr>
          <a:bodyPr/>
          <a:lstStyle/>
          <a:p>
            <a:pPr>
              <a:defRPr sz="1400">
                <a:latin typeface="IPT Lotus" pitchFamily="2" charset="2"/>
              </a:defRPr>
            </a:pPr>
            <a:endParaRPr lang="en-US"/>
          </a:p>
        </c:txPr>
        <c:crossAx val="47894912"/>
        <c:crosses val="autoZero"/>
        <c:auto val="1"/>
        <c:lblAlgn val="ctr"/>
        <c:lblOffset val="100"/>
      </c:catAx>
      <c:valAx>
        <c:axId val="47894912"/>
        <c:scaling>
          <c:orientation val="minMax"/>
        </c:scaling>
        <c:axPos val="l"/>
        <c:majorGridlines/>
        <c:numFmt formatCode="0%" sourceLinked="1"/>
        <c:tickLblPos val="nextTo"/>
        <c:txPr>
          <a:bodyPr/>
          <a:lstStyle/>
          <a:p>
            <a:pPr>
              <a:defRPr sz="1400">
                <a:solidFill>
                  <a:schemeClr val="tx1"/>
                </a:solidFill>
                <a:latin typeface="IPT Lotus" pitchFamily="2" charset="2"/>
                <a:cs typeface="B Zar" pitchFamily="2" charset="-78"/>
              </a:defRPr>
            </a:pPr>
            <a:endParaRPr lang="en-US"/>
          </a:p>
        </c:txPr>
        <c:crossAx val="47876736"/>
        <c:crosses val="autoZero"/>
        <c:crossBetween val="between"/>
      </c:valAx>
    </c:plotArea>
    <c:legend>
      <c:legendPos val="b"/>
      <c:txPr>
        <a:bodyPr/>
        <a:lstStyle/>
        <a:p>
          <a:pPr>
            <a:defRPr>
              <a:solidFill>
                <a:schemeClr val="tx1"/>
              </a:solidFill>
              <a:cs typeface="B Titr" pitchFamily="2" charset="-78"/>
            </a:defRPr>
          </a:pPr>
          <a:endParaRPr lang="en-US"/>
        </a:p>
      </c:txPr>
    </c:legend>
    <c:plotVisOnly val="1"/>
    <c:dispBlanksAs val="gap"/>
  </c:chart>
  <c:spPr>
    <a:noFill/>
  </c:sp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style val="41"/>
  <c:chart>
    <c:autoTitleDeleted val="1"/>
    <c:plotArea>
      <c:layout/>
      <c:lineChart>
        <c:grouping val="standard"/>
        <c:ser>
          <c:idx val="1"/>
          <c:order val="0"/>
          <c:tx>
            <c:strRef>
              <c:f>Sheet8!$G$5</c:f>
              <c:strCache>
                <c:ptCount val="1"/>
                <c:pt idx="0">
                  <c:v>قيمت زمين (ساختمان هاي شروع شده</c:v>
                </c:pt>
              </c:strCache>
            </c:strRef>
          </c:tx>
          <c:cat>
            <c:numRef>
              <c:f>Sheet8!$B$7:$B$27</c:f>
              <c:numCache>
                <c:formatCode>General</c:formatCode>
                <c:ptCount val="21"/>
                <c:pt idx="0">
                  <c:v>1370</c:v>
                </c:pt>
                <c:pt idx="1">
                  <c:v>1371</c:v>
                </c:pt>
                <c:pt idx="2">
                  <c:v>1372</c:v>
                </c:pt>
                <c:pt idx="3">
                  <c:v>1373</c:v>
                </c:pt>
                <c:pt idx="4">
                  <c:v>1374</c:v>
                </c:pt>
                <c:pt idx="5">
                  <c:v>1375</c:v>
                </c:pt>
                <c:pt idx="6">
                  <c:v>1376</c:v>
                </c:pt>
                <c:pt idx="7">
                  <c:v>1377</c:v>
                </c:pt>
                <c:pt idx="8">
                  <c:v>1378</c:v>
                </c:pt>
                <c:pt idx="9">
                  <c:v>1379</c:v>
                </c:pt>
                <c:pt idx="10">
                  <c:v>1380</c:v>
                </c:pt>
                <c:pt idx="11">
                  <c:v>1381</c:v>
                </c:pt>
                <c:pt idx="12">
                  <c:v>1382</c:v>
                </c:pt>
                <c:pt idx="13">
                  <c:v>1383</c:v>
                </c:pt>
                <c:pt idx="14">
                  <c:v>1384</c:v>
                </c:pt>
                <c:pt idx="15">
                  <c:v>1385</c:v>
                </c:pt>
                <c:pt idx="16">
                  <c:v>1386</c:v>
                </c:pt>
                <c:pt idx="17">
                  <c:v>1387</c:v>
                </c:pt>
                <c:pt idx="18">
                  <c:v>1388</c:v>
                </c:pt>
                <c:pt idx="19">
                  <c:v>1389</c:v>
                </c:pt>
                <c:pt idx="20">
                  <c:v>1390</c:v>
                </c:pt>
              </c:numCache>
            </c:numRef>
          </c:cat>
          <c:val>
            <c:numRef>
              <c:f>Sheet8!$G$7:$G$27</c:f>
              <c:numCache>
                <c:formatCode>0</c:formatCode>
                <c:ptCount val="21"/>
                <c:pt idx="0">
                  <c:v>156.47368421052576</c:v>
                </c:pt>
                <c:pt idx="1">
                  <c:v>151.14285714285666</c:v>
                </c:pt>
                <c:pt idx="2">
                  <c:v>157.66666666666652</c:v>
                </c:pt>
                <c:pt idx="3">
                  <c:v>184.04761904761969</c:v>
                </c:pt>
                <c:pt idx="4">
                  <c:v>260.09523809523711</c:v>
                </c:pt>
                <c:pt idx="5">
                  <c:v>347.47619047618804</c:v>
                </c:pt>
                <c:pt idx="6">
                  <c:v>396</c:v>
                </c:pt>
                <c:pt idx="7">
                  <c:v>452.66666666666708</c:v>
                </c:pt>
                <c:pt idx="8">
                  <c:v>507.14285714285813</c:v>
                </c:pt>
                <c:pt idx="9">
                  <c:v>493.73934765314226</c:v>
                </c:pt>
                <c:pt idx="10">
                  <c:v>762.98930106671139</c:v>
                </c:pt>
                <c:pt idx="11">
                  <c:v>1253.0713399306328</c:v>
                </c:pt>
                <c:pt idx="12">
                  <c:v>1475.7767017445776</c:v>
                </c:pt>
                <c:pt idx="13">
                  <c:v>1812.2823332815158</c:v>
                </c:pt>
                <c:pt idx="14">
                  <c:v>1883.4253144125362</c:v>
                </c:pt>
                <c:pt idx="15">
                  <c:v>2221.0855399186289</c:v>
                </c:pt>
                <c:pt idx="16">
                  <c:v>4339.7844863731625</c:v>
                </c:pt>
                <c:pt idx="17">
                  <c:v>5986.7662917170519</c:v>
                </c:pt>
                <c:pt idx="18">
                  <c:v>3945.4082145171742</c:v>
                </c:pt>
                <c:pt idx="19">
                  <c:v>3884</c:v>
                </c:pt>
                <c:pt idx="20">
                  <c:v>6178</c:v>
                </c:pt>
              </c:numCache>
            </c:numRef>
          </c:val>
        </c:ser>
        <c:marker val="1"/>
        <c:axId val="47920256"/>
        <c:axId val="47921792"/>
      </c:lineChart>
      <c:catAx>
        <c:axId val="47920256"/>
        <c:scaling>
          <c:orientation val="minMax"/>
        </c:scaling>
        <c:axPos val="b"/>
        <c:majorGridlines/>
        <c:numFmt formatCode="General" sourceLinked="1"/>
        <c:tickLblPos val="nextTo"/>
        <c:txPr>
          <a:bodyPr/>
          <a:lstStyle/>
          <a:p>
            <a:pPr>
              <a:defRPr sz="1400">
                <a:solidFill>
                  <a:schemeClr val="tx1"/>
                </a:solidFill>
                <a:latin typeface="IPT Lotus" pitchFamily="2" charset="2"/>
              </a:defRPr>
            </a:pPr>
            <a:endParaRPr lang="en-US"/>
          </a:p>
        </c:txPr>
        <c:crossAx val="47921792"/>
        <c:crosses val="autoZero"/>
        <c:auto val="1"/>
        <c:lblAlgn val="ctr"/>
        <c:lblOffset val="100"/>
      </c:catAx>
      <c:valAx>
        <c:axId val="47921792"/>
        <c:scaling>
          <c:orientation val="minMax"/>
        </c:scaling>
        <c:axPos val="l"/>
        <c:majorGridlines/>
        <c:numFmt formatCode="0" sourceLinked="1"/>
        <c:tickLblPos val="nextTo"/>
        <c:txPr>
          <a:bodyPr/>
          <a:lstStyle/>
          <a:p>
            <a:pPr>
              <a:defRPr sz="1400">
                <a:solidFill>
                  <a:schemeClr val="tx1"/>
                </a:solidFill>
                <a:latin typeface="IPT Lotus" pitchFamily="2" charset="2"/>
              </a:defRPr>
            </a:pPr>
            <a:endParaRPr lang="en-US"/>
          </a:p>
        </c:txPr>
        <c:crossAx val="47920256"/>
        <c:crosses val="autoZero"/>
        <c:crossBetween val="between"/>
      </c:valAx>
    </c:plotArea>
    <c:plotVisOnly val="1"/>
    <c:dispBlanksAs val="gap"/>
  </c:chart>
  <c:spPr>
    <a:noFill/>
  </c:sp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style val="42"/>
  <c:chart>
    <c:autoTitleDeleted val="1"/>
    <c:plotArea>
      <c:layout/>
      <c:lineChart>
        <c:grouping val="standard"/>
        <c:ser>
          <c:idx val="1"/>
          <c:order val="0"/>
          <c:tx>
            <c:strRef>
              <c:f>Sheet8!$H$5</c:f>
              <c:strCache>
                <c:ptCount val="1"/>
                <c:pt idx="0">
                  <c:v>نرخ تغييرات قيمت زمين</c:v>
                </c:pt>
              </c:strCache>
            </c:strRef>
          </c:tx>
          <c:cat>
            <c:numRef>
              <c:f>Sheet8!$B$17:$B$25</c:f>
              <c:numCache>
                <c:formatCode>General</c:formatCode>
                <c:ptCount val="9"/>
                <c:pt idx="0">
                  <c:v>1380</c:v>
                </c:pt>
                <c:pt idx="1">
                  <c:v>1381</c:v>
                </c:pt>
                <c:pt idx="2">
                  <c:v>1382</c:v>
                </c:pt>
                <c:pt idx="3">
                  <c:v>1383</c:v>
                </c:pt>
                <c:pt idx="4">
                  <c:v>1384</c:v>
                </c:pt>
                <c:pt idx="5">
                  <c:v>1385</c:v>
                </c:pt>
                <c:pt idx="6">
                  <c:v>1386</c:v>
                </c:pt>
                <c:pt idx="7">
                  <c:v>1387</c:v>
                </c:pt>
                <c:pt idx="8">
                  <c:v>1388</c:v>
                </c:pt>
              </c:numCache>
            </c:numRef>
          </c:cat>
          <c:val>
            <c:numRef>
              <c:f>Sheet8!$H$17:$H$27</c:f>
              <c:numCache>
                <c:formatCode>0%</c:formatCode>
                <c:ptCount val="11"/>
                <c:pt idx="0">
                  <c:v>0.54532812645654882</c:v>
                </c:pt>
                <c:pt idx="1">
                  <c:v>0.64231836302128598</c:v>
                </c:pt>
                <c:pt idx="2">
                  <c:v>0.17772759995154611</c:v>
                </c:pt>
                <c:pt idx="3">
                  <c:v>0.22801934136726135</c:v>
                </c:pt>
                <c:pt idx="4">
                  <c:v>3.9256014266938075E-2</c:v>
                </c:pt>
                <c:pt idx="5">
                  <c:v>0.17927985937229193</c:v>
                </c:pt>
                <c:pt idx="6">
                  <c:v>0.95390245372186633</c:v>
                </c:pt>
                <c:pt idx="7">
                  <c:v>0.37950774065287141</c:v>
                </c:pt>
                <c:pt idx="8">
                  <c:v>-0.34097841434434756</c:v>
                </c:pt>
                <c:pt idx="9">
                  <c:v>-1.5564476773587629E-2</c:v>
                </c:pt>
                <c:pt idx="10">
                  <c:v>0.59062821833161705</c:v>
                </c:pt>
              </c:numCache>
            </c:numRef>
          </c:val>
          <c:smooth val="1"/>
        </c:ser>
        <c:ser>
          <c:idx val="0"/>
          <c:order val="1"/>
          <c:tx>
            <c:strRef>
              <c:f>Sheet3!$C$40</c:f>
              <c:strCache>
                <c:ptCount val="1"/>
                <c:pt idx="0">
                  <c:v>نرخ تغييرات قيمت مسكن</c:v>
                </c:pt>
              </c:strCache>
            </c:strRef>
          </c:tx>
          <c:cat>
            <c:numRef>
              <c:f>Sheet8!$B$17:$B$27</c:f>
              <c:numCache>
                <c:formatCode>General</c:formatCode>
                <c:ptCount val="11"/>
                <c:pt idx="0">
                  <c:v>1380</c:v>
                </c:pt>
                <c:pt idx="1">
                  <c:v>1381</c:v>
                </c:pt>
                <c:pt idx="2">
                  <c:v>1382</c:v>
                </c:pt>
                <c:pt idx="3">
                  <c:v>1383</c:v>
                </c:pt>
                <c:pt idx="4">
                  <c:v>1384</c:v>
                </c:pt>
                <c:pt idx="5">
                  <c:v>1385</c:v>
                </c:pt>
                <c:pt idx="6">
                  <c:v>1386</c:v>
                </c:pt>
                <c:pt idx="7">
                  <c:v>1387</c:v>
                </c:pt>
                <c:pt idx="8">
                  <c:v>1388</c:v>
                </c:pt>
                <c:pt idx="9">
                  <c:v>1389</c:v>
                </c:pt>
                <c:pt idx="10">
                  <c:v>1390</c:v>
                </c:pt>
              </c:numCache>
            </c:numRef>
          </c:cat>
          <c:val>
            <c:numRef>
              <c:f>Sheet3!$N$38:$W$38</c:f>
              <c:numCache>
                <c:formatCode>0%</c:formatCode>
                <c:ptCount val="10"/>
                <c:pt idx="0">
                  <c:v>0.29056618238969795</c:v>
                </c:pt>
                <c:pt idx="1">
                  <c:v>0.47925268066652799</c:v>
                </c:pt>
                <c:pt idx="2">
                  <c:v>0.37054736757559931</c:v>
                </c:pt>
                <c:pt idx="3">
                  <c:v>0.15548816221284639</c:v>
                </c:pt>
                <c:pt idx="4">
                  <c:v>0.15385164006136812</c:v>
                </c:pt>
                <c:pt idx="5">
                  <c:v>0.19281961471103334</c:v>
                </c:pt>
                <c:pt idx="6">
                  <c:v>0.57949510739547871</c:v>
                </c:pt>
                <c:pt idx="7">
                  <c:v>0.22729584164912428</c:v>
                </c:pt>
                <c:pt idx="8">
                  <c:v>-0.16525880581321789</c:v>
                </c:pt>
                <c:pt idx="9">
                  <c:v>-1.9379700151045308E-2</c:v>
                </c:pt>
              </c:numCache>
            </c:numRef>
          </c:val>
        </c:ser>
        <c:marker val="1"/>
        <c:axId val="47938176"/>
        <c:axId val="47952256"/>
      </c:lineChart>
      <c:catAx>
        <c:axId val="47938176"/>
        <c:scaling>
          <c:orientation val="minMax"/>
        </c:scaling>
        <c:axPos val="b"/>
        <c:majorGridlines/>
        <c:minorGridlines/>
        <c:numFmt formatCode="General" sourceLinked="1"/>
        <c:tickLblPos val="nextTo"/>
        <c:txPr>
          <a:bodyPr/>
          <a:lstStyle/>
          <a:p>
            <a:pPr>
              <a:defRPr sz="1400">
                <a:latin typeface="IPT Lotus" pitchFamily="2" charset="2"/>
              </a:defRPr>
            </a:pPr>
            <a:endParaRPr lang="en-US"/>
          </a:p>
        </c:txPr>
        <c:crossAx val="47952256"/>
        <c:crosses val="autoZero"/>
        <c:auto val="1"/>
        <c:lblAlgn val="ctr"/>
        <c:lblOffset val="100"/>
      </c:catAx>
      <c:valAx>
        <c:axId val="47952256"/>
        <c:scaling>
          <c:orientation val="minMax"/>
        </c:scaling>
        <c:axPos val="l"/>
        <c:majorGridlines/>
        <c:minorGridlines/>
        <c:numFmt formatCode="0%" sourceLinked="1"/>
        <c:tickLblPos val="nextTo"/>
        <c:txPr>
          <a:bodyPr/>
          <a:lstStyle/>
          <a:p>
            <a:pPr>
              <a:defRPr sz="1400">
                <a:solidFill>
                  <a:schemeClr val="tx1"/>
                </a:solidFill>
                <a:latin typeface="IPT Lotus" pitchFamily="2" charset="2"/>
              </a:defRPr>
            </a:pPr>
            <a:endParaRPr lang="en-US"/>
          </a:p>
        </c:txPr>
        <c:crossAx val="47938176"/>
        <c:crosses val="autoZero"/>
        <c:crossBetween val="between"/>
      </c:valAx>
    </c:plotArea>
    <c:legend>
      <c:legendPos val="b"/>
      <c:txPr>
        <a:bodyPr/>
        <a:lstStyle/>
        <a:p>
          <a:pPr>
            <a:defRPr>
              <a:solidFill>
                <a:schemeClr val="tx1"/>
              </a:solidFill>
              <a:cs typeface="B Titr" pitchFamily="2" charset="-78"/>
            </a:defRPr>
          </a:pPr>
          <a:endParaRPr lang="en-US"/>
        </a:p>
      </c:txPr>
    </c:legend>
    <c:plotVisOnly val="1"/>
    <c:dispBlanksAs val="gap"/>
  </c:chart>
  <c:spPr>
    <a:noFill/>
  </c:sp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style val="42"/>
  <c:chart>
    <c:autoTitleDeleted val="1"/>
    <c:plotArea>
      <c:layout/>
      <c:scatterChart>
        <c:scatterStyle val="smoothMarker"/>
        <c:ser>
          <c:idx val="1"/>
          <c:order val="0"/>
          <c:tx>
            <c:strRef>
              <c:f>Sheet8!$J$5</c:f>
              <c:strCache>
                <c:ptCount val="1"/>
                <c:pt idx="0">
                  <c:v>شاخص هزينه‌هاي ساختماني</c:v>
                </c:pt>
              </c:strCache>
            </c:strRef>
          </c:tx>
          <c:marker>
            <c:symbol val="none"/>
          </c:marker>
          <c:xVal>
            <c:numRef>
              <c:f>Sheet8!$B$6:$B$27</c:f>
              <c:numCache>
                <c:formatCode>General</c:formatCode>
                <c:ptCount val="22"/>
                <c:pt idx="0">
                  <c:v>1369</c:v>
                </c:pt>
                <c:pt idx="1">
                  <c:v>1370</c:v>
                </c:pt>
                <c:pt idx="2">
                  <c:v>1371</c:v>
                </c:pt>
                <c:pt idx="3">
                  <c:v>1372</c:v>
                </c:pt>
                <c:pt idx="4">
                  <c:v>1373</c:v>
                </c:pt>
                <c:pt idx="5">
                  <c:v>1374</c:v>
                </c:pt>
                <c:pt idx="6">
                  <c:v>1375</c:v>
                </c:pt>
                <c:pt idx="7">
                  <c:v>1376</c:v>
                </c:pt>
                <c:pt idx="8">
                  <c:v>1377</c:v>
                </c:pt>
                <c:pt idx="9">
                  <c:v>1378</c:v>
                </c:pt>
                <c:pt idx="10">
                  <c:v>1379</c:v>
                </c:pt>
                <c:pt idx="11">
                  <c:v>1380</c:v>
                </c:pt>
                <c:pt idx="12">
                  <c:v>1381</c:v>
                </c:pt>
                <c:pt idx="13">
                  <c:v>1382</c:v>
                </c:pt>
                <c:pt idx="14">
                  <c:v>1383</c:v>
                </c:pt>
                <c:pt idx="15">
                  <c:v>1384</c:v>
                </c:pt>
                <c:pt idx="16">
                  <c:v>1385</c:v>
                </c:pt>
                <c:pt idx="17">
                  <c:v>1386</c:v>
                </c:pt>
                <c:pt idx="18">
                  <c:v>1387</c:v>
                </c:pt>
                <c:pt idx="19">
                  <c:v>1388</c:v>
                </c:pt>
                <c:pt idx="20">
                  <c:v>1389</c:v>
                </c:pt>
                <c:pt idx="21">
                  <c:v>1390</c:v>
                </c:pt>
              </c:numCache>
            </c:numRef>
          </c:xVal>
          <c:yVal>
            <c:numRef>
              <c:f>Sheet8!$J$6:$J$27</c:f>
              <c:numCache>
                <c:formatCode>0</c:formatCode>
                <c:ptCount val="22"/>
                <c:pt idx="0">
                  <c:v>5.2374177485328115</c:v>
                </c:pt>
                <c:pt idx="1">
                  <c:v>6.9891516983816633</c:v>
                </c:pt>
                <c:pt idx="2">
                  <c:v>9.1232438200248982</c:v>
                </c:pt>
                <c:pt idx="3">
                  <c:v>10.537079850613548</c:v>
                </c:pt>
                <c:pt idx="4">
                  <c:v>12.164325093366518</c:v>
                </c:pt>
                <c:pt idx="5">
                  <c:v>15.534412235461502</c:v>
                </c:pt>
                <c:pt idx="6">
                  <c:v>23.563933843144159</c:v>
                </c:pt>
                <c:pt idx="7">
                  <c:v>35.319224613195686</c:v>
                </c:pt>
                <c:pt idx="8">
                  <c:v>36.866441401386922</c:v>
                </c:pt>
                <c:pt idx="9">
                  <c:v>41.027921038591501</c:v>
                </c:pt>
                <c:pt idx="10">
                  <c:v>44.887070958563044</c:v>
                </c:pt>
                <c:pt idx="11">
                  <c:v>51.520540636670958</c:v>
                </c:pt>
                <c:pt idx="12">
                  <c:v>59.069891516983816</c:v>
                </c:pt>
                <c:pt idx="13">
                  <c:v>70.842966388049092</c:v>
                </c:pt>
                <c:pt idx="14">
                  <c:v>100</c:v>
                </c:pt>
                <c:pt idx="15">
                  <c:v>117.11719722568023</c:v>
                </c:pt>
                <c:pt idx="16">
                  <c:v>131.34447803663573</c:v>
                </c:pt>
                <c:pt idx="17">
                  <c:v>167.08162902365288</c:v>
                </c:pt>
                <c:pt idx="18">
                  <c:v>213.1424506491197</c:v>
                </c:pt>
                <c:pt idx="19">
                  <c:v>240.44104570513963</c:v>
                </c:pt>
                <c:pt idx="20">
                  <c:v>275.12004268184353</c:v>
                </c:pt>
                <c:pt idx="21">
                  <c:v>299.57318157567124</c:v>
                </c:pt>
              </c:numCache>
            </c:numRef>
          </c:yVal>
          <c:smooth val="1"/>
        </c:ser>
        <c:axId val="47971712"/>
        <c:axId val="48043136"/>
      </c:scatterChart>
      <c:scatterChart>
        <c:scatterStyle val="lineMarker"/>
        <c:ser>
          <c:idx val="0"/>
          <c:order val="1"/>
          <c:tx>
            <c:strRef>
              <c:f>Sheet8!$K$5</c:f>
              <c:strCache>
                <c:ptCount val="1"/>
                <c:pt idx="0">
                  <c:v>شاخص قيمت زمين</c:v>
                </c:pt>
              </c:strCache>
            </c:strRef>
          </c:tx>
          <c:xVal>
            <c:numRef>
              <c:f>Sheet8!$B$6:$B$27</c:f>
              <c:numCache>
                <c:formatCode>General</c:formatCode>
                <c:ptCount val="22"/>
                <c:pt idx="0">
                  <c:v>1369</c:v>
                </c:pt>
                <c:pt idx="1">
                  <c:v>1370</c:v>
                </c:pt>
                <c:pt idx="2">
                  <c:v>1371</c:v>
                </c:pt>
                <c:pt idx="3">
                  <c:v>1372</c:v>
                </c:pt>
                <c:pt idx="4">
                  <c:v>1373</c:v>
                </c:pt>
                <c:pt idx="5">
                  <c:v>1374</c:v>
                </c:pt>
                <c:pt idx="6">
                  <c:v>1375</c:v>
                </c:pt>
                <c:pt idx="7">
                  <c:v>1376</c:v>
                </c:pt>
                <c:pt idx="8">
                  <c:v>1377</c:v>
                </c:pt>
                <c:pt idx="9">
                  <c:v>1378</c:v>
                </c:pt>
                <c:pt idx="10">
                  <c:v>1379</c:v>
                </c:pt>
                <c:pt idx="11">
                  <c:v>1380</c:v>
                </c:pt>
                <c:pt idx="12">
                  <c:v>1381</c:v>
                </c:pt>
                <c:pt idx="13">
                  <c:v>1382</c:v>
                </c:pt>
                <c:pt idx="14">
                  <c:v>1383</c:v>
                </c:pt>
                <c:pt idx="15">
                  <c:v>1384</c:v>
                </c:pt>
                <c:pt idx="16">
                  <c:v>1385</c:v>
                </c:pt>
                <c:pt idx="17">
                  <c:v>1386</c:v>
                </c:pt>
                <c:pt idx="18">
                  <c:v>1387</c:v>
                </c:pt>
                <c:pt idx="19">
                  <c:v>1388</c:v>
                </c:pt>
                <c:pt idx="20">
                  <c:v>1389</c:v>
                </c:pt>
                <c:pt idx="21">
                  <c:v>1390</c:v>
                </c:pt>
              </c:numCache>
            </c:numRef>
          </c:xVal>
          <c:yVal>
            <c:numRef>
              <c:f>Sheet8!$K$6:$K$27</c:f>
              <c:numCache>
                <c:formatCode>0</c:formatCode>
                <c:ptCount val="22"/>
                <c:pt idx="1">
                  <c:v>8.6340677353068589</c:v>
                </c:pt>
                <c:pt idx="2">
                  <c:v>8.3399178134226748</c:v>
                </c:pt>
                <c:pt idx="3">
                  <c:v>8.6998953623952229</c:v>
                </c:pt>
                <c:pt idx="4">
                  <c:v>10.155570998386485</c:v>
                </c:pt>
                <c:pt idx="5">
                  <c:v>14.351805638599464</c:v>
                </c:pt>
                <c:pt idx="6">
                  <c:v>19.173402736151587</c:v>
                </c:pt>
                <c:pt idx="7">
                  <c:v>21.85089997996932</c:v>
                </c:pt>
                <c:pt idx="8">
                  <c:v>24.977712266665247</c:v>
                </c:pt>
                <c:pt idx="9">
                  <c:v>27.983656179253689</c:v>
                </c:pt>
                <c:pt idx="10">
                  <c:v>27.244063388242811</c:v>
                </c:pt>
                <c:pt idx="11">
                  <c:v>42.101017432816704</c:v>
                </c:pt>
                <c:pt idx="12">
                  <c:v>69.143274031794178</c:v>
                </c:pt>
                <c:pt idx="13">
                  <c:v>81.431942178257017</c:v>
                </c:pt>
                <c:pt idx="14">
                  <c:v>100</c:v>
                </c:pt>
                <c:pt idx="15">
                  <c:v>103.92560142669375</c:v>
                </c:pt>
                <c:pt idx="16">
                  <c:v>122.55736863565225</c:v>
                </c:pt>
                <c:pt idx="17">
                  <c:v>239.46514329889618</c:v>
                </c:pt>
                <c:pt idx="18">
                  <c:v>330.34401879737618</c:v>
                </c:pt>
                <c:pt idx="19">
                  <c:v>217.70383907970765</c:v>
                </c:pt>
                <c:pt idx="20">
                  <c:v>214.31539273283119</c:v>
                </c:pt>
                <c:pt idx="21">
                  <c:v>340.89611130366399</c:v>
                </c:pt>
              </c:numCache>
            </c:numRef>
          </c:yVal>
        </c:ser>
        <c:axId val="47971712"/>
        <c:axId val="48043136"/>
      </c:scatterChart>
      <c:valAx>
        <c:axId val="47971712"/>
        <c:scaling>
          <c:orientation val="minMax"/>
          <c:max val="1390"/>
          <c:min val="1369"/>
        </c:scaling>
        <c:axPos val="b"/>
        <c:majorGridlines/>
        <c:numFmt formatCode="General" sourceLinked="1"/>
        <c:tickLblPos val="nextTo"/>
        <c:txPr>
          <a:bodyPr/>
          <a:lstStyle/>
          <a:p>
            <a:pPr>
              <a:defRPr sz="1400">
                <a:solidFill>
                  <a:schemeClr val="tx1"/>
                </a:solidFill>
                <a:latin typeface="IPT Lotus" pitchFamily="2" charset="2"/>
              </a:defRPr>
            </a:pPr>
            <a:endParaRPr lang="en-US"/>
          </a:p>
        </c:txPr>
        <c:crossAx val="48043136"/>
        <c:crosses val="autoZero"/>
        <c:crossBetween val="midCat"/>
        <c:majorUnit val="1"/>
      </c:valAx>
      <c:valAx>
        <c:axId val="48043136"/>
        <c:scaling>
          <c:orientation val="minMax"/>
        </c:scaling>
        <c:axPos val="l"/>
        <c:majorGridlines/>
        <c:numFmt formatCode="0" sourceLinked="1"/>
        <c:tickLblPos val="nextTo"/>
        <c:txPr>
          <a:bodyPr/>
          <a:lstStyle/>
          <a:p>
            <a:pPr>
              <a:defRPr sz="1400">
                <a:solidFill>
                  <a:schemeClr val="tx1"/>
                </a:solidFill>
                <a:latin typeface="IPT Lotus" pitchFamily="2" charset="2"/>
              </a:defRPr>
            </a:pPr>
            <a:endParaRPr lang="en-US"/>
          </a:p>
        </c:txPr>
        <c:crossAx val="47971712"/>
        <c:crosses val="autoZero"/>
        <c:crossBetween val="midCat"/>
      </c:valAx>
    </c:plotArea>
    <c:legend>
      <c:legendPos val="b"/>
      <c:txPr>
        <a:bodyPr/>
        <a:lstStyle/>
        <a:p>
          <a:pPr>
            <a:defRPr>
              <a:solidFill>
                <a:schemeClr val="tx1"/>
              </a:solidFill>
              <a:cs typeface="B Titr" pitchFamily="2" charset="-78"/>
            </a:defRPr>
          </a:pPr>
          <a:endParaRPr lang="en-US"/>
        </a:p>
      </c:txPr>
    </c:legend>
    <c:plotVisOnly val="1"/>
    <c:dispBlanksAs val="gap"/>
  </c:chart>
  <c:spPr>
    <a:noFill/>
  </c:sp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style val="41"/>
  <c:chart>
    <c:plotArea>
      <c:layout/>
      <c:lineChart>
        <c:grouping val="standard"/>
        <c:ser>
          <c:idx val="0"/>
          <c:order val="0"/>
          <c:marker>
            <c:symbol val="none"/>
          </c:marker>
          <c:cat>
            <c:numRef>
              <c:f>'تورم و مسکن'!$AJ$22:$AJ$33</c:f>
              <c:numCache>
                <c:formatCode>General</c:formatCode>
                <c:ptCount val="12"/>
                <c:pt idx="0">
                  <c:v>82</c:v>
                </c:pt>
                <c:pt idx="1">
                  <c:v>83</c:v>
                </c:pt>
                <c:pt idx="2">
                  <c:v>84</c:v>
                </c:pt>
                <c:pt idx="3">
                  <c:v>85</c:v>
                </c:pt>
                <c:pt idx="4">
                  <c:v>86</c:v>
                </c:pt>
                <c:pt idx="5">
                  <c:v>87</c:v>
                </c:pt>
                <c:pt idx="6">
                  <c:v>88</c:v>
                </c:pt>
                <c:pt idx="7">
                  <c:v>89</c:v>
                </c:pt>
                <c:pt idx="8">
                  <c:v>90</c:v>
                </c:pt>
                <c:pt idx="9">
                  <c:v>91</c:v>
                </c:pt>
                <c:pt idx="10">
                  <c:v>92</c:v>
                </c:pt>
                <c:pt idx="11">
                  <c:v>93</c:v>
                </c:pt>
              </c:numCache>
            </c:numRef>
          </c:cat>
          <c:val>
            <c:numRef>
              <c:f>'تورم و مسکن'!$AK$22:$AK$33</c:f>
              <c:numCache>
                <c:formatCode>General</c:formatCode>
                <c:ptCount val="12"/>
                <c:pt idx="0">
                  <c:v>500000</c:v>
                </c:pt>
                <c:pt idx="1">
                  <c:v>500000</c:v>
                </c:pt>
                <c:pt idx="2">
                  <c:v>500000</c:v>
                </c:pt>
                <c:pt idx="3">
                  <c:v>1000000</c:v>
                </c:pt>
                <c:pt idx="4">
                  <c:v>1000000</c:v>
                </c:pt>
                <c:pt idx="5">
                  <c:v>1000000</c:v>
                </c:pt>
                <c:pt idx="6">
                  <c:v>1500000</c:v>
                </c:pt>
                <c:pt idx="7">
                  <c:v>1500000</c:v>
                </c:pt>
                <c:pt idx="8">
                  <c:v>1500000</c:v>
                </c:pt>
                <c:pt idx="9">
                  <c:v>2000000</c:v>
                </c:pt>
                <c:pt idx="10">
                  <c:v>2000000</c:v>
                </c:pt>
                <c:pt idx="11">
                  <c:v>2000000</c:v>
                </c:pt>
              </c:numCache>
            </c:numRef>
          </c:val>
        </c:ser>
        <c:marker val="1"/>
        <c:axId val="48169728"/>
        <c:axId val="48171264"/>
      </c:lineChart>
      <c:catAx>
        <c:axId val="48169728"/>
        <c:scaling>
          <c:orientation val="minMax"/>
        </c:scaling>
        <c:axPos val="b"/>
        <c:numFmt formatCode="General" sourceLinked="1"/>
        <c:tickLblPos val="nextTo"/>
        <c:txPr>
          <a:bodyPr/>
          <a:lstStyle/>
          <a:p>
            <a:pPr>
              <a:defRPr>
                <a:latin typeface="IPT Lotus" pitchFamily="2" charset="2"/>
              </a:defRPr>
            </a:pPr>
            <a:endParaRPr lang="en-US"/>
          </a:p>
        </c:txPr>
        <c:crossAx val="48171264"/>
        <c:crosses val="autoZero"/>
        <c:auto val="1"/>
        <c:lblAlgn val="ctr"/>
        <c:lblOffset val="100"/>
      </c:catAx>
      <c:valAx>
        <c:axId val="48171264"/>
        <c:scaling>
          <c:orientation val="minMax"/>
        </c:scaling>
        <c:delete val="1"/>
        <c:axPos val="l"/>
        <c:numFmt formatCode="General" sourceLinked="1"/>
        <c:tickLblPos val="none"/>
        <c:crossAx val="48169728"/>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42"/>
  <c:chart>
    <c:autoTitleDeleted val="1"/>
    <c:view3D>
      <c:rotX val="30"/>
      <c:perspective val="30"/>
    </c:view3D>
    <c:plotArea>
      <c:layout/>
      <c:pie3DChart>
        <c:varyColors val="1"/>
        <c:ser>
          <c:idx val="0"/>
          <c:order val="0"/>
          <c:tx>
            <c:strRef>
              <c:f>Sheet1!$B$1</c:f>
              <c:strCache>
                <c:ptCount val="1"/>
                <c:pt idx="0">
                  <c:v>سبد متوازن</c:v>
                </c:pt>
              </c:strCache>
            </c:strRef>
          </c:tx>
          <c:dLbls>
            <c:dLbl>
              <c:idx val="0"/>
              <c:layout>
                <c:manualLayout>
                  <c:x val="-4.2515288574828419E-2"/>
                  <c:y val="0.13606776787473221"/>
                </c:manualLayout>
              </c:layout>
              <c:tx>
                <c:rich>
                  <a:bodyPr/>
                  <a:lstStyle/>
                  <a:p>
                    <a:pPr algn="ctr" rtl="1">
                      <a:defRPr lang="fa-IR" sz="1400" b="0" i="0" u="none" strike="noStrike" kern="1200" baseline="0" dirty="0">
                        <a:solidFill>
                          <a:prstClr val="white"/>
                        </a:solidFill>
                        <a:latin typeface="+mn-lt"/>
                        <a:ea typeface="+mn-ea"/>
                        <a:cs typeface="B Zar" pitchFamily="2" charset="-78"/>
                      </a:defRPr>
                    </a:pPr>
                    <a:r>
                      <a:rPr lang="en-US" sz="1400" b="0" i="0" u="none" strike="noStrike" kern="1200" baseline="0" dirty="0">
                        <a:solidFill>
                          <a:prstClr val="white"/>
                        </a:solidFill>
                        <a:latin typeface="+mn-lt"/>
                        <a:ea typeface="+mn-ea"/>
                        <a:cs typeface="B Zar" pitchFamily="2" charset="-78"/>
                      </a:rPr>
                      <a:t>ن</a:t>
                    </a:r>
                    <a:r>
                      <a:rPr lang="fa-IR" sz="1400" b="0" i="0" u="none" strike="noStrike" kern="1200" baseline="0" dirty="0">
                        <a:solidFill>
                          <a:prstClr val="white"/>
                        </a:solidFill>
                        <a:latin typeface="+mn-lt"/>
                        <a:ea typeface="+mn-ea"/>
                        <a:cs typeface="B Zar" pitchFamily="2" charset="-78"/>
                      </a:rPr>
                      <a:t>قد و طلا
5</a:t>
                    </a:r>
                    <a:r>
                      <a:rPr lang="fa-IR" sz="1400" b="0" i="0" u="none" strike="noStrike" kern="1200" baseline="0" dirty="0" smtClean="0">
                        <a:solidFill>
                          <a:prstClr val="white"/>
                        </a:solidFill>
                        <a:latin typeface="+mn-lt"/>
                        <a:ea typeface="+mn-ea"/>
                        <a:cs typeface="B Zar" pitchFamily="2" charset="-78"/>
                      </a:rPr>
                      <a:t>%</a:t>
                    </a:r>
                    <a:endParaRPr lang="fa-IR" sz="1400" b="0" i="0" u="none" strike="noStrike" kern="1200" baseline="0" dirty="0">
                      <a:solidFill>
                        <a:prstClr val="white"/>
                      </a:solidFill>
                      <a:latin typeface="+mn-lt"/>
                      <a:ea typeface="+mn-ea"/>
                      <a:cs typeface="B Zar" pitchFamily="2" charset="-78"/>
                    </a:endParaRPr>
                  </a:p>
                </c:rich>
              </c:tx>
              <c:numFmt formatCode="0%" sourceLinked="0"/>
              <c:spPr/>
              <c:showCatName val="1"/>
              <c:showPercent val="1"/>
            </c:dLbl>
            <c:dLbl>
              <c:idx val="1"/>
              <c:layout/>
              <c:tx>
                <c:rich>
                  <a:bodyPr/>
                  <a:lstStyle/>
                  <a:p>
                    <a:pPr algn="ctr" rtl="1">
                      <a:defRPr lang="fa-IR" sz="1400" b="0" i="0" u="none" strike="noStrike" kern="1200" baseline="0" dirty="0">
                        <a:solidFill>
                          <a:prstClr val="white"/>
                        </a:solidFill>
                        <a:latin typeface="+mn-lt"/>
                        <a:ea typeface="+mn-ea"/>
                        <a:cs typeface="B Zar" pitchFamily="2" charset="-78"/>
                      </a:defRPr>
                    </a:pPr>
                    <a:r>
                      <a:rPr lang="en-US" sz="1400" b="0" i="0" u="none" strike="noStrike" kern="1200" baseline="0" dirty="0" smtClean="0">
                        <a:solidFill>
                          <a:prstClr val="white"/>
                        </a:solidFill>
                        <a:latin typeface="+mn-lt"/>
                        <a:ea typeface="+mn-ea"/>
                        <a:cs typeface="B Zar" pitchFamily="2" charset="-78"/>
                      </a:rPr>
                      <a:t>س</a:t>
                    </a:r>
                    <a:r>
                      <a:rPr lang="fa-IR" sz="1400" b="0" i="0" u="none" strike="noStrike" kern="1200" baseline="0" dirty="0" smtClean="0">
                        <a:solidFill>
                          <a:prstClr val="white"/>
                        </a:solidFill>
                        <a:latin typeface="+mn-lt"/>
                        <a:ea typeface="+mn-ea"/>
                        <a:cs typeface="B Zar" pitchFamily="2" charset="-78"/>
                      </a:rPr>
                      <a:t>هام
20%</a:t>
                    </a:r>
                    <a:endParaRPr lang="fa-IR" sz="1400" b="0" i="0" u="none" strike="noStrike" kern="1200" baseline="0" dirty="0">
                      <a:solidFill>
                        <a:prstClr val="white"/>
                      </a:solidFill>
                      <a:latin typeface="+mn-lt"/>
                      <a:ea typeface="+mn-ea"/>
                      <a:cs typeface="B Zar" pitchFamily="2" charset="-78"/>
                    </a:endParaRPr>
                  </a:p>
                </c:rich>
              </c:tx>
              <c:numFmt formatCode="0%" sourceLinked="0"/>
              <c:spPr/>
              <c:showCatName val="1"/>
              <c:showPercent val="1"/>
            </c:dLbl>
            <c:dLbl>
              <c:idx val="2"/>
              <c:layout/>
              <c:tx>
                <c:rich>
                  <a:bodyPr/>
                  <a:lstStyle/>
                  <a:p>
                    <a:r>
                      <a:rPr lang="en-US" sz="1400" b="0" i="0" u="none" strike="noStrike" kern="1200" baseline="0" dirty="0">
                        <a:solidFill>
                          <a:prstClr val="white"/>
                        </a:solidFill>
                        <a:latin typeface="+mn-lt"/>
                        <a:ea typeface="+mn-ea"/>
                        <a:cs typeface="B Zar" pitchFamily="2" charset="-78"/>
                      </a:rPr>
                      <a:t>ص</a:t>
                    </a:r>
                    <a:r>
                      <a:rPr lang="fa-IR" sz="1400" b="0" i="0" u="none" strike="noStrike" kern="1200" baseline="0" dirty="0">
                        <a:solidFill>
                          <a:prstClr val="white"/>
                        </a:solidFill>
                        <a:latin typeface="+mn-lt"/>
                        <a:ea typeface="+mn-ea"/>
                        <a:cs typeface="B Zar" pitchFamily="2" charset="-78"/>
                      </a:rPr>
                      <a:t>ندوق‌هاي سرمايه‌گذاري در سهام 
</a:t>
                    </a:r>
                    <a:r>
                      <a:rPr lang="fa-IR" sz="1400" b="0" i="0" u="none" strike="noStrike" kern="1200" baseline="0" dirty="0" smtClean="0">
                        <a:solidFill>
                          <a:prstClr val="white"/>
                        </a:solidFill>
                        <a:latin typeface="+mn-lt"/>
                        <a:ea typeface="+mn-ea"/>
                        <a:cs typeface="B Zar" pitchFamily="2" charset="-78"/>
                      </a:rPr>
                      <a:t>20%</a:t>
                    </a:r>
                    <a:endParaRPr lang="fa-IR" sz="1400" b="0" i="0" u="none" strike="noStrike" kern="1200" baseline="0" dirty="0">
                      <a:solidFill>
                        <a:prstClr val="white"/>
                      </a:solidFill>
                      <a:latin typeface="+mn-lt"/>
                      <a:ea typeface="+mn-ea"/>
                      <a:cs typeface="B Zar" pitchFamily="2" charset="-78"/>
                    </a:endParaRPr>
                  </a:p>
                </c:rich>
              </c:tx>
              <c:showCatName val="1"/>
              <c:showPercent val="1"/>
            </c:dLbl>
            <c:dLbl>
              <c:idx val="3"/>
              <c:layout/>
              <c:tx>
                <c:rich>
                  <a:bodyPr/>
                  <a:lstStyle/>
                  <a:p>
                    <a:r>
                      <a:rPr lang="en-US" sz="1400" b="0" i="0" u="none" strike="noStrike" kern="1200" baseline="0" dirty="0">
                        <a:solidFill>
                          <a:prstClr val="white"/>
                        </a:solidFill>
                        <a:latin typeface="+mn-lt"/>
                        <a:ea typeface="+mn-ea"/>
                        <a:cs typeface="B Zar" pitchFamily="2" charset="-78"/>
                      </a:rPr>
                      <a:t>س</a:t>
                    </a:r>
                    <a:r>
                      <a:rPr lang="fa-IR" sz="1400" b="0" i="0" u="none" strike="noStrike" kern="1200" baseline="0" dirty="0">
                        <a:solidFill>
                          <a:prstClr val="white"/>
                        </a:solidFill>
                        <a:latin typeface="+mn-lt"/>
                        <a:ea typeface="+mn-ea"/>
                        <a:cs typeface="B Zar" pitchFamily="2" charset="-78"/>
                      </a:rPr>
                      <a:t>پرده بلندمدت و اوراق بهادار با درآمد ثابت
</a:t>
                    </a:r>
                    <a:r>
                      <a:rPr lang="fa-IR" sz="1400" b="0" i="0" u="none" strike="noStrike" kern="1200" baseline="0" dirty="0" smtClean="0">
                        <a:solidFill>
                          <a:prstClr val="white"/>
                        </a:solidFill>
                        <a:latin typeface="+mn-lt"/>
                        <a:ea typeface="+mn-ea"/>
                        <a:cs typeface="B Zar" pitchFamily="2" charset="-78"/>
                      </a:rPr>
                      <a:t>30%</a:t>
                    </a:r>
                    <a:endParaRPr lang="fa-IR" sz="1400" b="0" i="0" u="none" strike="noStrike" kern="1200" baseline="0" dirty="0">
                      <a:solidFill>
                        <a:prstClr val="white"/>
                      </a:solidFill>
                      <a:latin typeface="+mn-lt"/>
                      <a:ea typeface="+mn-ea"/>
                      <a:cs typeface="B Zar" pitchFamily="2" charset="-78"/>
                    </a:endParaRPr>
                  </a:p>
                </c:rich>
              </c:tx>
              <c:showCatName val="1"/>
              <c:showPercent val="1"/>
            </c:dLbl>
            <c:dLbl>
              <c:idx val="4"/>
              <c:layout>
                <c:manualLayout>
                  <c:x val="0.14078160585818253"/>
                  <c:y val="0.15445837324986322"/>
                </c:manualLayout>
              </c:layout>
              <c:tx>
                <c:rich>
                  <a:bodyPr/>
                  <a:lstStyle/>
                  <a:p>
                    <a:pPr algn="ctr" rtl="1">
                      <a:defRPr lang="fa-IR" sz="1400" b="0" i="0" u="none" strike="noStrike" kern="1200" baseline="0" dirty="0">
                        <a:solidFill>
                          <a:prstClr val="white"/>
                        </a:solidFill>
                        <a:latin typeface="+mn-lt"/>
                        <a:ea typeface="+mn-ea"/>
                        <a:cs typeface="B Zar" pitchFamily="2" charset="-78"/>
                      </a:defRPr>
                    </a:pPr>
                    <a:r>
                      <a:rPr lang="fa-IR" sz="1400" b="0" i="0" u="none" strike="noStrike" kern="1200" baseline="0" dirty="0" err="1">
                        <a:solidFill>
                          <a:prstClr val="white"/>
                        </a:solidFill>
                        <a:latin typeface="+mn-lt"/>
                        <a:ea typeface="+mn-ea"/>
                        <a:cs typeface="B Zar" pitchFamily="2" charset="-78"/>
                      </a:rPr>
                      <a:t>زمين و ساختمان (از جمله سرمايه‌گذاري در صندوق‌هاي زمين و ساختمان)
25%</a:t>
                    </a:r>
                    <a:endParaRPr lang="fa-IR" sz="1400" b="0" i="0" u="none" strike="noStrike" kern="1200" baseline="0" dirty="0">
                      <a:solidFill>
                        <a:prstClr val="white"/>
                      </a:solidFill>
                      <a:latin typeface="+mn-lt"/>
                      <a:ea typeface="+mn-ea"/>
                      <a:cs typeface="B Zar" pitchFamily="2" charset="-78"/>
                    </a:endParaRPr>
                  </a:p>
                </c:rich>
              </c:tx>
              <c:numFmt formatCode="0%" sourceLinked="0"/>
              <c:spPr/>
              <c:showCatName val="1"/>
              <c:showPercent val="1"/>
            </c:dLbl>
            <c:numFmt formatCode="0%" sourceLinked="0"/>
            <c:txPr>
              <a:bodyPr/>
              <a:lstStyle/>
              <a:p>
                <a:pPr algn="ctr" rtl="1">
                  <a:defRPr lang="en-US" sz="1400" b="0" i="0" u="none" strike="noStrike" kern="1200" baseline="0" dirty="0">
                    <a:solidFill>
                      <a:prstClr val="white"/>
                    </a:solidFill>
                    <a:latin typeface="+mn-lt"/>
                    <a:ea typeface="+mn-ea"/>
                    <a:cs typeface="B Zar" pitchFamily="2" charset="-78"/>
                  </a:defRPr>
                </a:pPr>
                <a:endParaRPr lang="en-US"/>
              </a:p>
            </c:txPr>
            <c:showCatName val="1"/>
            <c:showPercent val="1"/>
            <c:showLeaderLines val="1"/>
          </c:dLbls>
          <c:cat>
            <c:strRef>
              <c:f>Sheet1!$A$2:$A$6</c:f>
              <c:strCache>
                <c:ptCount val="5"/>
                <c:pt idx="0">
                  <c:v>نقد و طلا</c:v>
                </c:pt>
                <c:pt idx="1">
                  <c:v>سهام</c:v>
                </c:pt>
                <c:pt idx="2">
                  <c:v>صندوق‌هاي سرمايه‌گذاري در سهام </c:v>
                </c:pt>
                <c:pt idx="3">
                  <c:v>سپرده بلندمدت و اوراق بهادار با درآمد ثابت</c:v>
                </c:pt>
                <c:pt idx="4">
                  <c:v>زمين و ساختمان (از جمله سرمايه‌گذاري در صندوق‌هاي زمين و ساختمان)</c:v>
                </c:pt>
              </c:strCache>
            </c:strRef>
          </c:cat>
          <c:val>
            <c:numRef>
              <c:f>Sheet1!$B$2:$B$6</c:f>
              <c:numCache>
                <c:formatCode>0</c:formatCode>
                <c:ptCount val="5"/>
                <c:pt idx="0">
                  <c:v>5</c:v>
                </c:pt>
                <c:pt idx="1">
                  <c:v>20</c:v>
                </c:pt>
                <c:pt idx="2">
                  <c:v>20</c:v>
                </c:pt>
                <c:pt idx="3">
                  <c:v>30</c:v>
                </c:pt>
                <c:pt idx="4">
                  <c:v>25</c:v>
                </c:pt>
              </c:numCache>
            </c:numRef>
          </c:val>
        </c:ser>
      </c:pie3D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42"/>
  <c:chart>
    <c:autoTitleDeleted val="1"/>
    <c:view3D>
      <c:rotX val="30"/>
      <c:perspective val="30"/>
    </c:view3D>
    <c:plotArea>
      <c:layout/>
      <c:pie3DChart>
        <c:varyColors val="1"/>
        <c:ser>
          <c:idx val="0"/>
          <c:order val="0"/>
          <c:tx>
            <c:strRef>
              <c:f>Sheet1!$B$1</c:f>
              <c:strCache>
                <c:ptCount val="1"/>
                <c:pt idx="0">
                  <c:v>سبد معمولي</c:v>
                </c:pt>
              </c:strCache>
            </c:strRef>
          </c:tx>
          <c:dLbls>
            <c:dLbl>
              <c:idx val="0"/>
              <c:layout>
                <c:manualLayout>
                  <c:x val="-4.2515288574828419E-2"/>
                  <c:y val="0.13606776787473221"/>
                </c:manualLayout>
              </c:layout>
              <c:showCatName val="1"/>
              <c:showPercent val="1"/>
            </c:dLbl>
            <c:dLbl>
              <c:idx val="3"/>
              <c:layout>
                <c:manualLayout>
                  <c:x val="0.34938820039489044"/>
                  <c:y val="-0.27987373737373783"/>
                </c:manualLayout>
              </c:layout>
              <c:showCatName val="1"/>
              <c:showPercent val="1"/>
            </c:dLbl>
            <c:dLbl>
              <c:idx val="4"/>
              <c:layout>
                <c:manualLayout>
                  <c:x val="0.16405997779451037"/>
                  <c:y val="4.5563707945597838E-2"/>
                </c:manualLayout>
              </c:layout>
              <c:showCatName val="1"/>
              <c:showPercent val="1"/>
            </c:dLbl>
            <c:numFmt formatCode="0%" sourceLinked="0"/>
            <c:txPr>
              <a:bodyPr/>
              <a:lstStyle/>
              <a:p>
                <a:pPr>
                  <a:defRPr sz="1400">
                    <a:latin typeface="B AriaL"/>
                    <a:cs typeface="B Zar" pitchFamily="2" charset="-78"/>
                  </a:defRPr>
                </a:pPr>
                <a:endParaRPr lang="en-US"/>
              </a:p>
            </c:txPr>
            <c:showCatName val="1"/>
            <c:showPercent val="1"/>
            <c:showLeaderLines val="1"/>
          </c:dLbls>
          <c:cat>
            <c:strRef>
              <c:f>Sheet1!$A$2:$A$7</c:f>
              <c:strCache>
                <c:ptCount val="5"/>
                <c:pt idx="0">
                  <c:v>نقد و طلا</c:v>
                </c:pt>
                <c:pt idx="1">
                  <c:v>سهام</c:v>
                </c:pt>
                <c:pt idx="2">
                  <c:v>صندوق‌هاي سرمايه‌گذاري در سهام </c:v>
                </c:pt>
                <c:pt idx="3">
                  <c:v>سپرده بلندمدت و اوراق بهادار با درآمد ثابت</c:v>
                </c:pt>
                <c:pt idx="4">
                  <c:v>زمين و ساختمان (از جمله سرمايه‌گذاري در صندوق‌هاي زمين و ساختمان)</c:v>
                </c:pt>
              </c:strCache>
            </c:strRef>
          </c:cat>
          <c:val>
            <c:numRef>
              <c:f>Sheet1!$B$2:$B$7</c:f>
              <c:numCache>
                <c:formatCode>0</c:formatCode>
                <c:ptCount val="6"/>
                <c:pt idx="0">
                  <c:v>10</c:v>
                </c:pt>
                <c:pt idx="1">
                  <c:v>15</c:v>
                </c:pt>
                <c:pt idx="2">
                  <c:v>15</c:v>
                </c:pt>
                <c:pt idx="3">
                  <c:v>40</c:v>
                </c:pt>
                <c:pt idx="4">
                  <c:v>20</c:v>
                </c:pt>
              </c:numCache>
            </c:numRef>
          </c:val>
        </c:ser>
      </c:pie3D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42"/>
  <c:chart>
    <c:autoTitleDeleted val="1"/>
    <c:view3D>
      <c:rotX val="30"/>
      <c:perspective val="30"/>
    </c:view3D>
    <c:plotArea>
      <c:layout/>
      <c:pie3DChart>
        <c:varyColors val="1"/>
        <c:ser>
          <c:idx val="0"/>
          <c:order val="0"/>
          <c:tx>
            <c:strRef>
              <c:f>Sheet1!$B$1</c:f>
              <c:strCache>
                <c:ptCount val="1"/>
                <c:pt idx="0">
                  <c:v>سبد محافظه‌كارانه</c:v>
                </c:pt>
              </c:strCache>
            </c:strRef>
          </c:tx>
          <c:dLbls>
            <c:dLbl>
              <c:idx val="0"/>
              <c:layout>
                <c:manualLayout>
                  <c:x val="-0.12321358352267647"/>
                  <c:y val="0.11892145753673022"/>
                </c:manualLayout>
              </c:layout>
              <c:showCatName val="1"/>
              <c:showPercent val="1"/>
            </c:dLbl>
            <c:dLbl>
              <c:idx val="2"/>
              <c:layout>
                <c:manualLayout>
                  <c:x val="-0.15335394294073901"/>
                  <c:y val="-0.19097569325573432"/>
                </c:manualLayout>
              </c:layout>
              <c:showCatName val="1"/>
              <c:showPercent val="1"/>
            </c:dLbl>
            <c:dLbl>
              <c:idx val="3"/>
              <c:layout>
                <c:manualLayout>
                  <c:x val="0.23238413786075071"/>
                  <c:y val="-0.26972819456967806"/>
                </c:manualLayout>
              </c:layout>
              <c:showCatName val="1"/>
              <c:showPercent val="1"/>
            </c:dLbl>
            <c:dLbl>
              <c:idx val="4"/>
              <c:layout>
                <c:manualLayout>
                  <c:x val="9.5776753447948434E-2"/>
                  <c:y val="0.10240714399371242"/>
                </c:manualLayout>
              </c:layout>
              <c:showCatName val="1"/>
              <c:showPercent val="1"/>
            </c:dLbl>
            <c:numFmt formatCode="0%" sourceLinked="0"/>
            <c:txPr>
              <a:bodyPr/>
              <a:lstStyle/>
              <a:p>
                <a:pPr>
                  <a:defRPr sz="1200">
                    <a:latin typeface="Tahoma" pitchFamily="34" charset="0"/>
                    <a:cs typeface="B Zar" pitchFamily="2" charset="-78"/>
                  </a:defRPr>
                </a:pPr>
                <a:endParaRPr lang="en-US"/>
              </a:p>
            </c:txPr>
            <c:showCatName val="1"/>
            <c:showPercent val="1"/>
            <c:showLeaderLines val="1"/>
          </c:dLbls>
          <c:cat>
            <c:strRef>
              <c:f>Sheet1!$A$2:$A$6</c:f>
              <c:strCache>
                <c:ptCount val="5"/>
                <c:pt idx="0">
                  <c:v>نقد و طلا</c:v>
                </c:pt>
                <c:pt idx="1">
                  <c:v>سهام</c:v>
                </c:pt>
                <c:pt idx="2">
                  <c:v>صندوق‌هاي سرمايه‌گذاري در سهام </c:v>
                </c:pt>
                <c:pt idx="3">
                  <c:v>سپرده بلندمدت و اوراق بهادار با درآمد ثابت</c:v>
                </c:pt>
                <c:pt idx="4">
                  <c:v>زمين و ساختمان (از جمله سرمايه‌گذاري در صندوق‌هاي زمين و ساختمان)</c:v>
                </c:pt>
              </c:strCache>
            </c:strRef>
          </c:cat>
          <c:val>
            <c:numRef>
              <c:f>Sheet1!$B$2:$B$6</c:f>
              <c:numCache>
                <c:formatCode>0</c:formatCode>
                <c:ptCount val="5"/>
                <c:pt idx="0">
                  <c:v>20</c:v>
                </c:pt>
                <c:pt idx="1">
                  <c:v>10</c:v>
                </c:pt>
                <c:pt idx="2">
                  <c:v>10</c:v>
                </c:pt>
                <c:pt idx="3">
                  <c:v>50</c:v>
                </c:pt>
                <c:pt idx="4">
                  <c:v>10</c:v>
                </c:pt>
              </c:numCache>
            </c:numRef>
          </c:val>
        </c:ser>
      </c:pie3DChart>
    </c:plotArea>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barChart>
        <c:barDir val="col"/>
        <c:grouping val="clustered"/>
        <c:ser>
          <c:idx val="0"/>
          <c:order val="0"/>
          <c:cat>
            <c:numRef>
              <c:f>'انس جهانی'!$B$5:$B$24</c:f>
              <c:numCache>
                <c:formatCode>0</c:formatCode>
                <c:ptCount val="20"/>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pt idx="13">
                  <c:v>1999</c:v>
                </c:pt>
                <c:pt idx="14">
                  <c:v>1998</c:v>
                </c:pt>
                <c:pt idx="15">
                  <c:v>1997</c:v>
                </c:pt>
                <c:pt idx="16">
                  <c:v>1996</c:v>
                </c:pt>
                <c:pt idx="17">
                  <c:v>1995</c:v>
                </c:pt>
                <c:pt idx="18">
                  <c:v>1994</c:v>
                </c:pt>
                <c:pt idx="19">
                  <c:v>1993</c:v>
                </c:pt>
              </c:numCache>
            </c:numRef>
          </c:cat>
          <c:val>
            <c:numRef>
              <c:f>'انس جهانی'!$D$5:$D$23</c:f>
              <c:numCache>
                <c:formatCode>0%</c:formatCode>
                <c:ptCount val="19"/>
                <c:pt idx="0">
                  <c:v>8.4258654474200001E-2</c:v>
                </c:pt>
                <c:pt idx="1">
                  <c:v>7.7979229008977316E-2</c:v>
                </c:pt>
                <c:pt idx="2">
                  <c:v>0.30597701149425355</c:v>
                </c:pt>
                <c:pt idx="3">
                  <c:v>0.25035929864903705</c:v>
                </c:pt>
                <c:pt idx="4">
                  <c:v>3.9748953974895411E-2</c:v>
                </c:pt>
                <c:pt idx="5">
                  <c:v>0.31587226679251301</c:v>
                </c:pt>
                <c:pt idx="6">
                  <c:v>0.23918128654970774</c:v>
                </c:pt>
                <c:pt idx="7">
                  <c:v>0.17768595041322321</c:v>
                </c:pt>
                <c:pt idx="8">
                  <c:v>4.3978430197723316E-2</c:v>
                </c:pt>
                <c:pt idx="9">
                  <c:v>0.21735959153902293</c:v>
                </c:pt>
                <c:pt idx="10">
                  <c:v>0.23960216998191683</c:v>
                </c:pt>
                <c:pt idx="11">
                  <c:v>1.4120667522464778E-2</c:v>
                </c:pt>
                <c:pt idx="12">
                  <c:v>-6.0637381567614224E-2</c:v>
                </c:pt>
                <c:pt idx="13">
                  <c:v>5.3688950467613815E-3</c:v>
                </c:pt>
                <c:pt idx="14">
                  <c:v>5.7481275039191083E-3</c:v>
                </c:pt>
                <c:pt idx="15">
                  <c:v>-0.22208672086720874</c:v>
                </c:pt>
                <c:pt idx="16">
                  <c:v>-4.6511627906976862E-2</c:v>
                </c:pt>
                <c:pt idx="17">
                  <c:v>9.7847358121330857E-3</c:v>
                </c:pt>
                <c:pt idx="18">
                  <c:v>-2.169751116783664E-2</c:v>
                </c:pt>
              </c:numCache>
            </c:numRef>
          </c:val>
        </c:ser>
        <c:axId val="128360832"/>
        <c:axId val="128363520"/>
      </c:barChart>
      <c:catAx>
        <c:axId val="128360832"/>
        <c:scaling>
          <c:orientation val="maxMin"/>
        </c:scaling>
        <c:axPos val="b"/>
        <c:numFmt formatCode="0" sourceLinked="1"/>
        <c:tickLblPos val="nextTo"/>
        <c:crossAx val="128363520"/>
        <c:crosses val="autoZero"/>
        <c:auto val="1"/>
        <c:lblAlgn val="ctr"/>
        <c:lblOffset val="100"/>
      </c:catAx>
      <c:valAx>
        <c:axId val="128363520"/>
        <c:scaling>
          <c:orientation val="minMax"/>
        </c:scaling>
        <c:axPos val="r"/>
        <c:majorGridlines/>
        <c:numFmt formatCode="0%" sourceLinked="1"/>
        <c:tickLblPos val="nextTo"/>
        <c:crossAx val="128360832"/>
        <c:crosses val="autoZero"/>
        <c:crossBetween val="between"/>
      </c:valAx>
    </c:plotArea>
    <c:plotVisOnly val="1"/>
    <c:dispBlanksAs val="gap"/>
  </c:chart>
  <c:txPr>
    <a:bodyPr/>
    <a:lstStyle/>
    <a:p>
      <a:pPr>
        <a:defRPr sz="1800">
          <a:latin typeface="IPT Lotus" pitchFamily="2" charset="2"/>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42"/>
  <c:chart>
    <c:plotArea>
      <c:layout/>
      <c:barChart>
        <c:barDir val="col"/>
        <c:grouping val="clustered"/>
        <c:ser>
          <c:idx val="0"/>
          <c:order val="0"/>
          <c:cat>
            <c:numRef>
              <c:f>دلار!$B$5:$B$24</c:f>
              <c:numCache>
                <c:formatCode>0</c:formatCode>
                <c:ptCount val="20"/>
                <c:pt idx="0">
                  <c:v>1391</c:v>
                </c:pt>
                <c:pt idx="1">
                  <c:v>1390</c:v>
                </c:pt>
                <c:pt idx="2">
                  <c:v>1389</c:v>
                </c:pt>
                <c:pt idx="3">
                  <c:v>1388</c:v>
                </c:pt>
                <c:pt idx="4">
                  <c:v>1387</c:v>
                </c:pt>
                <c:pt idx="5">
                  <c:v>1386</c:v>
                </c:pt>
                <c:pt idx="6">
                  <c:v>1385</c:v>
                </c:pt>
                <c:pt idx="7">
                  <c:v>1384</c:v>
                </c:pt>
                <c:pt idx="8">
                  <c:v>1383</c:v>
                </c:pt>
                <c:pt idx="9">
                  <c:v>1382</c:v>
                </c:pt>
                <c:pt idx="10">
                  <c:v>1381</c:v>
                </c:pt>
                <c:pt idx="11">
                  <c:v>1380</c:v>
                </c:pt>
                <c:pt idx="12">
                  <c:v>1379</c:v>
                </c:pt>
                <c:pt idx="13">
                  <c:v>1378</c:v>
                </c:pt>
                <c:pt idx="14">
                  <c:v>1377</c:v>
                </c:pt>
                <c:pt idx="15">
                  <c:v>1376</c:v>
                </c:pt>
                <c:pt idx="16">
                  <c:v>1375</c:v>
                </c:pt>
                <c:pt idx="17">
                  <c:v>1374</c:v>
                </c:pt>
                <c:pt idx="18">
                  <c:v>1373</c:v>
                </c:pt>
                <c:pt idx="19">
                  <c:v>1372</c:v>
                </c:pt>
              </c:numCache>
            </c:numRef>
          </c:cat>
          <c:val>
            <c:numRef>
              <c:f>دلار!$D$5:$D$24</c:f>
              <c:numCache>
                <c:formatCode>0%</c:formatCode>
                <c:ptCount val="20"/>
                <c:pt idx="0">
                  <c:v>-0.10526315789473686</c:v>
                </c:pt>
                <c:pt idx="1">
                  <c:v>0.72727272727272729</c:v>
                </c:pt>
                <c:pt idx="2">
                  <c:v>0.1</c:v>
                </c:pt>
                <c:pt idx="3">
                  <c:v>3.5196687370600409E-2</c:v>
                </c:pt>
                <c:pt idx="4">
                  <c:v>3.3155080213903745E-2</c:v>
                </c:pt>
                <c:pt idx="5">
                  <c:v>1.40997830802603E-2</c:v>
                </c:pt>
                <c:pt idx="6">
                  <c:v>1.9911504424778785E-2</c:v>
                </c:pt>
                <c:pt idx="7">
                  <c:v>3.4324942791762014E-2</c:v>
                </c:pt>
                <c:pt idx="8">
                  <c:v>5.0480769230769232E-2</c:v>
                </c:pt>
                <c:pt idx="9">
                  <c:v>4.1301627033792337E-2</c:v>
                </c:pt>
                <c:pt idx="10">
                  <c:v>8.8383838383838398E-3</c:v>
                </c:pt>
                <c:pt idx="11">
                  <c:v>-2.5830258302583051E-2</c:v>
                </c:pt>
                <c:pt idx="12">
                  <c:v>-5.7937427578215614E-2</c:v>
                </c:pt>
                <c:pt idx="13">
                  <c:v>0.33591331269349883</c:v>
                </c:pt>
                <c:pt idx="14">
                  <c:v>0.35146443514644415</c:v>
                </c:pt>
                <c:pt idx="15">
                  <c:v>7.6576576576576572E-2</c:v>
                </c:pt>
                <c:pt idx="16">
                  <c:v>0.10173697270471474</c:v>
                </c:pt>
                <c:pt idx="17">
                  <c:v>0.53231939163498099</c:v>
                </c:pt>
                <c:pt idx="18">
                  <c:v>0.46111111111111114</c:v>
                </c:pt>
                <c:pt idx="19">
                  <c:v>0.20805369127516779</c:v>
                </c:pt>
              </c:numCache>
            </c:numRef>
          </c:val>
        </c:ser>
        <c:axId val="144943360"/>
        <c:axId val="145027072"/>
      </c:barChart>
      <c:catAx>
        <c:axId val="144943360"/>
        <c:scaling>
          <c:orientation val="maxMin"/>
        </c:scaling>
        <c:axPos val="b"/>
        <c:numFmt formatCode="0" sourceLinked="1"/>
        <c:tickLblPos val="nextTo"/>
        <c:crossAx val="145027072"/>
        <c:crosses val="autoZero"/>
        <c:auto val="1"/>
        <c:lblAlgn val="ctr"/>
        <c:lblOffset val="100"/>
      </c:catAx>
      <c:valAx>
        <c:axId val="145027072"/>
        <c:scaling>
          <c:orientation val="minMax"/>
        </c:scaling>
        <c:axPos val="r"/>
        <c:majorGridlines/>
        <c:numFmt formatCode="0%" sourceLinked="1"/>
        <c:tickLblPos val="nextTo"/>
        <c:crossAx val="144943360"/>
        <c:crosses val="autoZero"/>
        <c:crossBetween val="between"/>
      </c:valAx>
    </c:plotArea>
    <c:plotVisOnly val="1"/>
    <c:dispBlanksAs val="gap"/>
  </c:chart>
  <c:txPr>
    <a:bodyPr/>
    <a:lstStyle/>
    <a:p>
      <a:pPr>
        <a:defRPr sz="1800">
          <a:latin typeface="IPT Lotus" pitchFamily="2" charset="2"/>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43"/>
  <c:chart>
    <c:plotArea>
      <c:layout>
        <c:manualLayout>
          <c:layoutTarget val="inner"/>
          <c:xMode val="edge"/>
          <c:yMode val="edge"/>
          <c:x val="3.4682829120044202E-2"/>
          <c:y val="3.9025356205474378E-2"/>
          <c:w val="0.82459939218124045"/>
          <c:h val="0.82029504124484465"/>
        </c:manualLayout>
      </c:layout>
      <c:barChart>
        <c:barDir val="col"/>
        <c:grouping val="clustered"/>
        <c:ser>
          <c:idx val="0"/>
          <c:order val="0"/>
          <c:cat>
            <c:numRef>
              <c:f>'سکه تمام بهار آزادی'!$I$114:$I$134</c:f>
              <c:numCache>
                <c:formatCode>0</c:formatCode>
                <c:ptCount val="21"/>
                <c:pt idx="0">
                  <c:v>1391</c:v>
                </c:pt>
                <c:pt idx="1">
                  <c:v>1390</c:v>
                </c:pt>
                <c:pt idx="2">
                  <c:v>1389</c:v>
                </c:pt>
                <c:pt idx="3">
                  <c:v>1388</c:v>
                </c:pt>
                <c:pt idx="4">
                  <c:v>1387</c:v>
                </c:pt>
                <c:pt idx="5">
                  <c:v>1386</c:v>
                </c:pt>
                <c:pt idx="6">
                  <c:v>1385</c:v>
                </c:pt>
                <c:pt idx="7">
                  <c:v>1384</c:v>
                </c:pt>
                <c:pt idx="8">
                  <c:v>1383</c:v>
                </c:pt>
                <c:pt idx="9">
                  <c:v>1382</c:v>
                </c:pt>
                <c:pt idx="10">
                  <c:v>1381</c:v>
                </c:pt>
                <c:pt idx="11">
                  <c:v>1380</c:v>
                </c:pt>
                <c:pt idx="12">
                  <c:v>1379</c:v>
                </c:pt>
                <c:pt idx="13">
                  <c:v>1378</c:v>
                </c:pt>
                <c:pt idx="14">
                  <c:v>1377</c:v>
                </c:pt>
                <c:pt idx="15">
                  <c:v>1376</c:v>
                </c:pt>
                <c:pt idx="16">
                  <c:v>1375</c:v>
                </c:pt>
                <c:pt idx="17">
                  <c:v>1374</c:v>
                </c:pt>
                <c:pt idx="18">
                  <c:v>1373</c:v>
                </c:pt>
                <c:pt idx="19">
                  <c:v>1372</c:v>
                </c:pt>
                <c:pt idx="20">
                  <c:v>1371</c:v>
                </c:pt>
              </c:numCache>
            </c:numRef>
          </c:cat>
          <c:val>
            <c:numRef>
              <c:f>'سکه تمام بهار آزادی'!$I$114:$I$134</c:f>
              <c:numCache>
                <c:formatCode>0</c:formatCode>
                <c:ptCount val="21"/>
                <c:pt idx="0">
                  <c:v>1391</c:v>
                </c:pt>
                <c:pt idx="1">
                  <c:v>1390</c:v>
                </c:pt>
                <c:pt idx="2">
                  <c:v>1389</c:v>
                </c:pt>
                <c:pt idx="3">
                  <c:v>1388</c:v>
                </c:pt>
                <c:pt idx="4">
                  <c:v>1387</c:v>
                </c:pt>
                <c:pt idx="5">
                  <c:v>1386</c:v>
                </c:pt>
                <c:pt idx="6">
                  <c:v>1385</c:v>
                </c:pt>
                <c:pt idx="7">
                  <c:v>1384</c:v>
                </c:pt>
                <c:pt idx="8">
                  <c:v>1383</c:v>
                </c:pt>
                <c:pt idx="9">
                  <c:v>1382</c:v>
                </c:pt>
                <c:pt idx="10">
                  <c:v>1381</c:v>
                </c:pt>
                <c:pt idx="11">
                  <c:v>1380</c:v>
                </c:pt>
                <c:pt idx="12">
                  <c:v>1379</c:v>
                </c:pt>
                <c:pt idx="13">
                  <c:v>1378</c:v>
                </c:pt>
                <c:pt idx="14">
                  <c:v>1377</c:v>
                </c:pt>
                <c:pt idx="15">
                  <c:v>1376</c:v>
                </c:pt>
                <c:pt idx="16">
                  <c:v>1375</c:v>
                </c:pt>
                <c:pt idx="17">
                  <c:v>1374</c:v>
                </c:pt>
                <c:pt idx="18">
                  <c:v>1373</c:v>
                </c:pt>
                <c:pt idx="19">
                  <c:v>1372</c:v>
                </c:pt>
                <c:pt idx="20">
                  <c:v>1371</c:v>
                </c:pt>
              </c:numCache>
            </c:numRef>
          </c:val>
        </c:ser>
        <c:ser>
          <c:idx val="1"/>
          <c:order val="1"/>
          <c:cat>
            <c:numRef>
              <c:f>'سکه تمام بهار آزادی'!$I$114:$I$134</c:f>
              <c:numCache>
                <c:formatCode>0</c:formatCode>
                <c:ptCount val="21"/>
                <c:pt idx="0">
                  <c:v>1391</c:v>
                </c:pt>
                <c:pt idx="1">
                  <c:v>1390</c:v>
                </c:pt>
                <c:pt idx="2">
                  <c:v>1389</c:v>
                </c:pt>
                <c:pt idx="3">
                  <c:v>1388</c:v>
                </c:pt>
                <c:pt idx="4">
                  <c:v>1387</c:v>
                </c:pt>
                <c:pt idx="5">
                  <c:v>1386</c:v>
                </c:pt>
                <c:pt idx="6">
                  <c:v>1385</c:v>
                </c:pt>
                <c:pt idx="7">
                  <c:v>1384</c:v>
                </c:pt>
                <c:pt idx="8">
                  <c:v>1383</c:v>
                </c:pt>
                <c:pt idx="9">
                  <c:v>1382</c:v>
                </c:pt>
                <c:pt idx="10">
                  <c:v>1381</c:v>
                </c:pt>
                <c:pt idx="11">
                  <c:v>1380</c:v>
                </c:pt>
                <c:pt idx="12">
                  <c:v>1379</c:v>
                </c:pt>
                <c:pt idx="13">
                  <c:v>1378</c:v>
                </c:pt>
                <c:pt idx="14">
                  <c:v>1377</c:v>
                </c:pt>
                <c:pt idx="15">
                  <c:v>1376</c:v>
                </c:pt>
                <c:pt idx="16">
                  <c:v>1375</c:v>
                </c:pt>
                <c:pt idx="17">
                  <c:v>1374</c:v>
                </c:pt>
                <c:pt idx="18">
                  <c:v>1373</c:v>
                </c:pt>
                <c:pt idx="19">
                  <c:v>1372</c:v>
                </c:pt>
                <c:pt idx="20">
                  <c:v>1371</c:v>
                </c:pt>
              </c:numCache>
            </c:numRef>
          </c:cat>
          <c:val>
            <c:numRef>
              <c:f>'سکه تمام بهار آزادی'!$J$114:$J$134</c:f>
              <c:numCache>
                <c:formatCode>#,##0</c:formatCode>
                <c:ptCount val="21"/>
                <c:pt idx="0">
                  <c:v>7000000</c:v>
                </c:pt>
                <c:pt idx="1">
                  <c:v>5630000</c:v>
                </c:pt>
                <c:pt idx="2">
                  <c:v>3280000</c:v>
                </c:pt>
                <c:pt idx="3">
                  <c:v>2500000</c:v>
                </c:pt>
                <c:pt idx="4">
                  <c:v>2350000</c:v>
                </c:pt>
                <c:pt idx="5">
                  <c:v>2300000</c:v>
                </c:pt>
                <c:pt idx="6">
                  <c:v>1700000</c:v>
                </c:pt>
                <c:pt idx="7">
                  <c:v>1220000</c:v>
                </c:pt>
                <c:pt idx="8">
                  <c:v>1040000</c:v>
                </c:pt>
                <c:pt idx="9">
                  <c:v>860000</c:v>
                </c:pt>
                <c:pt idx="10">
                  <c:v>700000</c:v>
                </c:pt>
                <c:pt idx="11">
                  <c:v>600000</c:v>
                </c:pt>
                <c:pt idx="12">
                  <c:v>600000</c:v>
                </c:pt>
                <c:pt idx="13">
                  <c:v>580000</c:v>
                </c:pt>
                <c:pt idx="14">
                  <c:v>450000</c:v>
                </c:pt>
                <c:pt idx="15">
                  <c:v>380000</c:v>
                </c:pt>
                <c:pt idx="16">
                  <c:v>400000</c:v>
                </c:pt>
                <c:pt idx="17">
                  <c:v>440000</c:v>
                </c:pt>
                <c:pt idx="18">
                  <c:v>300000</c:v>
                </c:pt>
                <c:pt idx="19">
                  <c:v>164000</c:v>
                </c:pt>
                <c:pt idx="20">
                  <c:v>125000</c:v>
                </c:pt>
              </c:numCache>
            </c:numRef>
          </c:val>
        </c:ser>
        <c:axId val="145189120"/>
        <c:axId val="152335104"/>
      </c:barChart>
      <c:catAx>
        <c:axId val="145189120"/>
        <c:scaling>
          <c:orientation val="maxMin"/>
        </c:scaling>
        <c:axPos val="b"/>
        <c:numFmt formatCode="0" sourceLinked="1"/>
        <c:tickLblPos val="nextTo"/>
        <c:crossAx val="152335104"/>
        <c:crosses val="autoZero"/>
        <c:auto val="1"/>
        <c:lblAlgn val="ctr"/>
        <c:lblOffset val="100"/>
      </c:catAx>
      <c:valAx>
        <c:axId val="152335104"/>
        <c:scaling>
          <c:orientation val="minMax"/>
        </c:scaling>
        <c:axPos val="r"/>
        <c:majorGridlines/>
        <c:numFmt formatCode="0" sourceLinked="1"/>
        <c:tickLblPos val="nextTo"/>
        <c:crossAx val="145189120"/>
        <c:crosses val="autoZero"/>
        <c:crossBetween val="between"/>
      </c:valAx>
    </c:plotArea>
    <c:plotVisOnly val="1"/>
    <c:dispBlanksAs val="gap"/>
  </c:chart>
  <c:txPr>
    <a:bodyPr/>
    <a:lstStyle/>
    <a:p>
      <a:pPr>
        <a:defRPr sz="1800">
          <a:latin typeface="IPT Lotus" pitchFamily="2" charset="2"/>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43"/>
  <c:chart>
    <c:plotArea>
      <c:layout/>
      <c:barChart>
        <c:barDir val="col"/>
        <c:grouping val="clustered"/>
        <c:ser>
          <c:idx val="0"/>
          <c:order val="0"/>
          <c:cat>
            <c:numRef>
              <c:f>'سکه تمام بهار آزادی'!$I$114:$I$133</c:f>
              <c:numCache>
                <c:formatCode>0</c:formatCode>
                <c:ptCount val="20"/>
                <c:pt idx="0">
                  <c:v>1391</c:v>
                </c:pt>
                <c:pt idx="1">
                  <c:v>1390</c:v>
                </c:pt>
                <c:pt idx="2">
                  <c:v>1389</c:v>
                </c:pt>
                <c:pt idx="3">
                  <c:v>1388</c:v>
                </c:pt>
                <c:pt idx="4">
                  <c:v>1387</c:v>
                </c:pt>
                <c:pt idx="5">
                  <c:v>1386</c:v>
                </c:pt>
                <c:pt idx="6">
                  <c:v>1385</c:v>
                </c:pt>
                <c:pt idx="7">
                  <c:v>1384</c:v>
                </c:pt>
                <c:pt idx="8">
                  <c:v>1383</c:v>
                </c:pt>
                <c:pt idx="9">
                  <c:v>1382</c:v>
                </c:pt>
                <c:pt idx="10">
                  <c:v>1381</c:v>
                </c:pt>
                <c:pt idx="11">
                  <c:v>1380</c:v>
                </c:pt>
                <c:pt idx="12">
                  <c:v>1379</c:v>
                </c:pt>
                <c:pt idx="13">
                  <c:v>1378</c:v>
                </c:pt>
                <c:pt idx="14">
                  <c:v>1377</c:v>
                </c:pt>
                <c:pt idx="15">
                  <c:v>1376</c:v>
                </c:pt>
                <c:pt idx="16">
                  <c:v>1375</c:v>
                </c:pt>
                <c:pt idx="17">
                  <c:v>1374</c:v>
                </c:pt>
                <c:pt idx="18">
                  <c:v>1373</c:v>
                </c:pt>
                <c:pt idx="19">
                  <c:v>1372</c:v>
                </c:pt>
              </c:numCache>
            </c:numRef>
          </c:cat>
          <c:val>
            <c:numRef>
              <c:f>'سکه تمام بهار آزادی'!$L$114:$L$133</c:f>
              <c:numCache>
                <c:formatCode>General</c:formatCode>
                <c:ptCount val="20"/>
                <c:pt idx="0">
                  <c:v>0.24333925399644787</c:v>
                </c:pt>
                <c:pt idx="1">
                  <c:v>0.71646341463414664</c:v>
                </c:pt>
                <c:pt idx="2">
                  <c:v>0.31200000000000039</c:v>
                </c:pt>
                <c:pt idx="3">
                  <c:v>6.3829787234042562E-2</c:v>
                </c:pt>
                <c:pt idx="4">
                  <c:v>2.1739130434782612E-2</c:v>
                </c:pt>
                <c:pt idx="5">
                  <c:v>0.35294117647058826</c:v>
                </c:pt>
                <c:pt idx="6">
                  <c:v>0.39344262295082044</c:v>
                </c:pt>
                <c:pt idx="7">
                  <c:v>0.17307692307692321</c:v>
                </c:pt>
                <c:pt idx="8">
                  <c:v>0.20930232558139575</c:v>
                </c:pt>
                <c:pt idx="9">
                  <c:v>0.22857142857142881</c:v>
                </c:pt>
                <c:pt idx="10">
                  <c:v>0.16666666666666666</c:v>
                </c:pt>
                <c:pt idx="11">
                  <c:v>0</c:v>
                </c:pt>
                <c:pt idx="12">
                  <c:v>3.4482758620689655E-2</c:v>
                </c:pt>
                <c:pt idx="13">
                  <c:v>0.28888888888888969</c:v>
                </c:pt>
                <c:pt idx="14">
                  <c:v>0.18421052631578938</c:v>
                </c:pt>
                <c:pt idx="15">
                  <c:v>-0.05</c:v>
                </c:pt>
                <c:pt idx="16">
                  <c:v>-9.0909090909091064E-2</c:v>
                </c:pt>
                <c:pt idx="17">
                  <c:v>0.46666666666666712</c:v>
                </c:pt>
                <c:pt idx="18">
                  <c:v>0.82926829268292679</c:v>
                </c:pt>
                <c:pt idx="19">
                  <c:v>0.31200000000000039</c:v>
                </c:pt>
              </c:numCache>
            </c:numRef>
          </c:val>
        </c:ser>
        <c:axId val="152551808"/>
        <c:axId val="152553344"/>
      </c:barChart>
      <c:catAx>
        <c:axId val="152551808"/>
        <c:scaling>
          <c:orientation val="maxMin"/>
        </c:scaling>
        <c:axPos val="b"/>
        <c:numFmt formatCode="0" sourceLinked="1"/>
        <c:tickLblPos val="nextTo"/>
        <c:crossAx val="152553344"/>
        <c:crosses val="autoZero"/>
        <c:auto val="1"/>
        <c:lblAlgn val="ctr"/>
        <c:lblOffset val="100"/>
      </c:catAx>
      <c:valAx>
        <c:axId val="152553344"/>
        <c:scaling>
          <c:orientation val="minMax"/>
        </c:scaling>
        <c:axPos val="r"/>
        <c:majorGridlines/>
        <c:numFmt formatCode="General" sourceLinked="1"/>
        <c:tickLblPos val="nextTo"/>
        <c:crossAx val="152551808"/>
        <c:crosses val="autoZero"/>
        <c:crossBetween val="between"/>
      </c:valAx>
    </c:plotArea>
    <c:plotVisOnly val="1"/>
    <c:dispBlanksAs val="gap"/>
  </c:chart>
  <c:txPr>
    <a:bodyPr/>
    <a:lstStyle/>
    <a:p>
      <a:pPr>
        <a:defRPr sz="1800">
          <a:latin typeface="IPT Lotus" pitchFamily="2" charset="2"/>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7AB29-D00A-4682-B1A2-15E334B2A93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58390FB-0F2D-4EFF-8B43-288CC84DE7ED}">
      <dgm:prSet/>
      <dgm:spPr/>
      <dgm:t>
        <a:bodyPr/>
        <a:lstStyle/>
        <a:p>
          <a:pPr algn="ctr" rtl="1"/>
          <a:r>
            <a:rPr lang="fa-IR" dirty="0" smtClean="0">
              <a:cs typeface="B Titr" pitchFamily="2" charset="-78"/>
            </a:rPr>
            <a:t>مزاياي تجديد ارزشيابي </a:t>
          </a:r>
          <a:endParaRPr lang="en-US" dirty="0">
            <a:cs typeface="B Titr" pitchFamily="2" charset="-78"/>
          </a:endParaRPr>
        </a:p>
      </dgm:t>
    </dgm:pt>
    <dgm:pt modelId="{88548C36-DAF4-4739-940A-7483BD611610}" type="parTrans" cxnId="{FF61AA3B-A7D4-4F8E-A973-34B52358EB79}">
      <dgm:prSet/>
      <dgm:spPr/>
      <dgm:t>
        <a:bodyPr/>
        <a:lstStyle/>
        <a:p>
          <a:endParaRPr lang="en-US">
            <a:cs typeface="B Titr" pitchFamily="2" charset="-78"/>
          </a:endParaRPr>
        </a:p>
      </dgm:t>
    </dgm:pt>
    <dgm:pt modelId="{E5E3509C-58AE-49B6-B27F-57F0DEA81F61}" type="sibTrans" cxnId="{FF61AA3B-A7D4-4F8E-A973-34B52358EB79}">
      <dgm:prSet/>
      <dgm:spPr/>
      <dgm:t>
        <a:bodyPr/>
        <a:lstStyle/>
        <a:p>
          <a:endParaRPr lang="en-US">
            <a:cs typeface="B Titr" pitchFamily="2" charset="-78"/>
          </a:endParaRPr>
        </a:p>
      </dgm:t>
    </dgm:pt>
    <dgm:pt modelId="{025F5B4D-B4EF-48CE-AC1F-11BF929170D9}">
      <dgm:prSet/>
      <dgm:spPr/>
      <dgm:t>
        <a:bodyPr/>
        <a:lstStyle/>
        <a:p>
          <a:pPr rtl="1"/>
          <a:r>
            <a:rPr lang="fa-IR" dirty="0" smtClean="0">
              <a:cs typeface="B Zar" pitchFamily="2" charset="-78"/>
            </a:rPr>
            <a:t>شفافيت گزارش‌هاي مالي</a:t>
          </a:r>
          <a:endParaRPr lang="en-US" dirty="0">
            <a:cs typeface="B Zar" pitchFamily="2" charset="-78"/>
          </a:endParaRPr>
        </a:p>
      </dgm:t>
    </dgm:pt>
    <dgm:pt modelId="{1D405840-4052-4F3E-BB9E-D9674593FFAF}" type="parTrans" cxnId="{A008149B-7611-4C9A-97D3-65D933C5BE4F}">
      <dgm:prSet/>
      <dgm:spPr/>
      <dgm:t>
        <a:bodyPr/>
        <a:lstStyle/>
        <a:p>
          <a:endParaRPr lang="en-US">
            <a:cs typeface="B Titr" pitchFamily="2" charset="-78"/>
          </a:endParaRPr>
        </a:p>
      </dgm:t>
    </dgm:pt>
    <dgm:pt modelId="{6F0A022C-F2EF-4D0F-B7E3-6D1DD29E8089}" type="sibTrans" cxnId="{A008149B-7611-4C9A-97D3-65D933C5BE4F}">
      <dgm:prSet/>
      <dgm:spPr/>
      <dgm:t>
        <a:bodyPr/>
        <a:lstStyle/>
        <a:p>
          <a:endParaRPr lang="en-US">
            <a:cs typeface="B Titr" pitchFamily="2" charset="-78"/>
          </a:endParaRPr>
        </a:p>
      </dgm:t>
    </dgm:pt>
    <dgm:pt modelId="{24363843-5A8D-44E5-9E86-A972BEF1E1FC}">
      <dgm:prSet/>
      <dgm:spPr/>
      <dgm:t>
        <a:bodyPr/>
        <a:lstStyle/>
        <a:p>
          <a:pPr rtl="1"/>
          <a:r>
            <a:rPr lang="fa-IR" dirty="0" smtClean="0">
              <a:cs typeface="B Zar" pitchFamily="2" charset="-78"/>
            </a:rPr>
            <a:t>گسترس فرصت‌هاي اخذ تسهيلات بانكي</a:t>
          </a:r>
          <a:endParaRPr lang="en-US" dirty="0">
            <a:cs typeface="B Zar" pitchFamily="2" charset="-78"/>
          </a:endParaRPr>
        </a:p>
      </dgm:t>
    </dgm:pt>
    <dgm:pt modelId="{D074756D-A82A-4513-BBE5-8E30EE7898A2}" type="parTrans" cxnId="{BFCBE699-9B78-4925-8F7A-38AB035F5463}">
      <dgm:prSet/>
      <dgm:spPr/>
      <dgm:t>
        <a:bodyPr/>
        <a:lstStyle/>
        <a:p>
          <a:endParaRPr lang="en-US">
            <a:cs typeface="B Titr" pitchFamily="2" charset="-78"/>
          </a:endParaRPr>
        </a:p>
      </dgm:t>
    </dgm:pt>
    <dgm:pt modelId="{8AD1AFF8-AB8C-488B-89F0-24E8666053E7}" type="sibTrans" cxnId="{BFCBE699-9B78-4925-8F7A-38AB035F5463}">
      <dgm:prSet/>
      <dgm:spPr/>
      <dgm:t>
        <a:bodyPr/>
        <a:lstStyle/>
        <a:p>
          <a:endParaRPr lang="en-US">
            <a:cs typeface="B Titr" pitchFamily="2" charset="-78"/>
          </a:endParaRPr>
        </a:p>
      </dgm:t>
    </dgm:pt>
    <dgm:pt modelId="{35AF7C60-51F4-488F-B12D-B44708E589F7}">
      <dgm:prSet/>
      <dgm:spPr/>
      <dgm:t>
        <a:bodyPr/>
        <a:lstStyle/>
        <a:p>
          <a:pPr rtl="1"/>
          <a:r>
            <a:rPr lang="fa-IR" dirty="0" smtClean="0">
              <a:cs typeface="B Zar" pitchFamily="2" charset="-78"/>
            </a:rPr>
            <a:t>كمك به شركت‌هاي با زيان انباشته براي خروج از شرايط بحراني (مادة 141) </a:t>
          </a:r>
          <a:endParaRPr lang="en-US" dirty="0">
            <a:cs typeface="B Zar" pitchFamily="2" charset="-78"/>
          </a:endParaRPr>
        </a:p>
      </dgm:t>
    </dgm:pt>
    <dgm:pt modelId="{99BC9A62-46B3-45FA-9D27-EDBF7EC1913A}" type="parTrans" cxnId="{6C75D764-52B3-4906-B945-706E89E63D17}">
      <dgm:prSet/>
      <dgm:spPr/>
      <dgm:t>
        <a:bodyPr/>
        <a:lstStyle/>
        <a:p>
          <a:endParaRPr lang="en-US">
            <a:cs typeface="B Titr" pitchFamily="2" charset="-78"/>
          </a:endParaRPr>
        </a:p>
      </dgm:t>
    </dgm:pt>
    <dgm:pt modelId="{29619F5F-C7DF-48DD-BAA0-E3D3F17EB8E5}" type="sibTrans" cxnId="{6C75D764-52B3-4906-B945-706E89E63D17}">
      <dgm:prSet/>
      <dgm:spPr/>
      <dgm:t>
        <a:bodyPr/>
        <a:lstStyle/>
        <a:p>
          <a:endParaRPr lang="en-US">
            <a:cs typeface="B Titr" pitchFamily="2" charset="-78"/>
          </a:endParaRPr>
        </a:p>
      </dgm:t>
    </dgm:pt>
    <dgm:pt modelId="{A7E41F22-9596-4C50-88F3-BE16633863E1}" type="pres">
      <dgm:prSet presAssocID="{E6B7AB29-D00A-4682-B1A2-15E334B2A93B}" presName="linearFlow" presStyleCnt="0">
        <dgm:presLayoutVars>
          <dgm:dir/>
          <dgm:animLvl val="lvl"/>
          <dgm:resizeHandles val="exact"/>
        </dgm:presLayoutVars>
      </dgm:prSet>
      <dgm:spPr/>
      <dgm:t>
        <a:bodyPr/>
        <a:lstStyle/>
        <a:p>
          <a:endParaRPr lang="en-US"/>
        </a:p>
      </dgm:t>
    </dgm:pt>
    <dgm:pt modelId="{0CE1DB49-ABDC-41C5-ADB3-E1FB52D0AFCE}" type="pres">
      <dgm:prSet presAssocID="{158390FB-0F2D-4EFF-8B43-288CC84DE7ED}" presName="composite" presStyleCnt="0"/>
      <dgm:spPr/>
    </dgm:pt>
    <dgm:pt modelId="{9A21DD65-60E1-4B13-8D01-91ED08D02C4D}" type="pres">
      <dgm:prSet presAssocID="{158390FB-0F2D-4EFF-8B43-288CC84DE7ED}" presName="parTx" presStyleLbl="node1" presStyleIdx="0" presStyleCnt="1">
        <dgm:presLayoutVars>
          <dgm:chMax val="0"/>
          <dgm:chPref val="0"/>
          <dgm:bulletEnabled val="1"/>
        </dgm:presLayoutVars>
      </dgm:prSet>
      <dgm:spPr/>
      <dgm:t>
        <a:bodyPr/>
        <a:lstStyle/>
        <a:p>
          <a:endParaRPr lang="en-US"/>
        </a:p>
      </dgm:t>
    </dgm:pt>
    <dgm:pt modelId="{1949A68E-A2DB-4BDE-82F9-5AAE5368C56F}" type="pres">
      <dgm:prSet presAssocID="{158390FB-0F2D-4EFF-8B43-288CC84DE7ED}" presName="parSh" presStyleLbl="node1" presStyleIdx="0" presStyleCnt="1"/>
      <dgm:spPr/>
      <dgm:t>
        <a:bodyPr/>
        <a:lstStyle/>
        <a:p>
          <a:endParaRPr lang="en-US"/>
        </a:p>
      </dgm:t>
    </dgm:pt>
    <dgm:pt modelId="{02F937F5-431B-4689-A0CD-CDEC3AE81834}" type="pres">
      <dgm:prSet presAssocID="{158390FB-0F2D-4EFF-8B43-288CC84DE7ED}" presName="desTx" presStyleLbl="fgAcc1" presStyleIdx="0" presStyleCnt="1">
        <dgm:presLayoutVars>
          <dgm:bulletEnabled val="1"/>
        </dgm:presLayoutVars>
      </dgm:prSet>
      <dgm:spPr/>
      <dgm:t>
        <a:bodyPr/>
        <a:lstStyle/>
        <a:p>
          <a:endParaRPr lang="en-US"/>
        </a:p>
      </dgm:t>
    </dgm:pt>
  </dgm:ptLst>
  <dgm:cxnLst>
    <dgm:cxn modelId="{FF61AA3B-A7D4-4F8E-A973-34B52358EB79}" srcId="{E6B7AB29-D00A-4682-B1A2-15E334B2A93B}" destId="{158390FB-0F2D-4EFF-8B43-288CC84DE7ED}" srcOrd="0" destOrd="0" parTransId="{88548C36-DAF4-4739-940A-7483BD611610}" sibTransId="{E5E3509C-58AE-49B6-B27F-57F0DEA81F61}"/>
    <dgm:cxn modelId="{BFCBE699-9B78-4925-8F7A-38AB035F5463}" srcId="{158390FB-0F2D-4EFF-8B43-288CC84DE7ED}" destId="{24363843-5A8D-44E5-9E86-A972BEF1E1FC}" srcOrd="1" destOrd="0" parTransId="{D074756D-A82A-4513-BBE5-8E30EE7898A2}" sibTransId="{8AD1AFF8-AB8C-488B-89F0-24E8666053E7}"/>
    <dgm:cxn modelId="{A008149B-7611-4C9A-97D3-65D933C5BE4F}" srcId="{158390FB-0F2D-4EFF-8B43-288CC84DE7ED}" destId="{025F5B4D-B4EF-48CE-AC1F-11BF929170D9}" srcOrd="0" destOrd="0" parTransId="{1D405840-4052-4F3E-BB9E-D9674593FFAF}" sibTransId="{6F0A022C-F2EF-4D0F-B7E3-6D1DD29E8089}"/>
    <dgm:cxn modelId="{20532E69-EBE4-4A58-949C-E45E2BCBF332}" type="presOf" srcId="{35AF7C60-51F4-488F-B12D-B44708E589F7}" destId="{02F937F5-431B-4689-A0CD-CDEC3AE81834}" srcOrd="0" destOrd="2" presId="urn:microsoft.com/office/officeart/2005/8/layout/process3"/>
    <dgm:cxn modelId="{189A071D-3127-4629-9536-7B3AACEAD373}" type="presOf" srcId="{E6B7AB29-D00A-4682-B1A2-15E334B2A93B}" destId="{A7E41F22-9596-4C50-88F3-BE16633863E1}" srcOrd="0" destOrd="0" presId="urn:microsoft.com/office/officeart/2005/8/layout/process3"/>
    <dgm:cxn modelId="{BA65B2C7-F5B5-48FD-96BE-9CE867DB50F1}" type="presOf" srcId="{025F5B4D-B4EF-48CE-AC1F-11BF929170D9}" destId="{02F937F5-431B-4689-A0CD-CDEC3AE81834}" srcOrd="0" destOrd="0" presId="urn:microsoft.com/office/officeart/2005/8/layout/process3"/>
    <dgm:cxn modelId="{18EE1D3E-7772-4E7E-A801-883C690EECEA}" type="presOf" srcId="{24363843-5A8D-44E5-9E86-A972BEF1E1FC}" destId="{02F937F5-431B-4689-A0CD-CDEC3AE81834}" srcOrd="0" destOrd="1" presId="urn:microsoft.com/office/officeart/2005/8/layout/process3"/>
    <dgm:cxn modelId="{8FF862D3-0E17-46B8-BEFB-1A26759990C7}" type="presOf" srcId="{158390FB-0F2D-4EFF-8B43-288CC84DE7ED}" destId="{9A21DD65-60E1-4B13-8D01-91ED08D02C4D}" srcOrd="0" destOrd="0" presId="urn:microsoft.com/office/officeart/2005/8/layout/process3"/>
    <dgm:cxn modelId="{4581AF24-420D-4212-81D0-1014D8A9E4E5}" type="presOf" srcId="{158390FB-0F2D-4EFF-8B43-288CC84DE7ED}" destId="{1949A68E-A2DB-4BDE-82F9-5AAE5368C56F}" srcOrd="1" destOrd="0" presId="urn:microsoft.com/office/officeart/2005/8/layout/process3"/>
    <dgm:cxn modelId="{6C75D764-52B3-4906-B945-706E89E63D17}" srcId="{158390FB-0F2D-4EFF-8B43-288CC84DE7ED}" destId="{35AF7C60-51F4-488F-B12D-B44708E589F7}" srcOrd="2" destOrd="0" parTransId="{99BC9A62-46B3-45FA-9D27-EDBF7EC1913A}" sibTransId="{29619F5F-C7DF-48DD-BAA0-E3D3F17EB8E5}"/>
    <dgm:cxn modelId="{C54DC481-3360-40C3-90D0-13D2B952FEB1}" type="presParOf" srcId="{A7E41F22-9596-4C50-88F3-BE16633863E1}" destId="{0CE1DB49-ABDC-41C5-ADB3-E1FB52D0AFCE}" srcOrd="0" destOrd="0" presId="urn:microsoft.com/office/officeart/2005/8/layout/process3"/>
    <dgm:cxn modelId="{1D55188A-26EA-4D36-B761-280D7E60E067}" type="presParOf" srcId="{0CE1DB49-ABDC-41C5-ADB3-E1FB52D0AFCE}" destId="{9A21DD65-60E1-4B13-8D01-91ED08D02C4D}" srcOrd="0" destOrd="0" presId="urn:microsoft.com/office/officeart/2005/8/layout/process3"/>
    <dgm:cxn modelId="{EB001D53-276F-4064-8261-7F2EBDBF2FB1}" type="presParOf" srcId="{0CE1DB49-ABDC-41C5-ADB3-E1FB52D0AFCE}" destId="{1949A68E-A2DB-4BDE-82F9-5AAE5368C56F}" srcOrd="1" destOrd="0" presId="urn:microsoft.com/office/officeart/2005/8/layout/process3"/>
    <dgm:cxn modelId="{5151D659-9AF8-46BC-87FD-DE9ADDA2673C}" type="presParOf" srcId="{0CE1DB49-ABDC-41C5-ADB3-E1FB52D0AFCE}" destId="{02F937F5-431B-4689-A0CD-CDEC3AE81834}"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EB82C2-CBAE-4EB2-95D4-209ED8BEED56}"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E9CED99E-4352-4981-8040-746DCDAB7C94}">
      <dgm:prSet/>
      <dgm:spPr/>
      <dgm:t>
        <a:bodyPr/>
        <a:lstStyle/>
        <a:p>
          <a:pPr rtl="1"/>
          <a:r>
            <a:rPr lang="fa-IR" dirty="0" smtClean="0">
              <a:cs typeface="B Nazanin" pitchFamily="2" charset="-78"/>
            </a:rPr>
            <a:t> </a:t>
          </a:r>
          <a:endParaRPr lang="fa-IR" dirty="0">
            <a:cs typeface="B Nazanin" pitchFamily="2" charset="-78"/>
          </a:endParaRPr>
        </a:p>
      </dgm:t>
    </dgm:pt>
    <dgm:pt modelId="{E0E9AA23-CBDA-49CA-AF91-99A73B741FE6}" type="parTrans" cxnId="{A669B1A7-E4A3-4C73-92AD-0415A240A27C}">
      <dgm:prSet/>
      <dgm:spPr/>
      <dgm:t>
        <a:bodyPr/>
        <a:lstStyle/>
        <a:p>
          <a:endParaRPr lang="en-US">
            <a:cs typeface="B Nazanin" pitchFamily="2" charset="-78"/>
          </a:endParaRPr>
        </a:p>
      </dgm:t>
    </dgm:pt>
    <dgm:pt modelId="{27768F1D-4914-4BD3-9842-4F8793858B77}" type="sibTrans" cxnId="{A669B1A7-E4A3-4C73-92AD-0415A240A27C}">
      <dgm:prSet/>
      <dgm:spPr/>
      <dgm:t>
        <a:bodyPr/>
        <a:lstStyle/>
        <a:p>
          <a:endParaRPr lang="en-US">
            <a:cs typeface="B Nazanin" pitchFamily="2" charset="-78"/>
          </a:endParaRPr>
        </a:p>
      </dgm:t>
    </dgm:pt>
    <dgm:pt modelId="{51346BE4-86F1-4008-970A-1EEBF1D43E8B}">
      <dgm:prSet/>
      <dgm:spPr/>
      <dgm:t>
        <a:bodyPr/>
        <a:lstStyle/>
        <a:p>
          <a:pPr rtl="1"/>
          <a:r>
            <a:rPr lang="fa-IR" dirty="0" smtClean="0">
              <a:cs typeface="B Nazanin" pitchFamily="2" charset="-78"/>
            </a:rPr>
            <a:t>قیمت بازار اونس طلای 9</a:t>
          </a:r>
          <a:r>
            <a:rPr lang="en-US" dirty="0" smtClean="0">
              <a:cs typeface="B Nazanin" pitchFamily="2" charset="-78"/>
            </a:rPr>
            <a:t>/</a:t>
          </a:r>
          <a:r>
            <a:rPr lang="fa-IR" dirty="0" smtClean="0">
              <a:cs typeface="B Nazanin" pitchFamily="2" charset="-78"/>
            </a:rPr>
            <a:t>999 به ریال</a:t>
          </a:r>
          <a:endParaRPr lang="en-US" dirty="0">
            <a:cs typeface="B Nazanin" pitchFamily="2" charset="-78"/>
          </a:endParaRPr>
        </a:p>
      </dgm:t>
    </dgm:pt>
    <dgm:pt modelId="{6875FD97-2CDE-468F-9F2A-E3992B43CE3C}" type="parTrans" cxnId="{AD770C77-D3EE-442E-A9C9-B3B9EC59994F}">
      <dgm:prSet/>
      <dgm:spPr/>
      <dgm:t>
        <a:bodyPr/>
        <a:lstStyle/>
        <a:p>
          <a:endParaRPr lang="en-US">
            <a:cs typeface="B Nazanin" pitchFamily="2" charset="-78"/>
          </a:endParaRPr>
        </a:p>
      </dgm:t>
    </dgm:pt>
    <dgm:pt modelId="{C836660B-6C5A-4CE4-944C-E2CF46FF105C}" type="sibTrans" cxnId="{AD770C77-D3EE-442E-A9C9-B3B9EC59994F}">
      <dgm:prSet/>
      <dgm:spPr/>
      <dgm:t>
        <a:bodyPr/>
        <a:lstStyle/>
        <a:p>
          <a:endParaRPr lang="en-US">
            <a:cs typeface="B Nazanin" pitchFamily="2" charset="-78"/>
          </a:endParaRPr>
        </a:p>
      </dgm:t>
    </dgm:pt>
    <dgm:pt modelId="{A930A65D-6E40-4271-BAFD-170C6DE822AA}">
      <dgm:prSet/>
      <dgm:spPr/>
      <dgm:t>
        <a:bodyPr/>
        <a:lstStyle/>
        <a:p>
          <a:pPr rtl="1"/>
          <a:endParaRPr lang="fa-IR" dirty="0">
            <a:cs typeface="B Nazanin" pitchFamily="2" charset="-78"/>
          </a:endParaRPr>
        </a:p>
      </dgm:t>
    </dgm:pt>
    <dgm:pt modelId="{D87929B0-F819-41F6-9A14-344ECA614205}" type="parTrans" cxnId="{F61E9C9B-2E7F-4058-A5C2-E898B7EAB0B7}">
      <dgm:prSet/>
      <dgm:spPr/>
      <dgm:t>
        <a:bodyPr/>
        <a:lstStyle/>
        <a:p>
          <a:endParaRPr lang="en-US">
            <a:cs typeface="B Nazanin" pitchFamily="2" charset="-78"/>
          </a:endParaRPr>
        </a:p>
      </dgm:t>
    </dgm:pt>
    <dgm:pt modelId="{B356BF28-62F8-4E7B-B620-EEA823C21D80}" type="sibTrans" cxnId="{F61E9C9B-2E7F-4058-A5C2-E898B7EAB0B7}">
      <dgm:prSet/>
      <dgm:spPr/>
      <dgm:t>
        <a:bodyPr/>
        <a:lstStyle/>
        <a:p>
          <a:endParaRPr lang="en-US">
            <a:cs typeface="B Nazanin" pitchFamily="2" charset="-78"/>
          </a:endParaRPr>
        </a:p>
      </dgm:t>
    </dgm:pt>
    <dgm:pt modelId="{F8362EEE-6163-4B2F-9781-4A628D271F04}">
      <dgm:prSet/>
      <dgm:spPr/>
      <dgm:t>
        <a:bodyPr/>
        <a:lstStyle/>
        <a:p>
          <a:pPr rtl="1"/>
          <a:r>
            <a:rPr lang="fa-IR" dirty="0" smtClean="0">
              <a:cs typeface="B Nazanin" pitchFamily="2" charset="-78"/>
            </a:rPr>
            <a:t>قیمت جهانی اونس طلای 9</a:t>
          </a:r>
          <a:r>
            <a:rPr lang="en-US" dirty="0" smtClean="0">
              <a:cs typeface="B Nazanin" pitchFamily="2" charset="-78"/>
            </a:rPr>
            <a:t>/</a:t>
          </a:r>
          <a:r>
            <a:rPr lang="fa-IR" dirty="0" smtClean="0">
              <a:cs typeface="B Nazanin" pitchFamily="2" charset="-78"/>
            </a:rPr>
            <a:t>999 به دلار</a:t>
          </a:r>
          <a:endParaRPr lang="en-US" dirty="0">
            <a:cs typeface="B Nazanin" pitchFamily="2" charset="-78"/>
          </a:endParaRPr>
        </a:p>
      </dgm:t>
    </dgm:pt>
    <dgm:pt modelId="{2DEED616-B703-4D76-8D99-08974C77F351}" type="parTrans" cxnId="{136C0C09-DD39-4A0A-88E3-09CA4916C55F}">
      <dgm:prSet/>
      <dgm:spPr/>
      <dgm:t>
        <a:bodyPr/>
        <a:lstStyle/>
        <a:p>
          <a:endParaRPr lang="en-US">
            <a:cs typeface="B Nazanin" pitchFamily="2" charset="-78"/>
          </a:endParaRPr>
        </a:p>
      </dgm:t>
    </dgm:pt>
    <dgm:pt modelId="{18CCF7B0-B6F2-4F85-B85E-6491EAE623B1}" type="sibTrans" cxnId="{136C0C09-DD39-4A0A-88E3-09CA4916C55F}">
      <dgm:prSet/>
      <dgm:spPr/>
      <dgm:t>
        <a:bodyPr/>
        <a:lstStyle/>
        <a:p>
          <a:endParaRPr lang="en-US">
            <a:cs typeface="B Nazanin" pitchFamily="2" charset="-78"/>
          </a:endParaRPr>
        </a:p>
      </dgm:t>
    </dgm:pt>
    <dgm:pt modelId="{7F99AD81-7699-49B0-A7B1-1460D46C0C9B}">
      <dgm:prSet/>
      <dgm:spPr/>
      <dgm:t>
        <a:bodyPr/>
        <a:lstStyle/>
        <a:p>
          <a:pPr rtl="1"/>
          <a:endParaRPr lang="fa-IR" dirty="0">
            <a:cs typeface="B Nazanin" pitchFamily="2" charset="-78"/>
          </a:endParaRPr>
        </a:p>
      </dgm:t>
    </dgm:pt>
    <dgm:pt modelId="{ACD4607C-9BAC-449F-8848-24E62346FC7F}" type="parTrans" cxnId="{74875F9B-06BB-4063-8046-19F697B4897C}">
      <dgm:prSet/>
      <dgm:spPr/>
      <dgm:t>
        <a:bodyPr/>
        <a:lstStyle/>
        <a:p>
          <a:endParaRPr lang="en-US">
            <a:cs typeface="B Nazanin" pitchFamily="2" charset="-78"/>
          </a:endParaRPr>
        </a:p>
      </dgm:t>
    </dgm:pt>
    <dgm:pt modelId="{4BA6BF28-A9AD-436D-9583-D7543F919864}" type="sibTrans" cxnId="{74875F9B-06BB-4063-8046-19F697B4897C}">
      <dgm:prSet/>
      <dgm:spPr/>
      <dgm:t>
        <a:bodyPr/>
        <a:lstStyle/>
        <a:p>
          <a:endParaRPr lang="en-US">
            <a:cs typeface="B Nazanin" pitchFamily="2" charset="-78"/>
          </a:endParaRPr>
        </a:p>
      </dgm:t>
    </dgm:pt>
    <dgm:pt modelId="{49314A56-0750-4C48-9EDE-3D2B8BF2CDB8}">
      <dgm:prSet/>
      <dgm:spPr/>
      <dgm:t>
        <a:bodyPr/>
        <a:lstStyle/>
        <a:p>
          <a:pPr rtl="1"/>
          <a:r>
            <a:rPr lang="fa-IR" dirty="0" smtClean="0">
              <a:cs typeface="B Nazanin" pitchFamily="2" charset="-78"/>
            </a:rPr>
            <a:t>قیمت دلار به ریال در بازار آزاد</a:t>
          </a:r>
          <a:endParaRPr lang="en-US" dirty="0">
            <a:cs typeface="B Nazanin" pitchFamily="2" charset="-78"/>
          </a:endParaRPr>
        </a:p>
      </dgm:t>
    </dgm:pt>
    <dgm:pt modelId="{1FCC9FA6-91B0-41E9-A032-5F3AB28EE717}" type="parTrans" cxnId="{01320070-A8D8-4839-B73A-CC930792DD17}">
      <dgm:prSet/>
      <dgm:spPr/>
      <dgm:t>
        <a:bodyPr/>
        <a:lstStyle/>
        <a:p>
          <a:endParaRPr lang="en-US">
            <a:cs typeface="B Nazanin" pitchFamily="2" charset="-78"/>
          </a:endParaRPr>
        </a:p>
      </dgm:t>
    </dgm:pt>
    <dgm:pt modelId="{D0CA9EF5-D7F9-4C1B-B42B-1D622A72211B}" type="sibTrans" cxnId="{01320070-A8D8-4839-B73A-CC930792DD17}">
      <dgm:prSet/>
      <dgm:spPr/>
      <dgm:t>
        <a:bodyPr/>
        <a:lstStyle/>
        <a:p>
          <a:endParaRPr lang="en-US">
            <a:cs typeface="B Nazanin" pitchFamily="2" charset="-78"/>
          </a:endParaRPr>
        </a:p>
      </dgm:t>
    </dgm:pt>
    <dgm:pt modelId="{F47955BD-AA84-4033-A66A-B73C97373CDC}">
      <dgm:prSet/>
      <dgm:spPr/>
      <dgm:t>
        <a:bodyPr/>
        <a:lstStyle/>
        <a:p>
          <a:pPr rtl="1"/>
          <a:r>
            <a:rPr lang="fa-IR" dirty="0" smtClean="0">
              <a:cs typeface="B Nazanin" pitchFamily="2" charset="-78"/>
            </a:rPr>
            <a:t> </a:t>
          </a:r>
          <a:endParaRPr lang="fa-IR" dirty="0">
            <a:cs typeface="B Nazanin" pitchFamily="2" charset="-78"/>
          </a:endParaRPr>
        </a:p>
      </dgm:t>
    </dgm:pt>
    <dgm:pt modelId="{C20AB603-2EF6-4A0F-AC38-AE4445BCC5C3}" type="parTrans" cxnId="{9EB8F250-BC97-4242-9DF9-966275273794}">
      <dgm:prSet/>
      <dgm:spPr/>
      <dgm:t>
        <a:bodyPr/>
        <a:lstStyle/>
        <a:p>
          <a:endParaRPr lang="en-US">
            <a:cs typeface="B Nazanin" pitchFamily="2" charset="-78"/>
          </a:endParaRPr>
        </a:p>
      </dgm:t>
    </dgm:pt>
    <dgm:pt modelId="{9F438C44-8F60-470D-AE9C-A70F6C94F4F2}" type="sibTrans" cxnId="{9EB8F250-BC97-4242-9DF9-966275273794}">
      <dgm:prSet/>
      <dgm:spPr/>
      <dgm:t>
        <a:bodyPr/>
        <a:lstStyle/>
        <a:p>
          <a:endParaRPr lang="en-US">
            <a:cs typeface="B Nazanin" pitchFamily="2" charset="-78"/>
          </a:endParaRPr>
        </a:p>
      </dgm:t>
    </dgm:pt>
    <dgm:pt modelId="{40FAA710-4373-4A6C-94EE-7A76C9E83F2B}">
      <dgm:prSet/>
      <dgm:spPr/>
      <dgm:t>
        <a:bodyPr/>
        <a:lstStyle/>
        <a:p>
          <a:pPr rtl="1"/>
          <a:r>
            <a:rPr lang="fa-IR" dirty="0" smtClean="0">
              <a:cs typeface="B Nazanin" pitchFamily="2" charset="-78"/>
            </a:rPr>
            <a:t>متغیر انحراف قیمت بازار از قیمت ذاتی اونس طلا </a:t>
          </a:r>
          <a:endParaRPr lang="en-US" dirty="0">
            <a:cs typeface="B Nazanin" pitchFamily="2" charset="-78"/>
          </a:endParaRPr>
        </a:p>
      </dgm:t>
    </dgm:pt>
    <dgm:pt modelId="{A9E4D50B-FBCF-49E1-844A-FBDA338BB4A4}" type="parTrans" cxnId="{D9180DC2-5650-4DE5-B33B-C381A87CCF76}">
      <dgm:prSet/>
      <dgm:spPr/>
      <dgm:t>
        <a:bodyPr/>
        <a:lstStyle/>
        <a:p>
          <a:endParaRPr lang="en-US">
            <a:cs typeface="B Nazanin" pitchFamily="2" charset="-78"/>
          </a:endParaRPr>
        </a:p>
      </dgm:t>
    </dgm:pt>
    <dgm:pt modelId="{5FCA6F78-EC32-49A7-AE91-8D868390FAF7}" type="sibTrans" cxnId="{D9180DC2-5650-4DE5-B33B-C381A87CCF76}">
      <dgm:prSet/>
      <dgm:spPr/>
      <dgm:t>
        <a:bodyPr/>
        <a:lstStyle/>
        <a:p>
          <a:endParaRPr lang="en-US">
            <a:cs typeface="B Nazanin" pitchFamily="2" charset="-78"/>
          </a:endParaRPr>
        </a:p>
      </dgm:t>
    </dgm:pt>
    <dgm:pt modelId="{EB9F015A-5494-4353-AB0F-9DCFD01F5EC8}" type="pres">
      <dgm:prSet presAssocID="{0EEB82C2-CBAE-4EB2-95D4-209ED8BEED56}" presName="linear" presStyleCnt="0">
        <dgm:presLayoutVars>
          <dgm:dir/>
          <dgm:animLvl val="lvl"/>
          <dgm:resizeHandles val="exact"/>
        </dgm:presLayoutVars>
      </dgm:prSet>
      <dgm:spPr/>
      <dgm:t>
        <a:bodyPr/>
        <a:lstStyle/>
        <a:p>
          <a:endParaRPr lang="en-US"/>
        </a:p>
      </dgm:t>
    </dgm:pt>
    <dgm:pt modelId="{B5A0E09D-A1E2-4ACD-A9BF-9FE8A695352E}" type="pres">
      <dgm:prSet presAssocID="{E9CED99E-4352-4981-8040-746DCDAB7C94}" presName="parentLin" presStyleCnt="0"/>
      <dgm:spPr/>
    </dgm:pt>
    <dgm:pt modelId="{BD6ECA07-F209-4936-B73C-97FB1DF6BDD3}" type="pres">
      <dgm:prSet presAssocID="{E9CED99E-4352-4981-8040-746DCDAB7C94}" presName="parentLeftMargin" presStyleLbl="node1" presStyleIdx="0" presStyleCnt="4"/>
      <dgm:spPr/>
      <dgm:t>
        <a:bodyPr/>
        <a:lstStyle/>
        <a:p>
          <a:endParaRPr lang="en-US"/>
        </a:p>
      </dgm:t>
    </dgm:pt>
    <dgm:pt modelId="{37A80618-0275-4177-81C8-EF439504AFD6}" type="pres">
      <dgm:prSet presAssocID="{E9CED99E-4352-4981-8040-746DCDAB7C94}" presName="parentText" presStyleLbl="node1" presStyleIdx="0" presStyleCnt="4" custScaleX="39560">
        <dgm:presLayoutVars>
          <dgm:chMax val="0"/>
          <dgm:bulletEnabled val="1"/>
        </dgm:presLayoutVars>
      </dgm:prSet>
      <dgm:spPr/>
      <dgm:t>
        <a:bodyPr/>
        <a:lstStyle/>
        <a:p>
          <a:endParaRPr lang="en-US"/>
        </a:p>
      </dgm:t>
    </dgm:pt>
    <dgm:pt modelId="{6D8C6C52-A79C-444E-B01D-CB2F9DACB33D}" type="pres">
      <dgm:prSet presAssocID="{E9CED99E-4352-4981-8040-746DCDAB7C94}" presName="negativeSpace" presStyleCnt="0"/>
      <dgm:spPr/>
    </dgm:pt>
    <dgm:pt modelId="{E3B612F5-2270-425F-82B6-F8FABEC6D5B4}" type="pres">
      <dgm:prSet presAssocID="{E9CED99E-4352-4981-8040-746DCDAB7C94}" presName="childText" presStyleLbl="conFgAcc1" presStyleIdx="0" presStyleCnt="4">
        <dgm:presLayoutVars>
          <dgm:bulletEnabled val="1"/>
        </dgm:presLayoutVars>
      </dgm:prSet>
      <dgm:spPr/>
      <dgm:t>
        <a:bodyPr/>
        <a:lstStyle/>
        <a:p>
          <a:endParaRPr lang="en-US"/>
        </a:p>
      </dgm:t>
    </dgm:pt>
    <dgm:pt modelId="{A1A1FDB9-1BD7-47EF-BFCA-DF5E2ED71C60}" type="pres">
      <dgm:prSet presAssocID="{27768F1D-4914-4BD3-9842-4F8793858B77}" presName="spaceBetweenRectangles" presStyleCnt="0"/>
      <dgm:spPr/>
    </dgm:pt>
    <dgm:pt modelId="{3C55E34B-1B14-4BC2-9AD0-138B9E9368E4}" type="pres">
      <dgm:prSet presAssocID="{A930A65D-6E40-4271-BAFD-170C6DE822AA}" presName="parentLin" presStyleCnt="0"/>
      <dgm:spPr/>
    </dgm:pt>
    <dgm:pt modelId="{488D6D74-AE6F-4CA1-BD9A-8E5E6D0ED635}" type="pres">
      <dgm:prSet presAssocID="{A930A65D-6E40-4271-BAFD-170C6DE822AA}" presName="parentLeftMargin" presStyleLbl="node1" presStyleIdx="0" presStyleCnt="4"/>
      <dgm:spPr/>
      <dgm:t>
        <a:bodyPr/>
        <a:lstStyle/>
        <a:p>
          <a:endParaRPr lang="en-US"/>
        </a:p>
      </dgm:t>
    </dgm:pt>
    <dgm:pt modelId="{5F4C8BD1-A677-4964-929E-EE57EA91F222}" type="pres">
      <dgm:prSet presAssocID="{A930A65D-6E40-4271-BAFD-170C6DE822AA}" presName="parentText" presStyleLbl="node1" presStyleIdx="1" presStyleCnt="4" custScaleX="39560">
        <dgm:presLayoutVars>
          <dgm:chMax val="0"/>
          <dgm:bulletEnabled val="1"/>
        </dgm:presLayoutVars>
      </dgm:prSet>
      <dgm:spPr/>
      <dgm:t>
        <a:bodyPr/>
        <a:lstStyle/>
        <a:p>
          <a:endParaRPr lang="en-US"/>
        </a:p>
      </dgm:t>
    </dgm:pt>
    <dgm:pt modelId="{042B55EE-81B6-49E8-855D-01A6CD236DAE}" type="pres">
      <dgm:prSet presAssocID="{A930A65D-6E40-4271-BAFD-170C6DE822AA}" presName="negativeSpace" presStyleCnt="0"/>
      <dgm:spPr/>
    </dgm:pt>
    <dgm:pt modelId="{DCAB3D64-8C38-40C2-865E-87494B737873}" type="pres">
      <dgm:prSet presAssocID="{A930A65D-6E40-4271-BAFD-170C6DE822AA}" presName="childText" presStyleLbl="conFgAcc1" presStyleIdx="1" presStyleCnt="4">
        <dgm:presLayoutVars>
          <dgm:bulletEnabled val="1"/>
        </dgm:presLayoutVars>
      </dgm:prSet>
      <dgm:spPr/>
      <dgm:t>
        <a:bodyPr/>
        <a:lstStyle/>
        <a:p>
          <a:endParaRPr lang="en-US"/>
        </a:p>
      </dgm:t>
    </dgm:pt>
    <dgm:pt modelId="{07754F03-4028-4FD9-A976-48B2063EE164}" type="pres">
      <dgm:prSet presAssocID="{B356BF28-62F8-4E7B-B620-EEA823C21D80}" presName="spaceBetweenRectangles" presStyleCnt="0"/>
      <dgm:spPr/>
    </dgm:pt>
    <dgm:pt modelId="{AC575367-9161-4484-B9FB-76E0A1E9BEBD}" type="pres">
      <dgm:prSet presAssocID="{7F99AD81-7699-49B0-A7B1-1460D46C0C9B}" presName="parentLin" presStyleCnt="0"/>
      <dgm:spPr/>
    </dgm:pt>
    <dgm:pt modelId="{8B778244-322C-4E09-B648-541D8A1FB075}" type="pres">
      <dgm:prSet presAssocID="{7F99AD81-7699-49B0-A7B1-1460D46C0C9B}" presName="parentLeftMargin" presStyleLbl="node1" presStyleIdx="1" presStyleCnt="4"/>
      <dgm:spPr/>
      <dgm:t>
        <a:bodyPr/>
        <a:lstStyle/>
        <a:p>
          <a:endParaRPr lang="en-US"/>
        </a:p>
      </dgm:t>
    </dgm:pt>
    <dgm:pt modelId="{AACFCCBA-40CB-42D3-9FCD-9E6C4CC9336B}" type="pres">
      <dgm:prSet presAssocID="{7F99AD81-7699-49B0-A7B1-1460D46C0C9B}" presName="parentText" presStyleLbl="node1" presStyleIdx="2" presStyleCnt="4" custScaleX="39560">
        <dgm:presLayoutVars>
          <dgm:chMax val="0"/>
          <dgm:bulletEnabled val="1"/>
        </dgm:presLayoutVars>
      </dgm:prSet>
      <dgm:spPr/>
      <dgm:t>
        <a:bodyPr/>
        <a:lstStyle/>
        <a:p>
          <a:endParaRPr lang="en-US"/>
        </a:p>
      </dgm:t>
    </dgm:pt>
    <dgm:pt modelId="{C99DFF7E-4E5B-4E44-BD86-559C05313B6F}" type="pres">
      <dgm:prSet presAssocID="{7F99AD81-7699-49B0-A7B1-1460D46C0C9B}" presName="negativeSpace" presStyleCnt="0"/>
      <dgm:spPr/>
    </dgm:pt>
    <dgm:pt modelId="{F5FD9A57-4808-4950-8F5D-204D17690304}" type="pres">
      <dgm:prSet presAssocID="{7F99AD81-7699-49B0-A7B1-1460D46C0C9B}" presName="childText" presStyleLbl="conFgAcc1" presStyleIdx="2" presStyleCnt="4">
        <dgm:presLayoutVars>
          <dgm:bulletEnabled val="1"/>
        </dgm:presLayoutVars>
      </dgm:prSet>
      <dgm:spPr/>
      <dgm:t>
        <a:bodyPr/>
        <a:lstStyle/>
        <a:p>
          <a:endParaRPr lang="en-US"/>
        </a:p>
      </dgm:t>
    </dgm:pt>
    <dgm:pt modelId="{F94D4793-7F3C-4B84-8E2B-EB8EB1F42A3F}" type="pres">
      <dgm:prSet presAssocID="{4BA6BF28-A9AD-436D-9583-D7543F919864}" presName="spaceBetweenRectangles" presStyleCnt="0"/>
      <dgm:spPr/>
    </dgm:pt>
    <dgm:pt modelId="{98EAD002-C3C3-44AE-9A8F-6B6038423C88}" type="pres">
      <dgm:prSet presAssocID="{F47955BD-AA84-4033-A66A-B73C97373CDC}" presName="parentLin" presStyleCnt="0"/>
      <dgm:spPr/>
    </dgm:pt>
    <dgm:pt modelId="{6B1AE741-B580-450F-A956-B9BDA5F47ED1}" type="pres">
      <dgm:prSet presAssocID="{F47955BD-AA84-4033-A66A-B73C97373CDC}" presName="parentLeftMargin" presStyleLbl="node1" presStyleIdx="2" presStyleCnt="4"/>
      <dgm:spPr/>
      <dgm:t>
        <a:bodyPr/>
        <a:lstStyle/>
        <a:p>
          <a:endParaRPr lang="en-US"/>
        </a:p>
      </dgm:t>
    </dgm:pt>
    <dgm:pt modelId="{C22E76DB-ADB3-459D-BDD3-F76CD66BCA78}" type="pres">
      <dgm:prSet presAssocID="{F47955BD-AA84-4033-A66A-B73C97373CDC}" presName="parentText" presStyleLbl="node1" presStyleIdx="3" presStyleCnt="4" custScaleX="39560">
        <dgm:presLayoutVars>
          <dgm:chMax val="0"/>
          <dgm:bulletEnabled val="1"/>
        </dgm:presLayoutVars>
      </dgm:prSet>
      <dgm:spPr/>
      <dgm:t>
        <a:bodyPr/>
        <a:lstStyle/>
        <a:p>
          <a:endParaRPr lang="en-US"/>
        </a:p>
      </dgm:t>
    </dgm:pt>
    <dgm:pt modelId="{F207E786-26E7-4CCA-92EF-72E7261B2EC4}" type="pres">
      <dgm:prSet presAssocID="{F47955BD-AA84-4033-A66A-B73C97373CDC}" presName="negativeSpace" presStyleCnt="0"/>
      <dgm:spPr/>
    </dgm:pt>
    <dgm:pt modelId="{B7CD4F85-0832-4A55-958B-C35A72C8DAE3}" type="pres">
      <dgm:prSet presAssocID="{F47955BD-AA84-4033-A66A-B73C97373CDC}" presName="childText" presStyleLbl="conFgAcc1" presStyleIdx="3" presStyleCnt="4">
        <dgm:presLayoutVars>
          <dgm:bulletEnabled val="1"/>
        </dgm:presLayoutVars>
      </dgm:prSet>
      <dgm:spPr/>
      <dgm:t>
        <a:bodyPr/>
        <a:lstStyle/>
        <a:p>
          <a:endParaRPr lang="en-US"/>
        </a:p>
      </dgm:t>
    </dgm:pt>
  </dgm:ptLst>
  <dgm:cxnLst>
    <dgm:cxn modelId="{F61E9C9B-2E7F-4058-A5C2-E898B7EAB0B7}" srcId="{0EEB82C2-CBAE-4EB2-95D4-209ED8BEED56}" destId="{A930A65D-6E40-4271-BAFD-170C6DE822AA}" srcOrd="1" destOrd="0" parTransId="{D87929B0-F819-41F6-9A14-344ECA614205}" sibTransId="{B356BF28-62F8-4E7B-B620-EEA823C21D80}"/>
    <dgm:cxn modelId="{D9AE7043-B3B9-4284-B2BF-B6B5CB9E1ADF}" type="presOf" srcId="{7F99AD81-7699-49B0-A7B1-1460D46C0C9B}" destId="{8B778244-322C-4E09-B648-541D8A1FB075}" srcOrd="0" destOrd="0" presId="urn:microsoft.com/office/officeart/2005/8/layout/list1"/>
    <dgm:cxn modelId="{01320070-A8D8-4839-B73A-CC930792DD17}" srcId="{7F99AD81-7699-49B0-A7B1-1460D46C0C9B}" destId="{49314A56-0750-4C48-9EDE-3D2B8BF2CDB8}" srcOrd="0" destOrd="0" parTransId="{1FCC9FA6-91B0-41E9-A032-5F3AB28EE717}" sibTransId="{D0CA9EF5-D7F9-4C1B-B42B-1D622A72211B}"/>
    <dgm:cxn modelId="{D9180DC2-5650-4DE5-B33B-C381A87CCF76}" srcId="{F47955BD-AA84-4033-A66A-B73C97373CDC}" destId="{40FAA710-4373-4A6C-94EE-7A76C9E83F2B}" srcOrd="0" destOrd="0" parTransId="{A9E4D50B-FBCF-49E1-844A-FBDA338BB4A4}" sibTransId="{5FCA6F78-EC32-49A7-AE91-8D868390FAF7}"/>
    <dgm:cxn modelId="{A669B1A7-E4A3-4C73-92AD-0415A240A27C}" srcId="{0EEB82C2-CBAE-4EB2-95D4-209ED8BEED56}" destId="{E9CED99E-4352-4981-8040-746DCDAB7C94}" srcOrd="0" destOrd="0" parTransId="{E0E9AA23-CBDA-49CA-AF91-99A73B741FE6}" sibTransId="{27768F1D-4914-4BD3-9842-4F8793858B77}"/>
    <dgm:cxn modelId="{4F71D3D7-F4F3-4F98-BEA5-C8B0E051F57C}" type="presOf" srcId="{40FAA710-4373-4A6C-94EE-7A76C9E83F2B}" destId="{B7CD4F85-0832-4A55-958B-C35A72C8DAE3}" srcOrd="0" destOrd="0" presId="urn:microsoft.com/office/officeart/2005/8/layout/list1"/>
    <dgm:cxn modelId="{F59D1EB3-52D2-44A9-9437-20A91780D42C}" type="presOf" srcId="{A930A65D-6E40-4271-BAFD-170C6DE822AA}" destId="{488D6D74-AE6F-4CA1-BD9A-8E5E6D0ED635}" srcOrd="0" destOrd="0" presId="urn:microsoft.com/office/officeart/2005/8/layout/list1"/>
    <dgm:cxn modelId="{7083F935-96D2-4B21-A0D8-8B3A19D9C620}" type="presOf" srcId="{F47955BD-AA84-4033-A66A-B73C97373CDC}" destId="{6B1AE741-B580-450F-A956-B9BDA5F47ED1}" srcOrd="0" destOrd="0" presId="urn:microsoft.com/office/officeart/2005/8/layout/list1"/>
    <dgm:cxn modelId="{EB77B08E-A707-42E3-81F3-4CB06117B3B7}" type="presOf" srcId="{7F99AD81-7699-49B0-A7B1-1460D46C0C9B}" destId="{AACFCCBA-40CB-42D3-9FCD-9E6C4CC9336B}" srcOrd="1" destOrd="0" presId="urn:microsoft.com/office/officeart/2005/8/layout/list1"/>
    <dgm:cxn modelId="{45FA6088-37A9-42CA-BC03-07E2C74DFFC4}" type="presOf" srcId="{F47955BD-AA84-4033-A66A-B73C97373CDC}" destId="{C22E76DB-ADB3-459D-BDD3-F76CD66BCA78}" srcOrd="1" destOrd="0" presId="urn:microsoft.com/office/officeart/2005/8/layout/list1"/>
    <dgm:cxn modelId="{9EB8F250-BC97-4242-9DF9-966275273794}" srcId="{0EEB82C2-CBAE-4EB2-95D4-209ED8BEED56}" destId="{F47955BD-AA84-4033-A66A-B73C97373CDC}" srcOrd="3" destOrd="0" parTransId="{C20AB603-2EF6-4A0F-AC38-AE4445BCC5C3}" sibTransId="{9F438C44-8F60-470D-AE9C-A70F6C94F4F2}"/>
    <dgm:cxn modelId="{38D258A1-5BE3-4430-B168-3483F5A7C22E}" type="presOf" srcId="{A930A65D-6E40-4271-BAFD-170C6DE822AA}" destId="{5F4C8BD1-A677-4964-929E-EE57EA91F222}" srcOrd="1" destOrd="0" presId="urn:microsoft.com/office/officeart/2005/8/layout/list1"/>
    <dgm:cxn modelId="{74875F9B-06BB-4063-8046-19F697B4897C}" srcId="{0EEB82C2-CBAE-4EB2-95D4-209ED8BEED56}" destId="{7F99AD81-7699-49B0-A7B1-1460D46C0C9B}" srcOrd="2" destOrd="0" parTransId="{ACD4607C-9BAC-449F-8848-24E62346FC7F}" sibTransId="{4BA6BF28-A9AD-436D-9583-D7543F919864}"/>
    <dgm:cxn modelId="{B87F107F-37BF-4546-89B7-3B8275A6539D}" type="presOf" srcId="{51346BE4-86F1-4008-970A-1EEBF1D43E8B}" destId="{E3B612F5-2270-425F-82B6-F8FABEC6D5B4}" srcOrd="0" destOrd="0" presId="urn:microsoft.com/office/officeart/2005/8/layout/list1"/>
    <dgm:cxn modelId="{AD770C77-D3EE-442E-A9C9-B3B9EC59994F}" srcId="{E9CED99E-4352-4981-8040-746DCDAB7C94}" destId="{51346BE4-86F1-4008-970A-1EEBF1D43E8B}" srcOrd="0" destOrd="0" parTransId="{6875FD97-2CDE-468F-9F2A-E3992B43CE3C}" sibTransId="{C836660B-6C5A-4CE4-944C-E2CF46FF105C}"/>
    <dgm:cxn modelId="{3B7F2C2D-5B25-4DF8-891E-094270E9AE0C}" type="presOf" srcId="{E9CED99E-4352-4981-8040-746DCDAB7C94}" destId="{37A80618-0275-4177-81C8-EF439504AFD6}" srcOrd="1" destOrd="0" presId="urn:microsoft.com/office/officeart/2005/8/layout/list1"/>
    <dgm:cxn modelId="{8C97DF3B-D652-4EF3-94F2-F1F828D5E501}" type="presOf" srcId="{49314A56-0750-4C48-9EDE-3D2B8BF2CDB8}" destId="{F5FD9A57-4808-4950-8F5D-204D17690304}" srcOrd="0" destOrd="0" presId="urn:microsoft.com/office/officeart/2005/8/layout/list1"/>
    <dgm:cxn modelId="{496DEEDC-0530-4E19-9EBA-97D92B432E2C}" type="presOf" srcId="{E9CED99E-4352-4981-8040-746DCDAB7C94}" destId="{BD6ECA07-F209-4936-B73C-97FB1DF6BDD3}" srcOrd="0" destOrd="0" presId="urn:microsoft.com/office/officeart/2005/8/layout/list1"/>
    <dgm:cxn modelId="{F80B4C6D-6777-49EE-89FD-D9B9939C2A07}" type="presOf" srcId="{0EEB82C2-CBAE-4EB2-95D4-209ED8BEED56}" destId="{EB9F015A-5494-4353-AB0F-9DCFD01F5EC8}" srcOrd="0" destOrd="0" presId="urn:microsoft.com/office/officeart/2005/8/layout/list1"/>
    <dgm:cxn modelId="{58818B7D-1F9E-4C27-BFDF-C07FD0469875}" type="presOf" srcId="{F8362EEE-6163-4B2F-9781-4A628D271F04}" destId="{DCAB3D64-8C38-40C2-865E-87494B737873}" srcOrd="0" destOrd="0" presId="urn:microsoft.com/office/officeart/2005/8/layout/list1"/>
    <dgm:cxn modelId="{136C0C09-DD39-4A0A-88E3-09CA4916C55F}" srcId="{A930A65D-6E40-4271-BAFD-170C6DE822AA}" destId="{F8362EEE-6163-4B2F-9781-4A628D271F04}" srcOrd="0" destOrd="0" parTransId="{2DEED616-B703-4D76-8D99-08974C77F351}" sibTransId="{18CCF7B0-B6F2-4F85-B85E-6491EAE623B1}"/>
    <dgm:cxn modelId="{9C691940-FE24-4685-B661-A9BF19FC149D}" type="presParOf" srcId="{EB9F015A-5494-4353-AB0F-9DCFD01F5EC8}" destId="{B5A0E09D-A1E2-4ACD-A9BF-9FE8A695352E}" srcOrd="0" destOrd="0" presId="urn:microsoft.com/office/officeart/2005/8/layout/list1"/>
    <dgm:cxn modelId="{B6B70D37-310A-4241-863C-9987173D293B}" type="presParOf" srcId="{B5A0E09D-A1E2-4ACD-A9BF-9FE8A695352E}" destId="{BD6ECA07-F209-4936-B73C-97FB1DF6BDD3}" srcOrd="0" destOrd="0" presId="urn:microsoft.com/office/officeart/2005/8/layout/list1"/>
    <dgm:cxn modelId="{7DF5EDFF-6E5E-421F-AFF9-B80F3B6C3E87}" type="presParOf" srcId="{B5A0E09D-A1E2-4ACD-A9BF-9FE8A695352E}" destId="{37A80618-0275-4177-81C8-EF439504AFD6}" srcOrd="1" destOrd="0" presId="urn:microsoft.com/office/officeart/2005/8/layout/list1"/>
    <dgm:cxn modelId="{D3E50A88-5FE8-45E4-ABEC-AD3EAF6E4762}" type="presParOf" srcId="{EB9F015A-5494-4353-AB0F-9DCFD01F5EC8}" destId="{6D8C6C52-A79C-444E-B01D-CB2F9DACB33D}" srcOrd="1" destOrd="0" presId="urn:microsoft.com/office/officeart/2005/8/layout/list1"/>
    <dgm:cxn modelId="{4753DAAB-AEEE-4F81-8701-B5913980EC52}" type="presParOf" srcId="{EB9F015A-5494-4353-AB0F-9DCFD01F5EC8}" destId="{E3B612F5-2270-425F-82B6-F8FABEC6D5B4}" srcOrd="2" destOrd="0" presId="urn:microsoft.com/office/officeart/2005/8/layout/list1"/>
    <dgm:cxn modelId="{411DBE12-32D5-421A-B013-77A528663DA3}" type="presParOf" srcId="{EB9F015A-5494-4353-AB0F-9DCFD01F5EC8}" destId="{A1A1FDB9-1BD7-47EF-BFCA-DF5E2ED71C60}" srcOrd="3" destOrd="0" presId="urn:microsoft.com/office/officeart/2005/8/layout/list1"/>
    <dgm:cxn modelId="{C3784C82-82F8-4ACF-8F48-7CC0017676F8}" type="presParOf" srcId="{EB9F015A-5494-4353-AB0F-9DCFD01F5EC8}" destId="{3C55E34B-1B14-4BC2-9AD0-138B9E9368E4}" srcOrd="4" destOrd="0" presId="urn:microsoft.com/office/officeart/2005/8/layout/list1"/>
    <dgm:cxn modelId="{56053CBD-E6E8-49D2-9CF9-25549E8ED228}" type="presParOf" srcId="{3C55E34B-1B14-4BC2-9AD0-138B9E9368E4}" destId="{488D6D74-AE6F-4CA1-BD9A-8E5E6D0ED635}" srcOrd="0" destOrd="0" presId="urn:microsoft.com/office/officeart/2005/8/layout/list1"/>
    <dgm:cxn modelId="{C9FC5AFC-5BD2-452E-9383-B0EC7541AA78}" type="presParOf" srcId="{3C55E34B-1B14-4BC2-9AD0-138B9E9368E4}" destId="{5F4C8BD1-A677-4964-929E-EE57EA91F222}" srcOrd="1" destOrd="0" presId="urn:microsoft.com/office/officeart/2005/8/layout/list1"/>
    <dgm:cxn modelId="{208617D3-1D71-43C2-8B86-AB8680B513EB}" type="presParOf" srcId="{EB9F015A-5494-4353-AB0F-9DCFD01F5EC8}" destId="{042B55EE-81B6-49E8-855D-01A6CD236DAE}" srcOrd="5" destOrd="0" presId="urn:microsoft.com/office/officeart/2005/8/layout/list1"/>
    <dgm:cxn modelId="{58252EFD-9BFA-47C4-95F9-28DDE75D9A1C}" type="presParOf" srcId="{EB9F015A-5494-4353-AB0F-9DCFD01F5EC8}" destId="{DCAB3D64-8C38-40C2-865E-87494B737873}" srcOrd="6" destOrd="0" presId="urn:microsoft.com/office/officeart/2005/8/layout/list1"/>
    <dgm:cxn modelId="{51D4B60B-8BBD-4A4F-9B77-1BE24BE04795}" type="presParOf" srcId="{EB9F015A-5494-4353-AB0F-9DCFD01F5EC8}" destId="{07754F03-4028-4FD9-A976-48B2063EE164}" srcOrd="7" destOrd="0" presId="urn:microsoft.com/office/officeart/2005/8/layout/list1"/>
    <dgm:cxn modelId="{BD1145FC-BBB8-4823-94B5-CEDCB4035F4C}" type="presParOf" srcId="{EB9F015A-5494-4353-AB0F-9DCFD01F5EC8}" destId="{AC575367-9161-4484-B9FB-76E0A1E9BEBD}" srcOrd="8" destOrd="0" presId="urn:microsoft.com/office/officeart/2005/8/layout/list1"/>
    <dgm:cxn modelId="{5F1B679F-7981-4E29-800C-D2AD15A767E7}" type="presParOf" srcId="{AC575367-9161-4484-B9FB-76E0A1E9BEBD}" destId="{8B778244-322C-4E09-B648-541D8A1FB075}" srcOrd="0" destOrd="0" presId="urn:microsoft.com/office/officeart/2005/8/layout/list1"/>
    <dgm:cxn modelId="{E165077E-AD89-45BA-A968-7027D296C611}" type="presParOf" srcId="{AC575367-9161-4484-B9FB-76E0A1E9BEBD}" destId="{AACFCCBA-40CB-42D3-9FCD-9E6C4CC9336B}" srcOrd="1" destOrd="0" presId="urn:microsoft.com/office/officeart/2005/8/layout/list1"/>
    <dgm:cxn modelId="{D4862798-5C00-4853-A97C-500939334B5B}" type="presParOf" srcId="{EB9F015A-5494-4353-AB0F-9DCFD01F5EC8}" destId="{C99DFF7E-4E5B-4E44-BD86-559C05313B6F}" srcOrd="9" destOrd="0" presId="urn:microsoft.com/office/officeart/2005/8/layout/list1"/>
    <dgm:cxn modelId="{6FB2BEF7-8DB3-406F-847E-7011DAC67F17}" type="presParOf" srcId="{EB9F015A-5494-4353-AB0F-9DCFD01F5EC8}" destId="{F5FD9A57-4808-4950-8F5D-204D17690304}" srcOrd="10" destOrd="0" presId="urn:microsoft.com/office/officeart/2005/8/layout/list1"/>
    <dgm:cxn modelId="{2E869F1D-A901-4FAD-9007-DDF477A35E4F}" type="presParOf" srcId="{EB9F015A-5494-4353-AB0F-9DCFD01F5EC8}" destId="{F94D4793-7F3C-4B84-8E2B-EB8EB1F42A3F}" srcOrd="11" destOrd="0" presId="urn:microsoft.com/office/officeart/2005/8/layout/list1"/>
    <dgm:cxn modelId="{A001D383-3F40-475A-BF10-F2877F74D026}" type="presParOf" srcId="{EB9F015A-5494-4353-AB0F-9DCFD01F5EC8}" destId="{98EAD002-C3C3-44AE-9A8F-6B6038423C88}" srcOrd="12" destOrd="0" presId="urn:microsoft.com/office/officeart/2005/8/layout/list1"/>
    <dgm:cxn modelId="{3088E263-0CC9-437C-A61D-EE5CC8DDC402}" type="presParOf" srcId="{98EAD002-C3C3-44AE-9A8F-6B6038423C88}" destId="{6B1AE741-B580-450F-A956-B9BDA5F47ED1}" srcOrd="0" destOrd="0" presId="urn:microsoft.com/office/officeart/2005/8/layout/list1"/>
    <dgm:cxn modelId="{705872F0-86FF-401F-8530-E134803DCD7D}" type="presParOf" srcId="{98EAD002-C3C3-44AE-9A8F-6B6038423C88}" destId="{C22E76DB-ADB3-459D-BDD3-F76CD66BCA78}" srcOrd="1" destOrd="0" presId="urn:microsoft.com/office/officeart/2005/8/layout/list1"/>
    <dgm:cxn modelId="{0C098C6E-F553-4977-AFD3-719D23E2AB7C}" type="presParOf" srcId="{EB9F015A-5494-4353-AB0F-9DCFD01F5EC8}" destId="{F207E786-26E7-4CCA-92EF-72E7261B2EC4}" srcOrd="13" destOrd="0" presId="urn:microsoft.com/office/officeart/2005/8/layout/list1"/>
    <dgm:cxn modelId="{A326D011-476B-4C07-8A0E-2E8994ED59DD}" type="presParOf" srcId="{EB9F015A-5494-4353-AB0F-9DCFD01F5EC8}" destId="{B7CD4F85-0832-4A55-958B-C35A72C8DAE3}" srcOrd="14"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797818-56B5-47BE-8853-5184C1880AE1}" type="doc">
      <dgm:prSet loTypeId="urn:microsoft.com/office/officeart/2005/8/layout/hierarchy3" loCatId="hierarchy" qsTypeId="urn:microsoft.com/office/officeart/2005/8/quickstyle/simple5" qsCatId="simple" csTypeId="urn:microsoft.com/office/officeart/2005/8/colors/colorful1#6" csCatId="colorful"/>
      <dgm:spPr/>
      <dgm:t>
        <a:bodyPr/>
        <a:lstStyle/>
        <a:p>
          <a:endParaRPr lang="en-US"/>
        </a:p>
      </dgm:t>
    </dgm:pt>
    <dgm:pt modelId="{552A5721-4CBE-477E-8840-AE289E648EF6}">
      <dgm:prSet/>
      <dgm:spPr/>
      <dgm:t>
        <a:bodyPr/>
        <a:lstStyle/>
        <a:p>
          <a:pPr rtl="1"/>
          <a:r>
            <a:rPr lang="fa-IR" dirty="0" smtClean="0">
              <a:cs typeface="B Titr" pitchFamily="2" charset="-78"/>
            </a:rPr>
            <a:t>عامل خارجی </a:t>
          </a:r>
          <a:endParaRPr lang="en-US" dirty="0">
            <a:cs typeface="B Titr" pitchFamily="2" charset="-78"/>
          </a:endParaRPr>
        </a:p>
      </dgm:t>
    </dgm:pt>
    <dgm:pt modelId="{8DF3B6EA-BF29-4C43-AB0F-1A3C5FC9C5D1}" type="parTrans" cxnId="{457E1DE0-DF97-4DC5-90B6-10FED6AB2797}">
      <dgm:prSet/>
      <dgm:spPr/>
      <dgm:t>
        <a:bodyPr/>
        <a:lstStyle/>
        <a:p>
          <a:endParaRPr lang="en-US">
            <a:cs typeface="B Zar" pitchFamily="2" charset="-78"/>
          </a:endParaRPr>
        </a:p>
      </dgm:t>
    </dgm:pt>
    <dgm:pt modelId="{DE93F504-7077-4A7F-85BE-DC58570967FE}" type="sibTrans" cxnId="{457E1DE0-DF97-4DC5-90B6-10FED6AB2797}">
      <dgm:prSet/>
      <dgm:spPr/>
      <dgm:t>
        <a:bodyPr/>
        <a:lstStyle/>
        <a:p>
          <a:endParaRPr lang="en-US">
            <a:cs typeface="B Zar" pitchFamily="2" charset="-78"/>
          </a:endParaRPr>
        </a:p>
      </dgm:t>
    </dgm:pt>
    <dgm:pt modelId="{810CD104-E92D-4BBC-BA4E-51F55998931B}">
      <dgm:prSet/>
      <dgm:spPr/>
      <dgm:t>
        <a:bodyPr/>
        <a:lstStyle/>
        <a:p>
          <a:pPr rtl="1"/>
          <a:r>
            <a:rPr lang="fa-IR" dirty="0" smtClean="0">
              <a:cs typeface="B Zar" pitchFamily="2" charset="-78"/>
            </a:rPr>
            <a:t>قیمت اونس طلای جهانی به دلار</a:t>
          </a:r>
          <a:endParaRPr lang="en-US" dirty="0">
            <a:cs typeface="B Zar" pitchFamily="2" charset="-78"/>
          </a:endParaRPr>
        </a:p>
      </dgm:t>
    </dgm:pt>
    <dgm:pt modelId="{EEEE317C-9915-47ED-850E-D5956301A09D}" type="parTrans" cxnId="{DEE1862F-5360-438B-9AFE-DB24F29463BD}">
      <dgm:prSet/>
      <dgm:spPr/>
      <dgm:t>
        <a:bodyPr/>
        <a:lstStyle/>
        <a:p>
          <a:endParaRPr lang="en-US">
            <a:cs typeface="B Zar" pitchFamily="2" charset="-78"/>
          </a:endParaRPr>
        </a:p>
      </dgm:t>
    </dgm:pt>
    <dgm:pt modelId="{46146132-9A42-44A9-A246-B6E1F092BE64}" type="sibTrans" cxnId="{DEE1862F-5360-438B-9AFE-DB24F29463BD}">
      <dgm:prSet/>
      <dgm:spPr/>
      <dgm:t>
        <a:bodyPr/>
        <a:lstStyle/>
        <a:p>
          <a:endParaRPr lang="en-US">
            <a:cs typeface="B Zar" pitchFamily="2" charset="-78"/>
          </a:endParaRPr>
        </a:p>
      </dgm:t>
    </dgm:pt>
    <dgm:pt modelId="{3B0DF1C3-0EC0-4F78-94E8-7E43BF0F9125}">
      <dgm:prSet/>
      <dgm:spPr/>
      <dgm:t>
        <a:bodyPr/>
        <a:lstStyle/>
        <a:p>
          <a:pPr rtl="1"/>
          <a:r>
            <a:rPr lang="fa-IR" dirty="0" smtClean="0">
              <a:cs typeface="B Titr" pitchFamily="2" charset="-78"/>
            </a:rPr>
            <a:t>عامل داخلی</a:t>
          </a:r>
          <a:endParaRPr lang="en-US" dirty="0">
            <a:cs typeface="B Titr" pitchFamily="2" charset="-78"/>
          </a:endParaRPr>
        </a:p>
      </dgm:t>
    </dgm:pt>
    <dgm:pt modelId="{819B785F-9AAE-4CB1-8FB4-09AED8099E12}" type="parTrans" cxnId="{C4FA0A2F-AD56-4B5B-8D38-43787F1B7085}">
      <dgm:prSet/>
      <dgm:spPr/>
      <dgm:t>
        <a:bodyPr/>
        <a:lstStyle/>
        <a:p>
          <a:endParaRPr lang="en-US">
            <a:cs typeface="B Zar" pitchFamily="2" charset="-78"/>
          </a:endParaRPr>
        </a:p>
      </dgm:t>
    </dgm:pt>
    <dgm:pt modelId="{4C0A2F3A-DAF8-406A-AF47-85EF9C9A4415}" type="sibTrans" cxnId="{C4FA0A2F-AD56-4B5B-8D38-43787F1B7085}">
      <dgm:prSet/>
      <dgm:spPr/>
      <dgm:t>
        <a:bodyPr/>
        <a:lstStyle/>
        <a:p>
          <a:endParaRPr lang="en-US">
            <a:cs typeface="B Zar" pitchFamily="2" charset="-78"/>
          </a:endParaRPr>
        </a:p>
      </dgm:t>
    </dgm:pt>
    <dgm:pt modelId="{0C11CFA5-9FDD-4E92-B27F-2C928BED9072}">
      <dgm:prSet/>
      <dgm:spPr/>
      <dgm:t>
        <a:bodyPr/>
        <a:lstStyle/>
        <a:p>
          <a:pPr rtl="1"/>
          <a:r>
            <a:rPr lang="fa-IR" dirty="0" smtClean="0">
              <a:cs typeface="B Zar" pitchFamily="2" charset="-78"/>
            </a:rPr>
            <a:t>قیمت دلار به ریال در بازار آزاد </a:t>
          </a:r>
          <a:endParaRPr lang="en-US" dirty="0">
            <a:cs typeface="B Zar" pitchFamily="2" charset="-78"/>
          </a:endParaRPr>
        </a:p>
      </dgm:t>
    </dgm:pt>
    <dgm:pt modelId="{2A90E536-E56D-48AD-A27B-D68CEB43B7FF}" type="parTrans" cxnId="{923A0197-454D-4DF7-A47C-236D2092E0DF}">
      <dgm:prSet/>
      <dgm:spPr/>
      <dgm:t>
        <a:bodyPr/>
        <a:lstStyle/>
        <a:p>
          <a:endParaRPr lang="en-US">
            <a:cs typeface="B Zar" pitchFamily="2" charset="-78"/>
          </a:endParaRPr>
        </a:p>
      </dgm:t>
    </dgm:pt>
    <dgm:pt modelId="{BC9649BC-7DA5-467A-8D15-21F7A80CEE4A}" type="sibTrans" cxnId="{923A0197-454D-4DF7-A47C-236D2092E0DF}">
      <dgm:prSet/>
      <dgm:spPr/>
      <dgm:t>
        <a:bodyPr/>
        <a:lstStyle/>
        <a:p>
          <a:endParaRPr lang="en-US">
            <a:cs typeface="B Zar" pitchFamily="2" charset="-78"/>
          </a:endParaRPr>
        </a:p>
      </dgm:t>
    </dgm:pt>
    <dgm:pt modelId="{5A621664-7B74-40C0-A28B-44E7E9E3E7EA}" type="pres">
      <dgm:prSet presAssocID="{67797818-56B5-47BE-8853-5184C1880AE1}" presName="diagram" presStyleCnt="0">
        <dgm:presLayoutVars>
          <dgm:chPref val="1"/>
          <dgm:dir/>
          <dgm:animOne val="branch"/>
          <dgm:animLvl val="lvl"/>
          <dgm:resizeHandles/>
        </dgm:presLayoutVars>
      </dgm:prSet>
      <dgm:spPr/>
      <dgm:t>
        <a:bodyPr/>
        <a:lstStyle/>
        <a:p>
          <a:endParaRPr lang="en-US"/>
        </a:p>
      </dgm:t>
    </dgm:pt>
    <dgm:pt modelId="{63579124-F9DD-4E9B-BE3F-1CF25D7BEB10}" type="pres">
      <dgm:prSet presAssocID="{552A5721-4CBE-477E-8840-AE289E648EF6}" presName="root" presStyleCnt="0"/>
      <dgm:spPr/>
      <dgm:t>
        <a:bodyPr/>
        <a:lstStyle/>
        <a:p>
          <a:endParaRPr lang="en-US"/>
        </a:p>
      </dgm:t>
    </dgm:pt>
    <dgm:pt modelId="{49298934-D629-4EEB-9AA7-26CE2ACCDF14}" type="pres">
      <dgm:prSet presAssocID="{552A5721-4CBE-477E-8840-AE289E648EF6}" presName="rootComposite" presStyleCnt="0"/>
      <dgm:spPr/>
      <dgm:t>
        <a:bodyPr/>
        <a:lstStyle/>
        <a:p>
          <a:endParaRPr lang="en-US"/>
        </a:p>
      </dgm:t>
    </dgm:pt>
    <dgm:pt modelId="{0DE62B5A-7AC3-4A90-B3B7-5B04F4630882}" type="pres">
      <dgm:prSet presAssocID="{552A5721-4CBE-477E-8840-AE289E648EF6}" presName="rootText" presStyleLbl="node1" presStyleIdx="0" presStyleCnt="2"/>
      <dgm:spPr/>
      <dgm:t>
        <a:bodyPr/>
        <a:lstStyle/>
        <a:p>
          <a:endParaRPr lang="en-US"/>
        </a:p>
      </dgm:t>
    </dgm:pt>
    <dgm:pt modelId="{8CCB2083-BFC8-49C5-BC74-74B5E96BC456}" type="pres">
      <dgm:prSet presAssocID="{552A5721-4CBE-477E-8840-AE289E648EF6}" presName="rootConnector" presStyleLbl="node1" presStyleIdx="0" presStyleCnt="2"/>
      <dgm:spPr/>
      <dgm:t>
        <a:bodyPr/>
        <a:lstStyle/>
        <a:p>
          <a:endParaRPr lang="en-US"/>
        </a:p>
      </dgm:t>
    </dgm:pt>
    <dgm:pt modelId="{74715C6D-457C-490C-90D4-06711E758E25}" type="pres">
      <dgm:prSet presAssocID="{552A5721-4CBE-477E-8840-AE289E648EF6}" presName="childShape" presStyleCnt="0"/>
      <dgm:spPr/>
      <dgm:t>
        <a:bodyPr/>
        <a:lstStyle/>
        <a:p>
          <a:endParaRPr lang="en-US"/>
        </a:p>
      </dgm:t>
    </dgm:pt>
    <dgm:pt modelId="{BD3A63AE-3D4A-4E93-9B5D-AA3175228DFF}" type="pres">
      <dgm:prSet presAssocID="{EEEE317C-9915-47ED-850E-D5956301A09D}" presName="Name13" presStyleLbl="parChTrans1D2" presStyleIdx="0" presStyleCnt="2"/>
      <dgm:spPr/>
      <dgm:t>
        <a:bodyPr/>
        <a:lstStyle/>
        <a:p>
          <a:endParaRPr lang="en-US"/>
        </a:p>
      </dgm:t>
    </dgm:pt>
    <dgm:pt modelId="{74B0320C-D170-47CD-A0EE-69A927A88D43}" type="pres">
      <dgm:prSet presAssocID="{810CD104-E92D-4BBC-BA4E-51F55998931B}" presName="childText" presStyleLbl="bgAcc1" presStyleIdx="0" presStyleCnt="2">
        <dgm:presLayoutVars>
          <dgm:bulletEnabled val="1"/>
        </dgm:presLayoutVars>
      </dgm:prSet>
      <dgm:spPr/>
      <dgm:t>
        <a:bodyPr/>
        <a:lstStyle/>
        <a:p>
          <a:endParaRPr lang="en-US"/>
        </a:p>
      </dgm:t>
    </dgm:pt>
    <dgm:pt modelId="{244F936A-A678-4E60-9280-044C4A5CF6B0}" type="pres">
      <dgm:prSet presAssocID="{3B0DF1C3-0EC0-4F78-94E8-7E43BF0F9125}" presName="root" presStyleCnt="0"/>
      <dgm:spPr/>
      <dgm:t>
        <a:bodyPr/>
        <a:lstStyle/>
        <a:p>
          <a:endParaRPr lang="en-US"/>
        </a:p>
      </dgm:t>
    </dgm:pt>
    <dgm:pt modelId="{67CAD0FB-052E-420E-AD07-BA07EFE87D5F}" type="pres">
      <dgm:prSet presAssocID="{3B0DF1C3-0EC0-4F78-94E8-7E43BF0F9125}" presName="rootComposite" presStyleCnt="0"/>
      <dgm:spPr/>
      <dgm:t>
        <a:bodyPr/>
        <a:lstStyle/>
        <a:p>
          <a:endParaRPr lang="en-US"/>
        </a:p>
      </dgm:t>
    </dgm:pt>
    <dgm:pt modelId="{BF879FD9-B012-4BA5-9809-808074EDDACA}" type="pres">
      <dgm:prSet presAssocID="{3B0DF1C3-0EC0-4F78-94E8-7E43BF0F9125}" presName="rootText" presStyleLbl="node1" presStyleIdx="1" presStyleCnt="2"/>
      <dgm:spPr/>
      <dgm:t>
        <a:bodyPr/>
        <a:lstStyle/>
        <a:p>
          <a:endParaRPr lang="en-US"/>
        </a:p>
      </dgm:t>
    </dgm:pt>
    <dgm:pt modelId="{144FD23D-0E59-45B2-A8B7-0E2913CF7F96}" type="pres">
      <dgm:prSet presAssocID="{3B0DF1C3-0EC0-4F78-94E8-7E43BF0F9125}" presName="rootConnector" presStyleLbl="node1" presStyleIdx="1" presStyleCnt="2"/>
      <dgm:spPr/>
      <dgm:t>
        <a:bodyPr/>
        <a:lstStyle/>
        <a:p>
          <a:endParaRPr lang="en-US"/>
        </a:p>
      </dgm:t>
    </dgm:pt>
    <dgm:pt modelId="{F387625C-AE03-49AF-837C-A2C5F0A230C5}" type="pres">
      <dgm:prSet presAssocID="{3B0DF1C3-0EC0-4F78-94E8-7E43BF0F9125}" presName="childShape" presStyleCnt="0"/>
      <dgm:spPr/>
      <dgm:t>
        <a:bodyPr/>
        <a:lstStyle/>
        <a:p>
          <a:endParaRPr lang="en-US"/>
        </a:p>
      </dgm:t>
    </dgm:pt>
    <dgm:pt modelId="{92B318D8-0FA9-4CEE-B9E8-40271754BFB7}" type="pres">
      <dgm:prSet presAssocID="{2A90E536-E56D-48AD-A27B-D68CEB43B7FF}" presName="Name13" presStyleLbl="parChTrans1D2" presStyleIdx="1" presStyleCnt="2"/>
      <dgm:spPr/>
      <dgm:t>
        <a:bodyPr/>
        <a:lstStyle/>
        <a:p>
          <a:endParaRPr lang="en-US"/>
        </a:p>
      </dgm:t>
    </dgm:pt>
    <dgm:pt modelId="{A1F28DA3-FAFB-4B86-A361-C71EE84A152E}" type="pres">
      <dgm:prSet presAssocID="{0C11CFA5-9FDD-4E92-B27F-2C928BED9072}" presName="childText" presStyleLbl="bgAcc1" presStyleIdx="1" presStyleCnt="2">
        <dgm:presLayoutVars>
          <dgm:bulletEnabled val="1"/>
        </dgm:presLayoutVars>
      </dgm:prSet>
      <dgm:spPr/>
      <dgm:t>
        <a:bodyPr/>
        <a:lstStyle/>
        <a:p>
          <a:endParaRPr lang="en-US"/>
        </a:p>
      </dgm:t>
    </dgm:pt>
  </dgm:ptLst>
  <dgm:cxnLst>
    <dgm:cxn modelId="{2B919565-5733-46FD-826B-8F6DCC670995}" type="presOf" srcId="{552A5721-4CBE-477E-8840-AE289E648EF6}" destId="{8CCB2083-BFC8-49C5-BC74-74B5E96BC456}" srcOrd="1" destOrd="0" presId="urn:microsoft.com/office/officeart/2005/8/layout/hierarchy3"/>
    <dgm:cxn modelId="{1D659F85-D244-4EF5-83E1-E8A09BB16E80}" type="presOf" srcId="{EEEE317C-9915-47ED-850E-D5956301A09D}" destId="{BD3A63AE-3D4A-4E93-9B5D-AA3175228DFF}" srcOrd="0" destOrd="0" presId="urn:microsoft.com/office/officeart/2005/8/layout/hierarchy3"/>
    <dgm:cxn modelId="{DEE1862F-5360-438B-9AFE-DB24F29463BD}" srcId="{552A5721-4CBE-477E-8840-AE289E648EF6}" destId="{810CD104-E92D-4BBC-BA4E-51F55998931B}" srcOrd="0" destOrd="0" parTransId="{EEEE317C-9915-47ED-850E-D5956301A09D}" sibTransId="{46146132-9A42-44A9-A246-B6E1F092BE64}"/>
    <dgm:cxn modelId="{C4FA0A2F-AD56-4B5B-8D38-43787F1B7085}" srcId="{67797818-56B5-47BE-8853-5184C1880AE1}" destId="{3B0DF1C3-0EC0-4F78-94E8-7E43BF0F9125}" srcOrd="1" destOrd="0" parTransId="{819B785F-9AAE-4CB1-8FB4-09AED8099E12}" sibTransId="{4C0A2F3A-DAF8-406A-AF47-85EF9C9A4415}"/>
    <dgm:cxn modelId="{D919C859-F448-40B5-ADD7-1012F0C5C6D7}" type="presOf" srcId="{67797818-56B5-47BE-8853-5184C1880AE1}" destId="{5A621664-7B74-40C0-A28B-44E7E9E3E7EA}" srcOrd="0" destOrd="0" presId="urn:microsoft.com/office/officeart/2005/8/layout/hierarchy3"/>
    <dgm:cxn modelId="{E717F2B2-86C9-46BE-8DAC-0AFF45C77BBC}" type="presOf" srcId="{3B0DF1C3-0EC0-4F78-94E8-7E43BF0F9125}" destId="{144FD23D-0E59-45B2-A8B7-0E2913CF7F96}" srcOrd="1" destOrd="0" presId="urn:microsoft.com/office/officeart/2005/8/layout/hierarchy3"/>
    <dgm:cxn modelId="{68DDB5EE-E083-46AA-867F-8DFC24040034}" type="presOf" srcId="{810CD104-E92D-4BBC-BA4E-51F55998931B}" destId="{74B0320C-D170-47CD-A0EE-69A927A88D43}" srcOrd="0" destOrd="0" presId="urn:microsoft.com/office/officeart/2005/8/layout/hierarchy3"/>
    <dgm:cxn modelId="{2AA4597F-B8D0-4BBC-824D-7BE5B9686CD5}" type="presOf" srcId="{0C11CFA5-9FDD-4E92-B27F-2C928BED9072}" destId="{A1F28DA3-FAFB-4B86-A361-C71EE84A152E}" srcOrd="0" destOrd="0" presId="urn:microsoft.com/office/officeart/2005/8/layout/hierarchy3"/>
    <dgm:cxn modelId="{980E2A1C-967C-4E2E-BAC2-1021A0E1A205}" type="presOf" srcId="{552A5721-4CBE-477E-8840-AE289E648EF6}" destId="{0DE62B5A-7AC3-4A90-B3B7-5B04F4630882}" srcOrd="0" destOrd="0" presId="urn:microsoft.com/office/officeart/2005/8/layout/hierarchy3"/>
    <dgm:cxn modelId="{923A0197-454D-4DF7-A47C-236D2092E0DF}" srcId="{3B0DF1C3-0EC0-4F78-94E8-7E43BF0F9125}" destId="{0C11CFA5-9FDD-4E92-B27F-2C928BED9072}" srcOrd="0" destOrd="0" parTransId="{2A90E536-E56D-48AD-A27B-D68CEB43B7FF}" sibTransId="{BC9649BC-7DA5-467A-8D15-21F7A80CEE4A}"/>
    <dgm:cxn modelId="{457E1DE0-DF97-4DC5-90B6-10FED6AB2797}" srcId="{67797818-56B5-47BE-8853-5184C1880AE1}" destId="{552A5721-4CBE-477E-8840-AE289E648EF6}" srcOrd="0" destOrd="0" parTransId="{8DF3B6EA-BF29-4C43-AB0F-1A3C5FC9C5D1}" sibTransId="{DE93F504-7077-4A7F-85BE-DC58570967FE}"/>
    <dgm:cxn modelId="{9CA38B86-D8AD-4295-BC7B-B0D7C13F93BD}" type="presOf" srcId="{3B0DF1C3-0EC0-4F78-94E8-7E43BF0F9125}" destId="{BF879FD9-B012-4BA5-9809-808074EDDACA}" srcOrd="0" destOrd="0" presId="urn:microsoft.com/office/officeart/2005/8/layout/hierarchy3"/>
    <dgm:cxn modelId="{E8BBE060-4FC9-4D56-8F41-A467E63D6706}" type="presOf" srcId="{2A90E536-E56D-48AD-A27B-D68CEB43B7FF}" destId="{92B318D8-0FA9-4CEE-B9E8-40271754BFB7}" srcOrd="0" destOrd="0" presId="urn:microsoft.com/office/officeart/2005/8/layout/hierarchy3"/>
    <dgm:cxn modelId="{7E12BD3F-20A7-4612-BF1D-6B8469CDE159}" type="presParOf" srcId="{5A621664-7B74-40C0-A28B-44E7E9E3E7EA}" destId="{63579124-F9DD-4E9B-BE3F-1CF25D7BEB10}" srcOrd="0" destOrd="0" presId="urn:microsoft.com/office/officeart/2005/8/layout/hierarchy3"/>
    <dgm:cxn modelId="{3F2776CF-F585-4FB7-8EF9-A79F9FE94E5B}" type="presParOf" srcId="{63579124-F9DD-4E9B-BE3F-1CF25D7BEB10}" destId="{49298934-D629-4EEB-9AA7-26CE2ACCDF14}" srcOrd="0" destOrd="0" presId="urn:microsoft.com/office/officeart/2005/8/layout/hierarchy3"/>
    <dgm:cxn modelId="{39F3A1BE-D01F-494F-A992-626E475CA35C}" type="presParOf" srcId="{49298934-D629-4EEB-9AA7-26CE2ACCDF14}" destId="{0DE62B5A-7AC3-4A90-B3B7-5B04F4630882}" srcOrd="0" destOrd="0" presId="urn:microsoft.com/office/officeart/2005/8/layout/hierarchy3"/>
    <dgm:cxn modelId="{6616698E-BB7E-4787-A4BB-EAA86FA4F2BD}" type="presParOf" srcId="{49298934-D629-4EEB-9AA7-26CE2ACCDF14}" destId="{8CCB2083-BFC8-49C5-BC74-74B5E96BC456}" srcOrd="1" destOrd="0" presId="urn:microsoft.com/office/officeart/2005/8/layout/hierarchy3"/>
    <dgm:cxn modelId="{F6D4B883-DA87-4CB1-A892-B654761809FD}" type="presParOf" srcId="{63579124-F9DD-4E9B-BE3F-1CF25D7BEB10}" destId="{74715C6D-457C-490C-90D4-06711E758E25}" srcOrd="1" destOrd="0" presId="urn:microsoft.com/office/officeart/2005/8/layout/hierarchy3"/>
    <dgm:cxn modelId="{4885488C-D061-4C16-8E3E-3B69E94A8A40}" type="presParOf" srcId="{74715C6D-457C-490C-90D4-06711E758E25}" destId="{BD3A63AE-3D4A-4E93-9B5D-AA3175228DFF}" srcOrd="0" destOrd="0" presId="urn:microsoft.com/office/officeart/2005/8/layout/hierarchy3"/>
    <dgm:cxn modelId="{86127321-0050-46AA-8A52-B23BBC1C8559}" type="presParOf" srcId="{74715C6D-457C-490C-90D4-06711E758E25}" destId="{74B0320C-D170-47CD-A0EE-69A927A88D43}" srcOrd="1" destOrd="0" presId="urn:microsoft.com/office/officeart/2005/8/layout/hierarchy3"/>
    <dgm:cxn modelId="{D5E8A860-3FDF-4D8D-B438-9F63CAA7E753}" type="presParOf" srcId="{5A621664-7B74-40C0-A28B-44E7E9E3E7EA}" destId="{244F936A-A678-4E60-9280-044C4A5CF6B0}" srcOrd="1" destOrd="0" presId="urn:microsoft.com/office/officeart/2005/8/layout/hierarchy3"/>
    <dgm:cxn modelId="{1048A8E8-B628-4709-B5E3-939C382C9C01}" type="presParOf" srcId="{244F936A-A678-4E60-9280-044C4A5CF6B0}" destId="{67CAD0FB-052E-420E-AD07-BA07EFE87D5F}" srcOrd="0" destOrd="0" presId="urn:microsoft.com/office/officeart/2005/8/layout/hierarchy3"/>
    <dgm:cxn modelId="{B22FE4E6-84C8-42D5-925E-F83D1EE48C2E}" type="presParOf" srcId="{67CAD0FB-052E-420E-AD07-BA07EFE87D5F}" destId="{BF879FD9-B012-4BA5-9809-808074EDDACA}" srcOrd="0" destOrd="0" presId="urn:microsoft.com/office/officeart/2005/8/layout/hierarchy3"/>
    <dgm:cxn modelId="{BCDC6219-F9EE-4772-BE85-CA2710573FC7}" type="presParOf" srcId="{67CAD0FB-052E-420E-AD07-BA07EFE87D5F}" destId="{144FD23D-0E59-45B2-A8B7-0E2913CF7F96}" srcOrd="1" destOrd="0" presId="urn:microsoft.com/office/officeart/2005/8/layout/hierarchy3"/>
    <dgm:cxn modelId="{4FF988D5-86FD-4692-A83F-9FEBB0A16146}" type="presParOf" srcId="{244F936A-A678-4E60-9280-044C4A5CF6B0}" destId="{F387625C-AE03-49AF-837C-A2C5F0A230C5}" srcOrd="1" destOrd="0" presId="urn:microsoft.com/office/officeart/2005/8/layout/hierarchy3"/>
    <dgm:cxn modelId="{40A801BF-90F4-4348-9607-0B426EA49EDF}" type="presParOf" srcId="{F387625C-AE03-49AF-837C-A2C5F0A230C5}" destId="{92B318D8-0FA9-4CEE-B9E8-40271754BFB7}" srcOrd="0" destOrd="0" presId="urn:microsoft.com/office/officeart/2005/8/layout/hierarchy3"/>
    <dgm:cxn modelId="{C81743A2-7908-495A-BC16-3383B29B8C73}" type="presParOf" srcId="{F387625C-AE03-49AF-837C-A2C5F0A230C5}" destId="{A1F28DA3-FAFB-4B86-A361-C71EE84A152E}"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436A23-7C88-4D10-B38C-D35E3002E574}"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762EC985-EE3E-4655-B086-478DEA37A364}">
      <dgm:prSet custT="1"/>
      <dgm:spPr/>
      <dgm:t>
        <a:bodyPr/>
        <a:lstStyle/>
        <a:p>
          <a:pPr algn="ctr" rtl="1"/>
          <a:r>
            <a:rPr lang="ar-SA" sz="1800" dirty="0" smtClean="0">
              <a:cs typeface="B Zar" pitchFamily="2" charset="-78"/>
            </a:rPr>
            <a:t>مذاكرات مربوط به انرژي هسته‌اي ↑↓</a:t>
          </a:r>
          <a:endParaRPr lang="en-US" sz="1800" dirty="0">
            <a:cs typeface="B Zar" pitchFamily="2" charset="-78"/>
          </a:endParaRPr>
        </a:p>
      </dgm:t>
    </dgm:pt>
    <dgm:pt modelId="{B155D6C9-55F5-4FD7-BE9D-4F81007E0CC5}" type="parTrans" cxnId="{1537922C-2A86-46BA-A764-9D8AF6A04A33}">
      <dgm:prSet/>
      <dgm:spPr/>
      <dgm:t>
        <a:bodyPr/>
        <a:lstStyle/>
        <a:p>
          <a:pPr algn="ctr"/>
          <a:endParaRPr lang="en-US" sz="1800">
            <a:cs typeface="B Zar" pitchFamily="2" charset="-78"/>
          </a:endParaRPr>
        </a:p>
      </dgm:t>
    </dgm:pt>
    <dgm:pt modelId="{4D001CED-F406-4535-8635-B8765A5C58C5}" type="sibTrans" cxnId="{1537922C-2A86-46BA-A764-9D8AF6A04A33}">
      <dgm:prSet/>
      <dgm:spPr/>
      <dgm:t>
        <a:bodyPr/>
        <a:lstStyle/>
        <a:p>
          <a:pPr algn="ctr"/>
          <a:endParaRPr lang="en-US" sz="1800">
            <a:cs typeface="B Zar" pitchFamily="2" charset="-78"/>
          </a:endParaRPr>
        </a:p>
      </dgm:t>
    </dgm:pt>
    <dgm:pt modelId="{D7F6672F-B897-4BB2-AC36-993B7D65B05B}">
      <dgm:prSet custT="1"/>
      <dgm:spPr/>
      <dgm:t>
        <a:bodyPr/>
        <a:lstStyle/>
        <a:p>
          <a:pPr algn="ctr" rtl="1"/>
          <a:r>
            <a:rPr lang="ar-SA" sz="1800" dirty="0" smtClean="0">
              <a:cs typeface="B Zar" pitchFamily="2" charset="-78"/>
            </a:rPr>
            <a:t>رويكرد واقعي دولت به قيمت ارز ↓</a:t>
          </a:r>
          <a:endParaRPr lang="en-US" sz="1800" dirty="0">
            <a:cs typeface="B Zar" pitchFamily="2" charset="-78"/>
          </a:endParaRPr>
        </a:p>
      </dgm:t>
    </dgm:pt>
    <dgm:pt modelId="{A15E3976-52B9-47FF-AFB0-D9BF3B19ED79}" type="parTrans" cxnId="{3357DC14-53E9-451B-94A9-FB6CB30C153C}">
      <dgm:prSet/>
      <dgm:spPr/>
      <dgm:t>
        <a:bodyPr/>
        <a:lstStyle/>
        <a:p>
          <a:pPr algn="ctr"/>
          <a:endParaRPr lang="en-US" sz="1800">
            <a:cs typeface="B Zar" pitchFamily="2" charset="-78"/>
          </a:endParaRPr>
        </a:p>
      </dgm:t>
    </dgm:pt>
    <dgm:pt modelId="{7B4E2530-FA31-4936-82C1-050567D5A8A1}" type="sibTrans" cxnId="{3357DC14-53E9-451B-94A9-FB6CB30C153C}">
      <dgm:prSet/>
      <dgm:spPr/>
      <dgm:t>
        <a:bodyPr/>
        <a:lstStyle/>
        <a:p>
          <a:pPr algn="ctr"/>
          <a:endParaRPr lang="en-US" sz="1800">
            <a:cs typeface="B Zar" pitchFamily="2" charset="-78"/>
          </a:endParaRPr>
        </a:p>
      </dgm:t>
    </dgm:pt>
    <dgm:pt modelId="{1D5DB363-4223-457F-8CAC-5DBE45DC1C69}">
      <dgm:prSet custT="1"/>
      <dgm:spPr/>
      <dgm:t>
        <a:bodyPr/>
        <a:lstStyle/>
        <a:p>
          <a:pPr algn="ctr" rtl="1"/>
          <a:r>
            <a:rPr lang="ar-SA" sz="1800" dirty="0" smtClean="0">
              <a:cs typeface="B Zar" pitchFamily="2" charset="-78"/>
            </a:rPr>
            <a:t>درجة كنترل بانك مركزي براي اجراي نظر دولت [مديريت ضعيف]</a:t>
          </a:r>
          <a:endParaRPr lang="en-US" sz="1800" dirty="0">
            <a:cs typeface="B Zar" pitchFamily="2" charset="-78"/>
          </a:endParaRPr>
        </a:p>
      </dgm:t>
    </dgm:pt>
    <dgm:pt modelId="{7E0D5045-CCED-41E6-BDBC-69C382C08009}" type="parTrans" cxnId="{637B6B96-8E77-43AA-B852-4255FB744BE2}">
      <dgm:prSet/>
      <dgm:spPr/>
      <dgm:t>
        <a:bodyPr/>
        <a:lstStyle/>
        <a:p>
          <a:pPr algn="ctr"/>
          <a:endParaRPr lang="en-US" sz="1800">
            <a:cs typeface="B Zar" pitchFamily="2" charset="-78"/>
          </a:endParaRPr>
        </a:p>
      </dgm:t>
    </dgm:pt>
    <dgm:pt modelId="{A12E45C0-EE95-40B2-9526-B245034313C4}" type="sibTrans" cxnId="{637B6B96-8E77-43AA-B852-4255FB744BE2}">
      <dgm:prSet/>
      <dgm:spPr/>
      <dgm:t>
        <a:bodyPr/>
        <a:lstStyle/>
        <a:p>
          <a:pPr algn="ctr"/>
          <a:endParaRPr lang="en-US" sz="1800">
            <a:cs typeface="B Zar" pitchFamily="2" charset="-78"/>
          </a:endParaRPr>
        </a:p>
      </dgm:t>
    </dgm:pt>
    <dgm:pt modelId="{5CB9F309-10E5-4D81-B09D-F1A5F9215D92}">
      <dgm:prSet custT="1"/>
      <dgm:spPr/>
      <dgm:t>
        <a:bodyPr/>
        <a:lstStyle/>
        <a:p>
          <a:pPr algn="ctr" rtl="1"/>
          <a:r>
            <a:rPr lang="ar-SA" sz="1800" dirty="0" smtClean="0">
              <a:cs typeface="B Zar" pitchFamily="2" charset="-78"/>
            </a:rPr>
            <a:t>تأثير هدفمندي يارانه‌ها ↑</a:t>
          </a:r>
          <a:endParaRPr lang="en-US" sz="1800" dirty="0">
            <a:cs typeface="B Zar" pitchFamily="2" charset="-78"/>
          </a:endParaRPr>
        </a:p>
      </dgm:t>
    </dgm:pt>
    <dgm:pt modelId="{8E5685BC-FF36-4494-A348-80A82587CE51}" type="parTrans" cxnId="{189F2E4E-1C80-432D-92BB-A73AB90F9ECD}">
      <dgm:prSet/>
      <dgm:spPr/>
      <dgm:t>
        <a:bodyPr/>
        <a:lstStyle/>
        <a:p>
          <a:pPr algn="ctr"/>
          <a:endParaRPr lang="en-US" sz="1800">
            <a:cs typeface="B Zar" pitchFamily="2" charset="-78"/>
          </a:endParaRPr>
        </a:p>
      </dgm:t>
    </dgm:pt>
    <dgm:pt modelId="{36075B31-213F-4A34-8EF7-C8BF1432E043}" type="sibTrans" cxnId="{189F2E4E-1C80-432D-92BB-A73AB90F9ECD}">
      <dgm:prSet/>
      <dgm:spPr/>
      <dgm:t>
        <a:bodyPr/>
        <a:lstStyle/>
        <a:p>
          <a:pPr algn="ctr"/>
          <a:endParaRPr lang="en-US" sz="1800">
            <a:cs typeface="B Zar" pitchFamily="2" charset="-78"/>
          </a:endParaRPr>
        </a:p>
      </dgm:t>
    </dgm:pt>
    <dgm:pt modelId="{E1498DF9-FAB3-4417-8D1A-F11121F16842}">
      <dgm:prSet custT="1"/>
      <dgm:spPr/>
      <dgm:t>
        <a:bodyPr/>
        <a:lstStyle/>
        <a:p>
          <a:pPr algn="ctr" rtl="1"/>
          <a:r>
            <a:rPr lang="ar-SA" sz="1800" dirty="0" smtClean="0">
              <a:cs typeface="B Zar" pitchFamily="2" charset="-78"/>
            </a:rPr>
            <a:t>قيمت نفت ↓ در صورت مثبت‌بودن مذاكرات </a:t>
          </a:r>
          <a:endParaRPr lang="en-US" sz="1800" dirty="0">
            <a:cs typeface="B Zar" pitchFamily="2" charset="-78"/>
          </a:endParaRPr>
        </a:p>
      </dgm:t>
    </dgm:pt>
    <dgm:pt modelId="{8A352F8D-A434-40DD-AF1C-0CEC05B6A08C}" type="parTrans" cxnId="{0D2C120A-EC42-46CD-A540-FB43DC7570CF}">
      <dgm:prSet/>
      <dgm:spPr/>
      <dgm:t>
        <a:bodyPr/>
        <a:lstStyle/>
        <a:p>
          <a:pPr algn="ctr"/>
          <a:endParaRPr lang="en-US" sz="1800">
            <a:cs typeface="B Zar" pitchFamily="2" charset="-78"/>
          </a:endParaRPr>
        </a:p>
      </dgm:t>
    </dgm:pt>
    <dgm:pt modelId="{2AF63F14-0BC1-45C4-85E9-BFBFC88E2258}" type="sibTrans" cxnId="{0D2C120A-EC42-46CD-A540-FB43DC7570CF}">
      <dgm:prSet/>
      <dgm:spPr/>
      <dgm:t>
        <a:bodyPr/>
        <a:lstStyle/>
        <a:p>
          <a:pPr algn="ctr"/>
          <a:endParaRPr lang="en-US" sz="1800">
            <a:cs typeface="B Zar" pitchFamily="2" charset="-78"/>
          </a:endParaRPr>
        </a:p>
      </dgm:t>
    </dgm:pt>
    <dgm:pt modelId="{B0ACB8F9-A7AB-4D13-B612-E0642838BC35}">
      <dgm:prSet custT="1"/>
      <dgm:spPr/>
      <dgm:t>
        <a:bodyPr/>
        <a:lstStyle/>
        <a:p>
          <a:pPr algn="ctr" rtl="1"/>
          <a:r>
            <a:rPr lang="ar-SA" sz="1800" dirty="0" smtClean="0">
              <a:cs typeface="B Zar" pitchFamily="2" charset="-78"/>
            </a:rPr>
            <a:t>قيمت نفت ↑ در صورت منفي‌بودن مذاكرات </a:t>
          </a:r>
          <a:endParaRPr lang="en-US" sz="1800" dirty="0">
            <a:cs typeface="B Zar" pitchFamily="2" charset="-78"/>
          </a:endParaRPr>
        </a:p>
      </dgm:t>
    </dgm:pt>
    <dgm:pt modelId="{D300345F-6204-4D1E-B4F6-8E5B4BB4DEB5}" type="parTrans" cxnId="{48622B3C-62B8-4C78-90A1-F0135A797830}">
      <dgm:prSet/>
      <dgm:spPr/>
      <dgm:t>
        <a:bodyPr/>
        <a:lstStyle/>
        <a:p>
          <a:pPr algn="ctr"/>
          <a:endParaRPr lang="en-US" sz="1800">
            <a:cs typeface="B Zar" pitchFamily="2" charset="-78"/>
          </a:endParaRPr>
        </a:p>
      </dgm:t>
    </dgm:pt>
    <dgm:pt modelId="{97BDF8A9-3FB0-46CB-BF53-B442321515D3}" type="sibTrans" cxnId="{48622B3C-62B8-4C78-90A1-F0135A797830}">
      <dgm:prSet/>
      <dgm:spPr/>
      <dgm:t>
        <a:bodyPr/>
        <a:lstStyle/>
        <a:p>
          <a:pPr algn="ctr"/>
          <a:endParaRPr lang="en-US" sz="1800">
            <a:cs typeface="B Zar" pitchFamily="2" charset="-78"/>
          </a:endParaRPr>
        </a:p>
      </dgm:t>
    </dgm:pt>
    <dgm:pt modelId="{CE9389EC-1497-4FC7-8210-240FC524591E}">
      <dgm:prSet custT="1"/>
      <dgm:spPr/>
      <dgm:t>
        <a:bodyPr/>
        <a:lstStyle/>
        <a:p>
          <a:pPr algn="ctr" rtl="1"/>
          <a:r>
            <a:rPr lang="ar-SA" sz="1800" dirty="0" smtClean="0">
              <a:cs typeface="B Zar" pitchFamily="2" charset="-78"/>
            </a:rPr>
            <a:t>ضرورت تأمين هزينه‌هاي دولت ↓</a:t>
          </a:r>
          <a:endParaRPr lang="en-US" sz="1800" dirty="0">
            <a:cs typeface="B Zar" pitchFamily="2" charset="-78"/>
          </a:endParaRPr>
        </a:p>
      </dgm:t>
    </dgm:pt>
    <dgm:pt modelId="{1D33FCBB-AD81-4706-B87F-AC10D6856FDE}" type="parTrans" cxnId="{BBF8D087-E521-44C4-B35D-B64C472DB106}">
      <dgm:prSet/>
      <dgm:spPr/>
      <dgm:t>
        <a:bodyPr/>
        <a:lstStyle/>
        <a:p>
          <a:pPr algn="ctr"/>
          <a:endParaRPr lang="en-US" sz="1800">
            <a:cs typeface="B Zar" pitchFamily="2" charset="-78"/>
          </a:endParaRPr>
        </a:p>
      </dgm:t>
    </dgm:pt>
    <dgm:pt modelId="{3F3F3DF0-B1C6-4032-9160-B8F8936B1777}" type="sibTrans" cxnId="{BBF8D087-E521-44C4-B35D-B64C472DB106}">
      <dgm:prSet/>
      <dgm:spPr/>
      <dgm:t>
        <a:bodyPr/>
        <a:lstStyle/>
        <a:p>
          <a:pPr algn="ctr"/>
          <a:endParaRPr lang="en-US" sz="1800">
            <a:cs typeface="B Zar" pitchFamily="2" charset="-78"/>
          </a:endParaRPr>
        </a:p>
      </dgm:t>
    </dgm:pt>
    <dgm:pt modelId="{E32F022D-C397-445E-B2AB-BF25C3052EC9}">
      <dgm:prSet custT="1"/>
      <dgm:spPr/>
      <dgm:t>
        <a:bodyPr/>
        <a:lstStyle/>
        <a:p>
          <a:pPr algn="ctr" rtl="1"/>
          <a:r>
            <a:rPr lang="ar-SA" sz="1800" dirty="0" smtClean="0">
              <a:cs typeface="B Zar" pitchFamily="2" charset="-78"/>
            </a:rPr>
            <a:t>تقاضاي خروج ارز ↑</a:t>
          </a:r>
          <a:endParaRPr lang="en-US" sz="1800" dirty="0">
            <a:cs typeface="B Zar" pitchFamily="2" charset="-78"/>
          </a:endParaRPr>
        </a:p>
      </dgm:t>
    </dgm:pt>
    <dgm:pt modelId="{5445D486-61E1-4CDD-A610-C8CEFCE19B95}" type="parTrans" cxnId="{25396D5A-BF47-48FB-9137-5F9F5E3161EA}">
      <dgm:prSet/>
      <dgm:spPr/>
      <dgm:t>
        <a:bodyPr/>
        <a:lstStyle/>
        <a:p>
          <a:pPr algn="ctr"/>
          <a:endParaRPr lang="en-US" sz="1800">
            <a:cs typeface="B Zar" pitchFamily="2" charset="-78"/>
          </a:endParaRPr>
        </a:p>
      </dgm:t>
    </dgm:pt>
    <dgm:pt modelId="{1BD76835-43B3-44AB-90AC-011C0276427E}" type="sibTrans" cxnId="{25396D5A-BF47-48FB-9137-5F9F5E3161EA}">
      <dgm:prSet/>
      <dgm:spPr/>
      <dgm:t>
        <a:bodyPr/>
        <a:lstStyle/>
        <a:p>
          <a:pPr algn="ctr"/>
          <a:endParaRPr lang="en-US" sz="1800">
            <a:cs typeface="B Zar" pitchFamily="2" charset="-78"/>
          </a:endParaRPr>
        </a:p>
      </dgm:t>
    </dgm:pt>
    <dgm:pt modelId="{17B67411-A2E3-4AE3-82C5-778649E10188}">
      <dgm:prSet custT="1"/>
      <dgm:spPr/>
      <dgm:t>
        <a:bodyPr/>
        <a:lstStyle/>
        <a:p>
          <a:pPr algn="ctr" rtl="1"/>
          <a:r>
            <a:rPr lang="ar-SA" sz="1800" dirty="0" smtClean="0">
              <a:cs typeface="B Zar" pitchFamily="2" charset="-78"/>
            </a:rPr>
            <a:t>رفتار امريكا ↑</a:t>
          </a:r>
          <a:endParaRPr lang="en-US" sz="1800" dirty="0">
            <a:cs typeface="B Zar" pitchFamily="2" charset="-78"/>
          </a:endParaRPr>
        </a:p>
      </dgm:t>
    </dgm:pt>
    <dgm:pt modelId="{A3D31486-B616-4DF7-8E9E-7F9AB9B406BA}" type="parTrans" cxnId="{B24007E3-EA5C-457E-A3D8-6511C6980C26}">
      <dgm:prSet/>
      <dgm:spPr/>
      <dgm:t>
        <a:bodyPr/>
        <a:lstStyle/>
        <a:p>
          <a:pPr algn="ctr"/>
          <a:endParaRPr lang="en-US" sz="1800">
            <a:cs typeface="B Zar" pitchFamily="2" charset="-78"/>
          </a:endParaRPr>
        </a:p>
      </dgm:t>
    </dgm:pt>
    <dgm:pt modelId="{F485CCB4-81B5-4DE8-9172-FA3F753013F2}" type="sibTrans" cxnId="{B24007E3-EA5C-457E-A3D8-6511C6980C26}">
      <dgm:prSet/>
      <dgm:spPr/>
      <dgm:t>
        <a:bodyPr/>
        <a:lstStyle/>
        <a:p>
          <a:pPr algn="ctr"/>
          <a:endParaRPr lang="en-US" sz="1800">
            <a:cs typeface="B Zar" pitchFamily="2" charset="-78"/>
          </a:endParaRPr>
        </a:p>
      </dgm:t>
    </dgm:pt>
    <dgm:pt modelId="{91BE2091-0710-4762-9C54-7099046941E9}">
      <dgm:prSet custT="1"/>
      <dgm:spPr/>
      <dgm:t>
        <a:bodyPr/>
        <a:lstStyle/>
        <a:p>
          <a:pPr algn="ctr" rtl="1"/>
          <a:r>
            <a:rPr lang="ar-SA" sz="1800" dirty="0" smtClean="0">
              <a:cs typeface="B Zar" pitchFamily="2" charset="-78"/>
            </a:rPr>
            <a:t>اعلام سال توليد ↑↓</a:t>
          </a:r>
          <a:endParaRPr lang="en-US" sz="1800" dirty="0">
            <a:cs typeface="B Zar" pitchFamily="2" charset="-78"/>
          </a:endParaRPr>
        </a:p>
      </dgm:t>
    </dgm:pt>
    <dgm:pt modelId="{07B21721-63E6-4D09-A6BB-04322F55B002}" type="parTrans" cxnId="{AFC8E6E1-0341-4B10-8159-A0E322F3470D}">
      <dgm:prSet/>
      <dgm:spPr/>
      <dgm:t>
        <a:bodyPr/>
        <a:lstStyle/>
        <a:p>
          <a:pPr algn="ctr"/>
          <a:endParaRPr lang="en-US" sz="1800">
            <a:cs typeface="B Zar" pitchFamily="2" charset="-78"/>
          </a:endParaRPr>
        </a:p>
      </dgm:t>
    </dgm:pt>
    <dgm:pt modelId="{D3646AF0-FCD3-44F2-B0F2-A68346C394B8}" type="sibTrans" cxnId="{AFC8E6E1-0341-4B10-8159-A0E322F3470D}">
      <dgm:prSet/>
      <dgm:spPr/>
      <dgm:t>
        <a:bodyPr/>
        <a:lstStyle/>
        <a:p>
          <a:pPr algn="ctr"/>
          <a:endParaRPr lang="en-US" sz="1800">
            <a:cs typeface="B Zar" pitchFamily="2" charset="-78"/>
          </a:endParaRPr>
        </a:p>
      </dgm:t>
    </dgm:pt>
    <dgm:pt modelId="{BFED6D0C-21B1-4472-8F1B-769B84ADC89E}" type="pres">
      <dgm:prSet presAssocID="{88436A23-7C88-4D10-B38C-D35E3002E574}" presName="linear" presStyleCnt="0">
        <dgm:presLayoutVars>
          <dgm:animLvl val="lvl"/>
          <dgm:resizeHandles val="exact"/>
        </dgm:presLayoutVars>
      </dgm:prSet>
      <dgm:spPr/>
      <dgm:t>
        <a:bodyPr/>
        <a:lstStyle/>
        <a:p>
          <a:endParaRPr lang="en-US"/>
        </a:p>
      </dgm:t>
    </dgm:pt>
    <dgm:pt modelId="{CEF01B11-1F63-4AFD-9466-31BFDEC7060D}" type="pres">
      <dgm:prSet presAssocID="{762EC985-EE3E-4655-B086-478DEA37A364}" presName="parentText" presStyleLbl="node1" presStyleIdx="0" presStyleCnt="10">
        <dgm:presLayoutVars>
          <dgm:chMax val="0"/>
          <dgm:bulletEnabled val="1"/>
        </dgm:presLayoutVars>
      </dgm:prSet>
      <dgm:spPr>
        <a:prstGeom prst="flowChartDocument">
          <a:avLst/>
        </a:prstGeom>
      </dgm:spPr>
      <dgm:t>
        <a:bodyPr/>
        <a:lstStyle/>
        <a:p>
          <a:endParaRPr lang="en-US"/>
        </a:p>
      </dgm:t>
    </dgm:pt>
    <dgm:pt modelId="{AB21F034-1BB0-43C0-BFCB-37BD4476483F}" type="pres">
      <dgm:prSet presAssocID="{4D001CED-F406-4535-8635-B8765A5C58C5}" presName="spacer" presStyleCnt="0"/>
      <dgm:spPr/>
    </dgm:pt>
    <dgm:pt modelId="{89D040D9-41DE-4E47-93C1-2153A2A1B943}" type="pres">
      <dgm:prSet presAssocID="{D7F6672F-B897-4BB2-AC36-993B7D65B05B}" presName="parentText" presStyleLbl="node1" presStyleIdx="1" presStyleCnt="10">
        <dgm:presLayoutVars>
          <dgm:chMax val="0"/>
          <dgm:bulletEnabled val="1"/>
        </dgm:presLayoutVars>
      </dgm:prSet>
      <dgm:spPr>
        <a:prstGeom prst="flowChartDocument">
          <a:avLst/>
        </a:prstGeom>
      </dgm:spPr>
      <dgm:t>
        <a:bodyPr/>
        <a:lstStyle/>
        <a:p>
          <a:endParaRPr lang="en-US"/>
        </a:p>
      </dgm:t>
    </dgm:pt>
    <dgm:pt modelId="{63A43DB8-F0A8-41F2-9AF4-CC78B4C6E94E}" type="pres">
      <dgm:prSet presAssocID="{7B4E2530-FA31-4936-82C1-050567D5A8A1}" presName="spacer" presStyleCnt="0"/>
      <dgm:spPr/>
    </dgm:pt>
    <dgm:pt modelId="{1C2A4B47-C036-45DE-9B59-B7B927250135}" type="pres">
      <dgm:prSet presAssocID="{1D5DB363-4223-457F-8CAC-5DBE45DC1C69}" presName="parentText" presStyleLbl="node1" presStyleIdx="2" presStyleCnt="10">
        <dgm:presLayoutVars>
          <dgm:chMax val="0"/>
          <dgm:bulletEnabled val="1"/>
        </dgm:presLayoutVars>
      </dgm:prSet>
      <dgm:spPr>
        <a:prstGeom prst="flowChartDocument">
          <a:avLst/>
        </a:prstGeom>
      </dgm:spPr>
      <dgm:t>
        <a:bodyPr/>
        <a:lstStyle/>
        <a:p>
          <a:endParaRPr lang="en-US"/>
        </a:p>
      </dgm:t>
    </dgm:pt>
    <dgm:pt modelId="{6DC4ECC4-6BDF-4090-A09E-0CFD6E41C921}" type="pres">
      <dgm:prSet presAssocID="{A12E45C0-EE95-40B2-9526-B245034313C4}" presName="spacer" presStyleCnt="0"/>
      <dgm:spPr/>
    </dgm:pt>
    <dgm:pt modelId="{E11E68EE-7FAD-4443-B159-B722691999F2}" type="pres">
      <dgm:prSet presAssocID="{5CB9F309-10E5-4D81-B09D-F1A5F9215D92}" presName="parentText" presStyleLbl="node1" presStyleIdx="3" presStyleCnt="10">
        <dgm:presLayoutVars>
          <dgm:chMax val="0"/>
          <dgm:bulletEnabled val="1"/>
        </dgm:presLayoutVars>
      </dgm:prSet>
      <dgm:spPr>
        <a:prstGeom prst="flowChartDocument">
          <a:avLst/>
        </a:prstGeom>
      </dgm:spPr>
      <dgm:t>
        <a:bodyPr/>
        <a:lstStyle/>
        <a:p>
          <a:endParaRPr lang="en-US"/>
        </a:p>
      </dgm:t>
    </dgm:pt>
    <dgm:pt modelId="{0E145D35-EB31-4A4A-9ECC-2990B602421A}" type="pres">
      <dgm:prSet presAssocID="{36075B31-213F-4A34-8EF7-C8BF1432E043}" presName="spacer" presStyleCnt="0"/>
      <dgm:spPr/>
    </dgm:pt>
    <dgm:pt modelId="{C0333A3D-DF59-4A8E-A3B5-761D76B8EA55}" type="pres">
      <dgm:prSet presAssocID="{E1498DF9-FAB3-4417-8D1A-F11121F16842}" presName="parentText" presStyleLbl="node1" presStyleIdx="4" presStyleCnt="10">
        <dgm:presLayoutVars>
          <dgm:chMax val="0"/>
          <dgm:bulletEnabled val="1"/>
        </dgm:presLayoutVars>
      </dgm:prSet>
      <dgm:spPr>
        <a:prstGeom prst="flowChartDocument">
          <a:avLst/>
        </a:prstGeom>
      </dgm:spPr>
      <dgm:t>
        <a:bodyPr/>
        <a:lstStyle/>
        <a:p>
          <a:endParaRPr lang="en-US"/>
        </a:p>
      </dgm:t>
    </dgm:pt>
    <dgm:pt modelId="{3C7050DA-095F-4873-B4FD-091C9091AF45}" type="pres">
      <dgm:prSet presAssocID="{2AF63F14-0BC1-45C4-85E9-BFBFC88E2258}" presName="spacer" presStyleCnt="0"/>
      <dgm:spPr/>
    </dgm:pt>
    <dgm:pt modelId="{A80960C4-EB1D-4054-9274-9C789EDBFD13}" type="pres">
      <dgm:prSet presAssocID="{B0ACB8F9-A7AB-4D13-B612-E0642838BC35}" presName="parentText" presStyleLbl="node1" presStyleIdx="5" presStyleCnt="10">
        <dgm:presLayoutVars>
          <dgm:chMax val="0"/>
          <dgm:bulletEnabled val="1"/>
        </dgm:presLayoutVars>
      </dgm:prSet>
      <dgm:spPr>
        <a:prstGeom prst="flowChartDocument">
          <a:avLst/>
        </a:prstGeom>
      </dgm:spPr>
      <dgm:t>
        <a:bodyPr/>
        <a:lstStyle/>
        <a:p>
          <a:endParaRPr lang="en-US"/>
        </a:p>
      </dgm:t>
    </dgm:pt>
    <dgm:pt modelId="{6133DC76-D46C-4D35-87BE-54EA291B56B6}" type="pres">
      <dgm:prSet presAssocID="{97BDF8A9-3FB0-46CB-BF53-B442321515D3}" presName="spacer" presStyleCnt="0"/>
      <dgm:spPr/>
    </dgm:pt>
    <dgm:pt modelId="{798EEC58-C472-4C5D-AF07-87B44BC46642}" type="pres">
      <dgm:prSet presAssocID="{CE9389EC-1497-4FC7-8210-240FC524591E}" presName="parentText" presStyleLbl="node1" presStyleIdx="6" presStyleCnt="10">
        <dgm:presLayoutVars>
          <dgm:chMax val="0"/>
          <dgm:bulletEnabled val="1"/>
        </dgm:presLayoutVars>
      </dgm:prSet>
      <dgm:spPr>
        <a:prstGeom prst="flowChartDocument">
          <a:avLst/>
        </a:prstGeom>
      </dgm:spPr>
      <dgm:t>
        <a:bodyPr/>
        <a:lstStyle/>
        <a:p>
          <a:endParaRPr lang="en-US"/>
        </a:p>
      </dgm:t>
    </dgm:pt>
    <dgm:pt modelId="{39B79FAD-084C-4895-A792-D500DD98F383}" type="pres">
      <dgm:prSet presAssocID="{3F3F3DF0-B1C6-4032-9160-B8F8936B1777}" presName="spacer" presStyleCnt="0"/>
      <dgm:spPr/>
    </dgm:pt>
    <dgm:pt modelId="{DA0999BA-EDDB-41CC-AB5A-212DDE489517}" type="pres">
      <dgm:prSet presAssocID="{E32F022D-C397-445E-B2AB-BF25C3052EC9}" presName="parentText" presStyleLbl="node1" presStyleIdx="7" presStyleCnt="10">
        <dgm:presLayoutVars>
          <dgm:chMax val="0"/>
          <dgm:bulletEnabled val="1"/>
        </dgm:presLayoutVars>
      </dgm:prSet>
      <dgm:spPr>
        <a:prstGeom prst="flowChartDocument">
          <a:avLst/>
        </a:prstGeom>
      </dgm:spPr>
      <dgm:t>
        <a:bodyPr/>
        <a:lstStyle/>
        <a:p>
          <a:endParaRPr lang="en-US"/>
        </a:p>
      </dgm:t>
    </dgm:pt>
    <dgm:pt modelId="{6C6AE560-2026-4C13-954A-9841444EF41B}" type="pres">
      <dgm:prSet presAssocID="{1BD76835-43B3-44AB-90AC-011C0276427E}" presName="spacer" presStyleCnt="0"/>
      <dgm:spPr/>
    </dgm:pt>
    <dgm:pt modelId="{8DD8742E-0B98-4F05-8C77-D57DE214E090}" type="pres">
      <dgm:prSet presAssocID="{17B67411-A2E3-4AE3-82C5-778649E10188}" presName="parentText" presStyleLbl="node1" presStyleIdx="8" presStyleCnt="10">
        <dgm:presLayoutVars>
          <dgm:chMax val="0"/>
          <dgm:bulletEnabled val="1"/>
        </dgm:presLayoutVars>
      </dgm:prSet>
      <dgm:spPr>
        <a:prstGeom prst="flowChartDocument">
          <a:avLst/>
        </a:prstGeom>
      </dgm:spPr>
      <dgm:t>
        <a:bodyPr/>
        <a:lstStyle/>
        <a:p>
          <a:endParaRPr lang="en-US"/>
        </a:p>
      </dgm:t>
    </dgm:pt>
    <dgm:pt modelId="{A44A96E0-6770-46FA-B677-49287D5ACF2E}" type="pres">
      <dgm:prSet presAssocID="{F485CCB4-81B5-4DE8-9172-FA3F753013F2}" presName="spacer" presStyleCnt="0"/>
      <dgm:spPr/>
    </dgm:pt>
    <dgm:pt modelId="{DAB96B4B-5A2F-44A2-9635-49A4BD6681D2}" type="pres">
      <dgm:prSet presAssocID="{91BE2091-0710-4762-9C54-7099046941E9}" presName="parentText" presStyleLbl="node1" presStyleIdx="9" presStyleCnt="10">
        <dgm:presLayoutVars>
          <dgm:chMax val="0"/>
          <dgm:bulletEnabled val="1"/>
        </dgm:presLayoutVars>
      </dgm:prSet>
      <dgm:spPr>
        <a:prstGeom prst="flowChartDocument">
          <a:avLst/>
        </a:prstGeom>
      </dgm:spPr>
      <dgm:t>
        <a:bodyPr/>
        <a:lstStyle/>
        <a:p>
          <a:endParaRPr lang="en-US"/>
        </a:p>
      </dgm:t>
    </dgm:pt>
  </dgm:ptLst>
  <dgm:cxnLst>
    <dgm:cxn modelId="{C4A76C4C-9CD9-4E72-B653-163D28F15189}" type="presOf" srcId="{91BE2091-0710-4762-9C54-7099046941E9}" destId="{DAB96B4B-5A2F-44A2-9635-49A4BD6681D2}" srcOrd="0" destOrd="0" presId="urn:microsoft.com/office/officeart/2005/8/layout/vList2"/>
    <dgm:cxn modelId="{1537922C-2A86-46BA-A764-9D8AF6A04A33}" srcId="{88436A23-7C88-4D10-B38C-D35E3002E574}" destId="{762EC985-EE3E-4655-B086-478DEA37A364}" srcOrd="0" destOrd="0" parTransId="{B155D6C9-55F5-4FD7-BE9D-4F81007E0CC5}" sibTransId="{4D001CED-F406-4535-8635-B8765A5C58C5}"/>
    <dgm:cxn modelId="{0D2C120A-EC42-46CD-A540-FB43DC7570CF}" srcId="{88436A23-7C88-4D10-B38C-D35E3002E574}" destId="{E1498DF9-FAB3-4417-8D1A-F11121F16842}" srcOrd="4" destOrd="0" parTransId="{8A352F8D-A434-40DD-AF1C-0CEC05B6A08C}" sibTransId="{2AF63F14-0BC1-45C4-85E9-BFBFC88E2258}"/>
    <dgm:cxn modelId="{48622B3C-62B8-4C78-90A1-F0135A797830}" srcId="{88436A23-7C88-4D10-B38C-D35E3002E574}" destId="{B0ACB8F9-A7AB-4D13-B612-E0642838BC35}" srcOrd="5" destOrd="0" parTransId="{D300345F-6204-4D1E-B4F6-8E5B4BB4DEB5}" sibTransId="{97BDF8A9-3FB0-46CB-BF53-B442321515D3}"/>
    <dgm:cxn modelId="{6481B67D-A937-4109-B563-022DFCE85EC4}" type="presOf" srcId="{1D5DB363-4223-457F-8CAC-5DBE45DC1C69}" destId="{1C2A4B47-C036-45DE-9B59-B7B927250135}" srcOrd="0" destOrd="0" presId="urn:microsoft.com/office/officeart/2005/8/layout/vList2"/>
    <dgm:cxn modelId="{2AA4214A-CD46-492D-8CE1-E77BABD9D429}" type="presOf" srcId="{17B67411-A2E3-4AE3-82C5-778649E10188}" destId="{8DD8742E-0B98-4F05-8C77-D57DE214E090}" srcOrd="0" destOrd="0" presId="urn:microsoft.com/office/officeart/2005/8/layout/vList2"/>
    <dgm:cxn modelId="{25396D5A-BF47-48FB-9137-5F9F5E3161EA}" srcId="{88436A23-7C88-4D10-B38C-D35E3002E574}" destId="{E32F022D-C397-445E-B2AB-BF25C3052EC9}" srcOrd="7" destOrd="0" parTransId="{5445D486-61E1-4CDD-A610-C8CEFCE19B95}" sibTransId="{1BD76835-43B3-44AB-90AC-011C0276427E}"/>
    <dgm:cxn modelId="{3357DC14-53E9-451B-94A9-FB6CB30C153C}" srcId="{88436A23-7C88-4D10-B38C-D35E3002E574}" destId="{D7F6672F-B897-4BB2-AC36-993B7D65B05B}" srcOrd="1" destOrd="0" parTransId="{A15E3976-52B9-47FF-AFB0-D9BF3B19ED79}" sibTransId="{7B4E2530-FA31-4936-82C1-050567D5A8A1}"/>
    <dgm:cxn modelId="{189F2E4E-1C80-432D-92BB-A73AB90F9ECD}" srcId="{88436A23-7C88-4D10-B38C-D35E3002E574}" destId="{5CB9F309-10E5-4D81-B09D-F1A5F9215D92}" srcOrd="3" destOrd="0" parTransId="{8E5685BC-FF36-4494-A348-80A82587CE51}" sibTransId="{36075B31-213F-4A34-8EF7-C8BF1432E043}"/>
    <dgm:cxn modelId="{D68C9E22-6494-409A-92A5-05A8815EA0EB}" type="presOf" srcId="{762EC985-EE3E-4655-B086-478DEA37A364}" destId="{CEF01B11-1F63-4AFD-9466-31BFDEC7060D}" srcOrd="0" destOrd="0" presId="urn:microsoft.com/office/officeart/2005/8/layout/vList2"/>
    <dgm:cxn modelId="{637B6B96-8E77-43AA-B852-4255FB744BE2}" srcId="{88436A23-7C88-4D10-B38C-D35E3002E574}" destId="{1D5DB363-4223-457F-8CAC-5DBE45DC1C69}" srcOrd="2" destOrd="0" parTransId="{7E0D5045-CCED-41E6-BDBC-69C382C08009}" sibTransId="{A12E45C0-EE95-40B2-9526-B245034313C4}"/>
    <dgm:cxn modelId="{475DE2C6-B470-4210-BA37-E1DCFB815D68}" type="presOf" srcId="{E32F022D-C397-445E-B2AB-BF25C3052EC9}" destId="{DA0999BA-EDDB-41CC-AB5A-212DDE489517}" srcOrd="0" destOrd="0" presId="urn:microsoft.com/office/officeart/2005/8/layout/vList2"/>
    <dgm:cxn modelId="{FA9203D2-3B5F-4419-9471-2A5C7AF94CD5}" type="presOf" srcId="{5CB9F309-10E5-4D81-B09D-F1A5F9215D92}" destId="{E11E68EE-7FAD-4443-B159-B722691999F2}" srcOrd="0" destOrd="0" presId="urn:microsoft.com/office/officeart/2005/8/layout/vList2"/>
    <dgm:cxn modelId="{E2C940B9-FC3F-4E61-9188-FEF3E566DA5E}" type="presOf" srcId="{CE9389EC-1497-4FC7-8210-240FC524591E}" destId="{798EEC58-C472-4C5D-AF07-87B44BC46642}" srcOrd="0" destOrd="0" presId="urn:microsoft.com/office/officeart/2005/8/layout/vList2"/>
    <dgm:cxn modelId="{0039EB86-4F89-4508-A863-F88951FF03C3}" type="presOf" srcId="{B0ACB8F9-A7AB-4D13-B612-E0642838BC35}" destId="{A80960C4-EB1D-4054-9274-9C789EDBFD13}" srcOrd="0" destOrd="0" presId="urn:microsoft.com/office/officeart/2005/8/layout/vList2"/>
    <dgm:cxn modelId="{73E11C30-35C6-4432-99CE-30217CCAEF83}" type="presOf" srcId="{E1498DF9-FAB3-4417-8D1A-F11121F16842}" destId="{C0333A3D-DF59-4A8E-A3B5-761D76B8EA55}" srcOrd="0" destOrd="0" presId="urn:microsoft.com/office/officeart/2005/8/layout/vList2"/>
    <dgm:cxn modelId="{AFC8E6E1-0341-4B10-8159-A0E322F3470D}" srcId="{88436A23-7C88-4D10-B38C-D35E3002E574}" destId="{91BE2091-0710-4762-9C54-7099046941E9}" srcOrd="9" destOrd="0" parTransId="{07B21721-63E6-4D09-A6BB-04322F55B002}" sibTransId="{D3646AF0-FCD3-44F2-B0F2-A68346C394B8}"/>
    <dgm:cxn modelId="{FDAA09AB-DC9A-480F-8E3C-21066F4FBDB2}" type="presOf" srcId="{88436A23-7C88-4D10-B38C-D35E3002E574}" destId="{BFED6D0C-21B1-4472-8F1B-769B84ADC89E}" srcOrd="0" destOrd="0" presId="urn:microsoft.com/office/officeart/2005/8/layout/vList2"/>
    <dgm:cxn modelId="{68ED4CE7-3720-4D6E-A3D2-194E67A09769}" type="presOf" srcId="{D7F6672F-B897-4BB2-AC36-993B7D65B05B}" destId="{89D040D9-41DE-4E47-93C1-2153A2A1B943}" srcOrd="0" destOrd="0" presId="urn:microsoft.com/office/officeart/2005/8/layout/vList2"/>
    <dgm:cxn modelId="{B24007E3-EA5C-457E-A3D8-6511C6980C26}" srcId="{88436A23-7C88-4D10-B38C-D35E3002E574}" destId="{17B67411-A2E3-4AE3-82C5-778649E10188}" srcOrd="8" destOrd="0" parTransId="{A3D31486-B616-4DF7-8E9E-7F9AB9B406BA}" sibTransId="{F485CCB4-81B5-4DE8-9172-FA3F753013F2}"/>
    <dgm:cxn modelId="{BBF8D087-E521-44C4-B35D-B64C472DB106}" srcId="{88436A23-7C88-4D10-B38C-D35E3002E574}" destId="{CE9389EC-1497-4FC7-8210-240FC524591E}" srcOrd="6" destOrd="0" parTransId="{1D33FCBB-AD81-4706-B87F-AC10D6856FDE}" sibTransId="{3F3F3DF0-B1C6-4032-9160-B8F8936B1777}"/>
    <dgm:cxn modelId="{B6802C2D-58AE-41E2-94D3-E603D27C0BB1}" type="presParOf" srcId="{BFED6D0C-21B1-4472-8F1B-769B84ADC89E}" destId="{CEF01B11-1F63-4AFD-9466-31BFDEC7060D}" srcOrd="0" destOrd="0" presId="urn:microsoft.com/office/officeart/2005/8/layout/vList2"/>
    <dgm:cxn modelId="{86551DC7-E5CE-4694-A0F6-0C4D77F386B9}" type="presParOf" srcId="{BFED6D0C-21B1-4472-8F1B-769B84ADC89E}" destId="{AB21F034-1BB0-43C0-BFCB-37BD4476483F}" srcOrd="1" destOrd="0" presId="urn:microsoft.com/office/officeart/2005/8/layout/vList2"/>
    <dgm:cxn modelId="{77F6BFB9-EB9C-467C-920D-BC575A62E693}" type="presParOf" srcId="{BFED6D0C-21B1-4472-8F1B-769B84ADC89E}" destId="{89D040D9-41DE-4E47-93C1-2153A2A1B943}" srcOrd="2" destOrd="0" presId="urn:microsoft.com/office/officeart/2005/8/layout/vList2"/>
    <dgm:cxn modelId="{F31E733E-95D9-4174-9209-DF05776FC783}" type="presParOf" srcId="{BFED6D0C-21B1-4472-8F1B-769B84ADC89E}" destId="{63A43DB8-F0A8-41F2-9AF4-CC78B4C6E94E}" srcOrd="3" destOrd="0" presId="urn:microsoft.com/office/officeart/2005/8/layout/vList2"/>
    <dgm:cxn modelId="{333E4950-5327-41FA-9EC7-B72270AB8F99}" type="presParOf" srcId="{BFED6D0C-21B1-4472-8F1B-769B84ADC89E}" destId="{1C2A4B47-C036-45DE-9B59-B7B927250135}" srcOrd="4" destOrd="0" presId="urn:microsoft.com/office/officeart/2005/8/layout/vList2"/>
    <dgm:cxn modelId="{CDDBCB98-BCA6-4FB4-925E-59A7FE10D0C5}" type="presParOf" srcId="{BFED6D0C-21B1-4472-8F1B-769B84ADC89E}" destId="{6DC4ECC4-6BDF-4090-A09E-0CFD6E41C921}" srcOrd="5" destOrd="0" presId="urn:microsoft.com/office/officeart/2005/8/layout/vList2"/>
    <dgm:cxn modelId="{310C9C5A-219D-47A5-8E91-4044987657BC}" type="presParOf" srcId="{BFED6D0C-21B1-4472-8F1B-769B84ADC89E}" destId="{E11E68EE-7FAD-4443-B159-B722691999F2}" srcOrd="6" destOrd="0" presId="urn:microsoft.com/office/officeart/2005/8/layout/vList2"/>
    <dgm:cxn modelId="{F0EB1F6E-5732-4CAC-9F43-C9106F466D73}" type="presParOf" srcId="{BFED6D0C-21B1-4472-8F1B-769B84ADC89E}" destId="{0E145D35-EB31-4A4A-9ECC-2990B602421A}" srcOrd="7" destOrd="0" presId="urn:microsoft.com/office/officeart/2005/8/layout/vList2"/>
    <dgm:cxn modelId="{66ED7F3F-E526-45F9-AB57-F870218EA808}" type="presParOf" srcId="{BFED6D0C-21B1-4472-8F1B-769B84ADC89E}" destId="{C0333A3D-DF59-4A8E-A3B5-761D76B8EA55}" srcOrd="8" destOrd="0" presId="urn:microsoft.com/office/officeart/2005/8/layout/vList2"/>
    <dgm:cxn modelId="{E9380433-D474-42E2-9C48-74AA6B4394AB}" type="presParOf" srcId="{BFED6D0C-21B1-4472-8F1B-769B84ADC89E}" destId="{3C7050DA-095F-4873-B4FD-091C9091AF45}" srcOrd="9" destOrd="0" presId="urn:microsoft.com/office/officeart/2005/8/layout/vList2"/>
    <dgm:cxn modelId="{54AD9187-2019-4914-A4E8-336B5195B73F}" type="presParOf" srcId="{BFED6D0C-21B1-4472-8F1B-769B84ADC89E}" destId="{A80960C4-EB1D-4054-9274-9C789EDBFD13}" srcOrd="10" destOrd="0" presId="urn:microsoft.com/office/officeart/2005/8/layout/vList2"/>
    <dgm:cxn modelId="{26616211-3F96-472E-9D28-CD3B7881D0C9}" type="presParOf" srcId="{BFED6D0C-21B1-4472-8F1B-769B84ADC89E}" destId="{6133DC76-D46C-4D35-87BE-54EA291B56B6}" srcOrd="11" destOrd="0" presId="urn:microsoft.com/office/officeart/2005/8/layout/vList2"/>
    <dgm:cxn modelId="{267B24C9-8253-40F4-8AC2-8DE660EB4EDF}" type="presParOf" srcId="{BFED6D0C-21B1-4472-8F1B-769B84ADC89E}" destId="{798EEC58-C472-4C5D-AF07-87B44BC46642}" srcOrd="12" destOrd="0" presId="urn:microsoft.com/office/officeart/2005/8/layout/vList2"/>
    <dgm:cxn modelId="{4BC31C35-6A80-47CF-8764-F60CED83D06D}" type="presParOf" srcId="{BFED6D0C-21B1-4472-8F1B-769B84ADC89E}" destId="{39B79FAD-084C-4895-A792-D500DD98F383}" srcOrd="13" destOrd="0" presId="urn:microsoft.com/office/officeart/2005/8/layout/vList2"/>
    <dgm:cxn modelId="{D5631368-8F4C-4E9F-9F41-4E8BE9D07490}" type="presParOf" srcId="{BFED6D0C-21B1-4472-8F1B-769B84ADC89E}" destId="{DA0999BA-EDDB-41CC-AB5A-212DDE489517}" srcOrd="14" destOrd="0" presId="urn:microsoft.com/office/officeart/2005/8/layout/vList2"/>
    <dgm:cxn modelId="{E5C388EC-A2EE-4561-A024-745EA2CD1B62}" type="presParOf" srcId="{BFED6D0C-21B1-4472-8F1B-769B84ADC89E}" destId="{6C6AE560-2026-4C13-954A-9841444EF41B}" srcOrd="15" destOrd="0" presId="urn:microsoft.com/office/officeart/2005/8/layout/vList2"/>
    <dgm:cxn modelId="{9A0909BE-A831-4600-9913-8F86F7731354}" type="presParOf" srcId="{BFED6D0C-21B1-4472-8F1B-769B84ADC89E}" destId="{8DD8742E-0B98-4F05-8C77-D57DE214E090}" srcOrd="16" destOrd="0" presId="urn:microsoft.com/office/officeart/2005/8/layout/vList2"/>
    <dgm:cxn modelId="{8BFC6BE1-DC35-4D74-BE1A-B86D7C550396}" type="presParOf" srcId="{BFED6D0C-21B1-4472-8F1B-769B84ADC89E}" destId="{A44A96E0-6770-46FA-B677-49287D5ACF2E}" srcOrd="17" destOrd="0" presId="urn:microsoft.com/office/officeart/2005/8/layout/vList2"/>
    <dgm:cxn modelId="{5EC0791D-6CDF-414A-91DA-74CCDAED7779}" type="presParOf" srcId="{BFED6D0C-21B1-4472-8F1B-769B84ADC89E}" destId="{DAB96B4B-5A2F-44A2-9635-49A4BD6681D2}" srcOrd="1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2B9083-EB0D-4F85-901E-B9AC8D3485C6}"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A36DBF87-9A28-440F-8BCC-8BE14C481612}">
      <dgm:prSet custT="1"/>
      <dgm:spPr/>
      <dgm:t>
        <a:bodyPr/>
        <a:lstStyle/>
        <a:p>
          <a:pPr rtl="1"/>
          <a:r>
            <a:rPr lang="ar-SA" sz="1800" dirty="0" smtClean="0">
              <a:cs typeface="B Zar" pitchFamily="2" charset="-78"/>
            </a:rPr>
            <a:t>واردات ↓ [به‌سمت كاهش]: ارز مسافري، خودرو، لوازم منزل، لوازم الكترونيك </a:t>
          </a:r>
          <a:endParaRPr lang="en-US" sz="1800" dirty="0">
            <a:cs typeface="B Zar" pitchFamily="2" charset="-78"/>
          </a:endParaRPr>
        </a:p>
      </dgm:t>
    </dgm:pt>
    <dgm:pt modelId="{BA260EA8-02F2-4819-B06A-E953D94E0F6B}" type="parTrans" cxnId="{60B7842C-479F-4966-A945-663EF136845C}">
      <dgm:prSet/>
      <dgm:spPr/>
      <dgm:t>
        <a:bodyPr/>
        <a:lstStyle/>
        <a:p>
          <a:endParaRPr lang="en-US" sz="1800">
            <a:cs typeface="B Zar" pitchFamily="2" charset="-78"/>
          </a:endParaRPr>
        </a:p>
      </dgm:t>
    </dgm:pt>
    <dgm:pt modelId="{CF42CB0C-A828-452A-8233-DD213F95F391}" type="sibTrans" cxnId="{60B7842C-479F-4966-A945-663EF136845C}">
      <dgm:prSet/>
      <dgm:spPr/>
      <dgm:t>
        <a:bodyPr/>
        <a:lstStyle/>
        <a:p>
          <a:endParaRPr lang="en-US" sz="1800">
            <a:cs typeface="B Zar" pitchFamily="2" charset="-78"/>
          </a:endParaRPr>
        </a:p>
      </dgm:t>
    </dgm:pt>
    <dgm:pt modelId="{FFBCA260-C565-47AF-871E-1F9AA718363F}">
      <dgm:prSet custT="1"/>
      <dgm:spPr/>
      <dgm:t>
        <a:bodyPr/>
        <a:lstStyle/>
        <a:p>
          <a:pPr rtl="1"/>
          <a:r>
            <a:rPr lang="ar-SA" sz="1800" dirty="0" smtClean="0">
              <a:cs typeface="B Zar" pitchFamily="2" charset="-78"/>
            </a:rPr>
            <a:t>صادرات ↑ [به رقم تا 40 ميليارد دلار غيردولتي] </a:t>
          </a:r>
          <a:r>
            <a:rPr lang="en-US" sz="1800" dirty="0" smtClean="0">
              <a:cs typeface="B Zar" pitchFamily="2" charset="-78"/>
              <a:sym typeface="Wingdings"/>
            </a:rPr>
            <a:t></a:t>
          </a:r>
          <a:r>
            <a:rPr lang="ar-SA" sz="1800" dirty="0" smtClean="0">
              <a:cs typeface="B Zar" pitchFamily="2" charset="-78"/>
            </a:rPr>
            <a:t> پتروشيمي، فلزات اساسي، مواد معدني</a:t>
          </a:r>
          <a:endParaRPr lang="en-US" sz="1800" dirty="0">
            <a:cs typeface="B Zar" pitchFamily="2" charset="-78"/>
          </a:endParaRPr>
        </a:p>
      </dgm:t>
    </dgm:pt>
    <dgm:pt modelId="{D6AF822F-938D-4378-A4D1-EE578DC2688C}" type="parTrans" cxnId="{73DEF3C6-3A80-4603-9D52-0E5AD91D59BC}">
      <dgm:prSet/>
      <dgm:spPr/>
      <dgm:t>
        <a:bodyPr/>
        <a:lstStyle/>
        <a:p>
          <a:endParaRPr lang="en-US" sz="1800">
            <a:cs typeface="B Zar" pitchFamily="2" charset="-78"/>
          </a:endParaRPr>
        </a:p>
      </dgm:t>
    </dgm:pt>
    <dgm:pt modelId="{0773924F-8FF5-4D83-A3C9-37075AA0CF15}" type="sibTrans" cxnId="{73DEF3C6-3A80-4603-9D52-0E5AD91D59BC}">
      <dgm:prSet/>
      <dgm:spPr/>
      <dgm:t>
        <a:bodyPr/>
        <a:lstStyle/>
        <a:p>
          <a:endParaRPr lang="en-US" sz="1800">
            <a:cs typeface="B Zar" pitchFamily="2" charset="-78"/>
          </a:endParaRPr>
        </a:p>
      </dgm:t>
    </dgm:pt>
    <dgm:pt modelId="{69C052E5-F7FC-4567-A21F-1082B57D8C13}">
      <dgm:prSet custT="1"/>
      <dgm:spPr/>
      <dgm:t>
        <a:bodyPr/>
        <a:lstStyle/>
        <a:p>
          <a:pPr rtl="1"/>
          <a:r>
            <a:rPr lang="ar-SA" sz="1800" dirty="0" smtClean="0">
              <a:cs typeface="B Zar" pitchFamily="2" charset="-78"/>
            </a:rPr>
            <a:t>ورود كالاهاي سرمايه‌اي ↑ در صورت مثبت‌بودن مذكرات (كاهش تحريم)</a:t>
          </a:r>
          <a:endParaRPr lang="en-US" sz="1800" dirty="0">
            <a:cs typeface="B Zar" pitchFamily="2" charset="-78"/>
          </a:endParaRPr>
        </a:p>
      </dgm:t>
    </dgm:pt>
    <dgm:pt modelId="{51584889-8FA9-4B48-8577-FDCEBCFF0D73}" type="parTrans" cxnId="{142F5526-F07F-4078-B05E-A66348E464AE}">
      <dgm:prSet/>
      <dgm:spPr/>
      <dgm:t>
        <a:bodyPr/>
        <a:lstStyle/>
        <a:p>
          <a:endParaRPr lang="en-US" sz="1800">
            <a:cs typeface="B Zar" pitchFamily="2" charset="-78"/>
          </a:endParaRPr>
        </a:p>
      </dgm:t>
    </dgm:pt>
    <dgm:pt modelId="{092E5EEB-2251-4BC6-8496-F51FFB609AF7}" type="sibTrans" cxnId="{142F5526-F07F-4078-B05E-A66348E464AE}">
      <dgm:prSet/>
      <dgm:spPr/>
      <dgm:t>
        <a:bodyPr/>
        <a:lstStyle/>
        <a:p>
          <a:endParaRPr lang="en-US" sz="1800">
            <a:cs typeface="B Zar" pitchFamily="2" charset="-78"/>
          </a:endParaRPr>
        </a:p>
      </dgm:t>
    </dgm:pt>
    <dgm:pt modelId="{3570E880-7141-4341-82EB-DA16B6FCB208}">
      <dgm:prSet custT="1"/>
      <dgm:spPr/>
      <dgm:t>
        <a:bodyPr/>
        <a:lstStyle/>
        <a:p>
          <a:pPr rtl="1"/>
          <a:r>
            <a:rPr lang="ar-SA" sz="1800" dirty="0" smtClean="0">
              <a:cs typeface="B Zar" pitchFamily="2" charset="-78"/>
            </a:rPr>
            <a:t>ورود كالاهاي سرمايه‌اي ↓ در صورت منفي‌بودن مذاكرات (افزايش تحريم‌ها)</a:t>
          </a:r>
          <a:endParaRPr lang="en-US" sz="1800" dirty="0">
            <a:cs typeface="B Zar" pitchFamily="2" charset="-78"/>
          </a:endParaRPr>
        </a:p>
      </dgm:t>
    </dgm:pt>
    <dgm:pt modelId="{FD7AAF84-481F-4AD4-B9AF-C0E69A1048DF}" type="parTrans" cxnId="{1BECCF64-FC1E-4330-9AB5-AEE1BBB74910}">
      <dgm:prSet/>
      <dgm:spPr/>
      <dgm:t>
        <a:bodyPr/>
        <a:lstStyle/>
        <a:p>
          <a:endParaRPr lang="en-US" sz="1800">
            <a:cs typeface="B Zar" pitchFamily="2" charset="-78"/>
          </a:endParaRPr>
        </a:p>
      </dgm:t>
    </dgm:pt>
    <dgm:pt modelId="{23695173-FED2-47DB-B6D3-ACF3B6786E97}" type="sibTrans" cxnId="{1BECCF64-FC1E-4330-9AB5-AEE1BBB74910}">
      <dgm:prSet/>
      <dgm:spPr/>
      <dgm:t>
        <a:bodyPr/>
        <a:lstStyle/>
        <a:p>
          <a:endParaRPr lang="en-US" sz="1800">
            <a:cs typeface="B Zar" pitchFamily="2" charset="-78"/>
          </a:endParaRPr>
        </a:p>
      </dgm:t>
    </dgm:pt>
    <dgm:pt modelId="{3AA14DBC-0B93-40F5-9CF9-414876193D72}">
      <dgm:prSet custT="1"/>
      <dgm:spPr/>
      <dgm:t>
        <a:bodyPr/>
        <a:lstStyle/>
        <a:p>
          <a:pPr rtl="1"/>
          <a:r>
            <a:rPr lang="ar-SA" sz="1800" dirty="0" smtClean="0">
              <a:cs typeface="B Zar" pitchFamily="2" charset="-78"/>
            </a:rPr>
            <a:t>كنترل‌هاي دولت: صادرات و قيمت‌ها ↑↓</a:t>
          </a:r>
          <a:endParaRPr lang="en-US" sz="1800" dirty="0">
            <a:cs typeface="B Zar" pitchFamily="2" charset="-78"/>
          </a:endParaRPr>
        </a:p>
      </dgm:t>
    </dgm:pt>
    <dgm:pt modelId="{B4440E93-5BED-4D47-A7A5-DE26F351942C}" type="parTrans" cxnId="{DC344CD8-B2A2-4111-B8CD-F6C621CA4719}">
      <dgm:prSet/>
      <dgm:spPr/>
      <dgm:t>
        <a:bodyPr/>
        <a:lstStyle/>
        <a:p>
          <a:endParaRPr lang="en-US" sz="1800">
            <a:cs typeface="B Zar" pitchFamily="2" charset="-78"/>
          </a:endParaRPr>
        </a:p>
      </dgm:t>
    </dgm:pt>
    <dgm:pt modelId="{01BD8726-96AC-4BF0-95DF-8EC6DC7C9549}" type="sibTrans" cxnId="{DC344CD8-B2A2-4111-B8CD-F6C621CA4719}">
      <dgm:prSet/>
      <dgm:spPr/>
      <dgm:t>
        <a:bodyPr/>
        <a:lstStyle/>
        <a:p>
          <a:endParaRPr lang="en-US" sz="1800">
            <a:cs typeface="B Zar" pitchFamily="2" charset="-78"/>
          </a:endParaRPr>
        </a:p>
      </dgm:t>
    </dgm:pt>
    <dgm:pt modelId="{74617F8D-146B-43DC-8B98-7A7A791C8E1A}">
      <dgm:prSet custT="1"/>
      <dgm:spPr/>
      <dgm:t>
        <a:bodyPr/>
        <a:lstStyle/>
        <a:p>
          <a:pPr rtl="1"/>
          <a:r>
            <a:rPr lang="fa-IR" sz="1800" dirty="0" smtClean="0">
              <a:cs typeface="B Zar" pitchFamily="2" charset="-78"/>
            </a:rPr>
            <a:t>عملیات ارزی </a:t>
          </a:r>
          <a:r>
            <a:rPr lang="ar-SA" sz="1800" dirty="0" smtClean="0">
              <a:cs typeface="B Zar" pitchFamily="2" charset="-78"/>
            </a:rPr>
            <a:t>بانك‌ها ↑↓ </a:t>
          </a:r>
          <a:r>
            <a:rPr lang="en-US" sz="1800" dirty="0" smtClean="0">
              <a:cs typeface="B Zar" pitchFamily="2" charset="-78"/>
              <a:sym typeface="Wingdings"/>
            </a:rPr>
            <a:t></a:t>
          </a:r>
          <a:r>
            <a:rPr lang="ar-SA" sz="1800" dirty="0" smtClean="0">
              <a:cs typeface="B Zar" pitchFamily="2" charset="-78"/>
            </a:rPr>
            <a:t> عمدتاً تابع شرايط مذاكرات </a:t>
          </a:r>
          <a:endParaRPr lang="en-US" sz="1800" dirty="0">
            <a:cs typeface="B Zar" pitchFamily="2" charset="-78"/>
          </a:endParaRPr>
        </a:p>
      </dgm:t>
    </dgm:pt>
    <dgm:pt modelId="{54524970-DADD-4B2B-BBF8-B5A5BAE4FB65}" type="parTrans" cxnId="{6A2F5912-9553-4FC1-AC09-FA14A1694C4E}">
      <dgm:prSet/>
      <dgm:spPr/>
      <dgm:t>
        <a:bodyPr/>
        <a:lstStyle/>
        <a:p>
          <a:endParaRPr lang="en-US" sz="1800">
            <a:cs typeface="B Zar" pitchFamily="2" charset="-78"/>
          </a:endParaRPr>
        </a:p>
      </dgm:t>
    </dgm:pt>
    <dgm:pt modelId="{BCA68137-D5C1-479D-88F5-54B1C51C82F6}" type="sibTrans" cxnId="{6A2F5912-9553-4FC1-AC09-FA14A1694C4E}">
      <dgm:prSet/>
      <dgm:spPr/>
      <dgm:t>
        <a:bodyPr/>
        <a:lstStyle/>
        <a:p>
          <a:endParaRPr lang="en-US" sz="1800">
            <a:cs typeface="B Zar" pitchFamily="2" charset="-78"/>
          </a:endParaRPr>
        </a:p>
      </dgm:t>
    </dgm:pt>
    <dgm:pt modelId="{82945566-653B-4036-BC89-7A029AC1E004}">
      <dgm:prSet custT="1"/>
      <dgm:spPr/>
      <dgm:t>
        <a:bodyPr/>
        <a:lstStyle/>
        <a:p>
          <a:pPr rtl="1"/>
          <a:r>
            <a:rPr lang="ar-SA" sz="1800" dirty="0" smtClean="0">
              <a:cs typeface="B Zar" pitchFamily="2" charset="-78"/>
            </a:rPr>
            <a:t>كم و زيادشدن كشورها</a:t>
          </a:r>
          <a:r>
            <a:rPr lang="fa-IR" sz="1800" dirty="0" smtClean="0">
              <a:cs typeface="B Zar" pitchFamily="2" charset="-78"/>
            </a:rPr>
            <a:t>ی</a:t>
          </a:r>
          <a:r>
            <a:rPr lang="ar-SA" sz="1800" dirty="0" smtClean="0">
              <a:cs typeface="B Zar" pitchFamily="2" charset="-78"/>
            </a:rPr>
            <a:t> مبدأ واردات اسكناس: پاكستان، افغانستان، هند، عراق، تركيه، </a:t>
          </a:r>
          <a:r>
            <a:rPr lang="fa-IR" sz="1800" dirty="0" smtClean="0">
              <a:cs typeface="B Zar" pitchFamily="2" charset="-78"/>
            </a:rPr>
            <a:t>روسیه </a:t>
          </a:r>
          <a:r>
            <a:rPr lang="ar-SA" sz="1800" dirty="0" smtClean="0">
              <a:cs typeface="B Zar" pitchFamily="2" charset="-78"/>
            </a:rPr>
            <a:t>↑↓</a:t>
          </a:r>
          <a:endParaRPr lang="en-US" sz="1800" dirty="0">
            <a:cs typeface="B Zar" pitchFamily="2" charset="-78"/>
          </a:endParaRPr>
        </a:p>
      </dgm:t>
    </dgm:pt>
    <dgm:pt modelId="{C540026E-D5CD-462E-A32C-9220DD59D8FF}" type="parTrans" cxnId="{3BBC89E3-1A63-4192-AC30-70D4C84EB695}">
      <dgm:prSet/>
      <dgm:spPr/>
      <dgm:t>
        <a:bodyPr/>
        <a:lstStyle/>
        <a:p>
          <a:endParaRPr lang="en-US" sz="1800">
            <a:cs typeface="B Zar" pitchFamily="2" charset="-78"/>
          </a:endParaRPr>
        </a:p>
      </dgm:t>
    </dgm:pt>
    <dgm:pt modelId="{0064C492-A21A-4CE7-91BD-6EE0E8128274}" type="sibTrans" cxnId="{3BBC89E3-1A63-4192-AC30-70D4C84EB695}">
      <dgm:prSet/>
      <dgm:spPr/>
      <dgm:t>
        <a:bodyPr/>
        <a:lstStyle/>
        <a:p>
          <a:endParaRPr lang="en-US" sz="1800">
            <a:cs typeface="B Zar" pitchFamily="2" charset="-78"/>
          </a:endParaRPr>
        </a:p>
      </dgm:t>
    </dgm:pt>
    <dgm:pt modelId="{53DC727D-562D-4E9C-8D4C-355EF2684349}">
      <dgm:prSet custT="1"/>
      <dgm:spPr/>
      <dgm:t>
        <a:bodyPr/>
        <a:lstStyle/>
        <a:p>
          <a:pPr rtl="1"/>
          <a:r>
            <a:rPr lang="ar-SA" sz="1800" dirty="0" smtClean="0">
              <a:cs typeface="B Zar" pitchFamily="2" charset="-78"/>
            </a:rPr>
            <a:t>نحوة رفتار بانك مركزي با ارز با نرخ مرجع ↑</a:t>
          </a:r>
          <a:endParaRPr lang="en-US" sz="1800" dirty="0">
            <a:cs typeface="B Zar" pitchFamily="2" charset="-78"/>
          </a:endParaRPr>
        </a:p>
      </dgm:t>
    </dgm:pt>
    <dgm:pt modelId="{770124DF-93AD-428C-AB09-2B1B42DD151B}" type="parTrans" cxnId="{5EB62547-24DF-4B7B-89A8-C2DC4A1E24DB}">
      <dgm:prSet/>
      <dgm:spPr/>
      <dgm:t>
        <a:bodyPr/>
        <a:lstStyle/>
        <a:p>
          <a:endParaRPr lang="en-US" sz="1800">
            <a:cs typeface="B Zar" pitchFamily="2" charset="-78"/>
          </a:endParaRPr>
        </a:p>
      </dgm:t>
    </dgm:pt>
    <dgm:pt modelId="{4CE804AC-F239-4BA0-B4A0-C39F36E98B29}" type="sibTrans" cxnId="{5EB62547-24DF-4B7B-89A8-C2DC4A1E24DB}">
      <dgm:prSet/>
      <dgm:spPr/>
      <dgm:t>
        <a:bodyPr/>
        <a:lstStyle/>
        <a:p>
          <a:endParaRPr lang="en-US" sz="1800">
            <a:cs typeface="B Zar" pitchFamily="2" charset="-78"/>
          </a:endParaRPr>
        </a:p>
      </dgm:t>
    </dgm:pt>
    <dgm:pt modelId="{E27BDA40-E3B7-4422-A1D8-149E83B0D2D9}">
      <dgm:prSet custT="1"/>
      <dgm:spPr/>
      <dgm:t>
        <a:bodyPr/>
        <a:lstStyle/>
        <a:p>
          <a:pPr rtl="1"/>
          <a:r>
            <a:rPr lang="ar-SA" sz="1800" dirty="0" smtClean="0">
              <a:cs typeface="B Zar" pitchFamily="2" charset="-78"/>
            </a:rPr>
            <a:t>نرخ تورم ↑</a:t>
          </a:r>
          <a:endParaRPr lang="en-US" sz="1800" dirty="0">
            <a:cs typeface="B Zar" pitchFamily="2" charset="-78"/>
          </a:endParaRPr>
        </a:p>
      </dgm:t>
    </dgm:pt>
    <dgm:pt modelId="{12A64D0A-362E-4984-870E-6F037938BF04}" type="parTrans" cxnId="{4AE4B9FF-F00C-4494-A262-116473BDBE87}">
      <dgm:prSet/>
      <dgm:spPr/>
      <dgm:t>
        <a:bodyPr/>
        <a:lstStyle/>
        <a:p>
          <a:endParaRPr lang="en-US" sz="1800">
            <a:cs typeface="B Zar" pitchFamily="2" charset="-78"/>
          </a:endParaRPr>
        </a:p>
      </dgm:t>
    </dgm:pt>
    <dgm:pt modelId="{B5B0BB51-1AE7-4D19-9887-E2FF7703382E}" type="sibTrans" cxnId="{4AE4B9FF-F00C-4494-A262-116473BDBE87}">
      <dgm:prSet/>
      <dgm:spPr/>
      <dgm:t>
        <a:bodyPr/>
        <a:lstStyle/>
        <a:p>
          <a:endParaRPr lang="en-US" sz="1800">
            <a:cs typeface="B Zar" pitchFamily="2" charset="-78"/>
          </a:endParaRPr>
        </a:p>
      </dgm:t>
    </dgm:pt>
    <dgm:pt modelId="{A65E932D-A5C1-454D-B64A-996DAA45F37B}">
      <dgm:prSet custT="1"/>
      <dgm:spPr/>
      <dgm:t>
        <a:bodyPr/>
        <a:lstStyle/>
        <a:p>
          <a:pPr rtl="1"/>
          <a:r>
            <a:rPr lang="ar-SA" sz="1800" dirty="0" smtClean="0">
              <a:cs typeface="B Zar" pitchFamily="2" charset="-78"/>
            </a:rPr>
            <a:t>سطح هماهنگي در درون قدرت حاكمه ↑</a:t>
          </a:r>
          <a:endParaRPr lang="en-US" sz="1800" dirty="0">
            <a:cs typeface="B Zar" pitchFamily="2" charset="-78"/>
          </a:endParaRPr>
        </a:p>
      </dgm:t>
    </dgm:pt>
    <dgm:pt modelId="{3883EC52-C3D3-4B81-8C66-454F09FDFCE9}" type="parTrans" cxnId="{87C04819-FE97-4D9F-997E-68B960100982}">
      <dgm:prSet/>
      <dgm:spPr/>
      <dgm:t>
        <a:bodyPr/>
        <a:lstStyle/>
        <a:p>
          <a:endParaRPr lang="en-US" sz="1800">
            <a:cs typeface="B Zar" pitchFamily="2" charset="-78"/>
          </a:endParaRPr>
        </a:p>
      </dgm:t>
    </dgm:pt>
    <dgm:pt modelId="{4CEB9C86-2136-4ED0-A955-AF18FE580602}" type="sibTrans" cxnId="{87C04819-FE97-4D9F-997E-68B960100982}">
      <dgm:prSet/>
      <dgm:spPr/>
      <dgm:t>
        <a:bodyPr/>
        <a:lstStyle/>
        <a:p>
          <a:endParaRPr lang="en-US" sz="1800">
            <a:cs typeface="B Zar" pitchFamily="2" charset="-78"/>
          </a:endParaRPr>
        </a:p>
      </dgm:t>
    </dgm:pt>
    <dgm:pt modelId="{DEA94C76-86C9-4105-8787-589A14578DC8}">
      <dgm:prSet custT="1"/>
      <dgm:spPr/>
      <dgm:t>
        <a:bodyPr/>
        <a:lstStyle/>
        <a:p>
          <a:pPr rtl="1"/>
          <a:r>
            <a:rPr lang="ar-SA" sz="1800" dirty="0" smtClean="0">
              <a:cs typeface="B Zar" pitchFamily="2" charset="-78"/>
            </a:rPr>
            <a:t>البته اين‌كه عكس‌العمل بازار نسبت به حوادث، عمدتاً مذاكرات 4 خرداد، چه‌مدت ادامه خواهد داشت</a:t>
          </a:r>
          <a:r>
            <a:rPr lang="fa-IR" sz="1800" dirty="0" smtClean="0">
              <a:cs typeface="B Zar" pitchFamily="2" charset="-78"/>
            </a:rPr>
            <a:t>، مهم است.</a:t>
          </a:r>
          <a:endParaRPr lang="en-US" sz="1800" dirty="0">
            <a:cs typeface="B Zar" pitchFamily="2" charset="-78"/>
          </a:endParaRPr>
        </a:p>
      </dgm:t>
    </dgm:pt>
    <dgm:pt modelId="{FF9EFEAF-1BFE-43EF-B1ED-D5C6ACD506AD}" type="parTrans" cxnId="{F1166012-85AC-4B70-B188-03457A2D8A0F}">
      <dgm:prSet/>
      <dgm:spPr/>
      <dgm:t>
        <a:bodyPr/>
        <a:lstStyle/>
        <a:p>
          <a:endParaRPr lang="en-US" sz="1800">
            <a:cs typeface="B Zar" pitchFamily="2" charset="-78"/>
          </a:endParaRPr>
        </a:p>
      </dgm:t>
    </dgm:pt>
    <dgm:pt modelId="{FB97483A-F649-4AA2-ABCC-B294DAC4C400}" type="sibTrans" cxnId="{F1166012-85AC-4B70-B188-03457A2D8A0F}">
      <dgm:prSet/>
      <dgm:spPr/>
      <dgm:t>
        <a:bodyPr/>
        <a:lstStyle/>
        <a:p>
          <a:endParaRPr lang="en-US" sz="1800">
            <a:cs typeface="B Zar" pitchFamily="2" charset="-78"/>
          </a:endParaRPr>
        </a:p>
      </dgm:t>
    </dgm:pt>
    <dgm:pt modelId="{A9FEA9D8-DC3E-40C9-A417-62971A106F28}" type="pres">
      <dgm:prSet presAssocID="{EE2B9083-EB0D-4F85-901E-B9AC8D3485C6}" presName="linear" presStyleCnt="0">
        <dgm:presLayoutVars>
          <dgm:animLvl val="lvl"/>
          <dgm:resizeHandles val="exact"/>
        </dgm:presLayoutVars>
      </dgm:prSet>
      <dgm:spPr/>
      <dgm:t>
        <a:bodyPr/>
        <a:lstStyle/>
        <a:p>
          <a:endParaRPr lang="en-US"/>
        </a:p>
      </dgm:t>
    </dgm:pt>
    <dgm:pt modelId="{B96562F1-2E19-4A53-A34F-6782EFD198CA}" type="pres">
      <dgm:prSet presAssocID="{A36DBF87-9A28-440F-8BCC-8BE14C481612}" presName="parentText" presStyleLbl="node1" presStyleIdx="0" presStyleCnt="11">
        <dgm:presLayoutVars>
          <dgm:chMax val="0"/>
          <dgm:bulletEnabled val="1"/>
        </dgm:presLayoutVars>
      </dgm:prSet>
      <dgm:spPr/>
      <dgm:t>
        <a:bodyPr/>
        <a:lstStyle/>
        <a:p>
          <a:endParaRPr lang="en-US"/>
        </a:p>
      </dgm:t>
    </dgm:pt>
    <dgm:pt modelId="{98AE32C8-507E-4840-BD53-D1181694F4BD}" type="pres">
      <dgm:prSet presAssocID="{CF42CB0C-A828-452A-8233-DD213F95F391}" presName="spacer" presStyleCnt="0"/>
      <dgm:spPr/>
    </dgm:pt>
    <dgm:pt modelId="{3BFFA920-9468-4315-9623-AB66DC30BB8C}" type="pres">
      <dgm:prSet presAssocID="{FFBCA260-C565-47AF-871E-1F9AA718363F}" presName="parentText" presStyleLbl="node1" presStyleIdx="1" presStyleCnt="11">
        <dgm:presLayoutVars>
          <dgm:chMax val="0"/>
          <dgm:bulletEnabled val="1"/>
        </dgm:presLayoutVars>
      </dgm:prSet>
      <dgm:spPr/>
      <dgm:t>
        <a:bodyPr/>
        <a:lstStyle/>
        <a:p>
          <a:endParaRPr lang="en-US"/>
        </a:p>
      </dgm:t>
    </dgm:pt>
    <dgm:pt modelId="{25A92C1F-DF52-4016-96B5-08DE203B16F1}" type="pres">
      <dgm:prSet presAssocID="{0773924F-8FF5-4D83-A3C9-37075AA0CF15}" presName="spacer" presStyleCnt="0"/>
      <dgm:spPr/>
    </dgm:pt>
    <dgm:pt modelId="{54957EFE-E282-4276-A4D5-32F1AD331F65}" type="pres">
      <dgm:prSet presAssocID="{69C052E5-F7FC-4567-A21F-1082B57D8C13}" presName="parentText" presStyleLbl="node1" presStyleIdx="2" presStyleCnt="11">
        <dgm:presLayoutVars>
          <dgm:chMax val="0"/>
          <dgm:bulletEnabled val="1"/>
        </dgm:presLayoutVars>
      </dgm:prSet>
      <dgm:spPr/>
      <dgm:t>
        <a:bodyPr/>
        <a:lstStyle/>
        <a:p>
          <a:endParaRPr lang="en-US"/>
        </a:p>
      </dgm:t>
    </dgm:pt>
    <dgm:pt modelId="{09C3E08D-3E09-4041-B36E-DB780A336028}" type="pres">
      <dgm:prSet presAssocID="{092E5EEB-2251-4BC6-8496-F51FFB609AF7}" presName="spacer" presStyleCnt="0"/>
      <dgm:spPr/>
    </dgm:pt>
    <dgm:pt modelId="{77A12A8F-031C-4A22-8AA6-03B173791AA2}" type="pres">
      <dgm:prSet presAssocID="{3570E880-7141-4341-82EB-DA16B6FCB208}" presName="parentText" presStyleLbl="node1" presStyleIdx="3" presStyleCnt="11">
        <dgm:presLayoutVars>
          <dgm:chMax val="0"/>
          <dgm:bulletEnabled val="1"/>
        </dgm:presLayoutVars>
      </dgm:prSet>
      <dgm:spPr/>
      <dgm:t>
        <a:bodyPr/>
        <a:lstStyle/>
        <a:p>
          <a:endParaRPr lang="en-US"/>
        </a:p>
      </dgm:t>
    </dgm:pt>
    <dgm:pt modelId="{7D0F4335-EED3-46B6-8EA3-2676988D9E31}" type="pres">
      <dgm:prSet presAssocID="{23695173-FED2-47DB-B6D3-ACF3B6786E97}" presName="spacer" presStyleCnt="0"/>
      <dgm:spPr/>
    </dgm:pt>
    <dgm:pt modelId="{0277D584-FEF5-4D1D-B53E-1AF4ADFB43F2}" type="pres">
      <dgm:prSet presAssocID="{3AA14DBC-0B93-40F5-9CF9-414876193D72}" presName="parentText" presStyleLbl="node1" presStyleIdx="4" presStyleCnt="11">
        <dgm:presLayoutVars>
          <dgm:chMax val="0"/>
          <dgm:bulletEnabled val="1"/>
        </dgm:presLayoutVars>
      </dgm:prSet>
      <dgm:spPr/>
      <dgm:t>
        <a:bodyPr/>
        <a:lstStyle/>
        <a:p>
          <a:endParaRPr lang="en-US"/>
        </a:p>
      </dgm:t>
    </dgm:pt>
    <dgm:pt modelId="{7FB39B8D-EF65-4878-B592-98598DEFE7F7}" type="pres">
      <dgm:prSet presAssocID="{01BD8726-96AC-4BF0-95DF-8EC6DC7C9549}" presName="spacer" presStyleCnt="0"/>
      <dgm:spPr/>
    </dgm:pt>
    <dgm:pt modelId="{D00C2478-2BD2-460C-88AA-C62AD6EC503E}" type="pres">
      <dgm:prSet presAssocID="{74617F8D-146B-43DC-8B98-7A7A791C8E1A}" presName="parentText" presStyleLbl="node1" presStyleIdx="5" presStyleCnt="11">
        <dgm:presLayoutVars>
          <dgm:chMax val="0"/>
          <dgm:bulletEnabled val="1"/>
        </dgm:presLayoutVars>
      </dgm:prSet>
      <dgm:spPr/>
      <dgm:t>
        <a:bodyPr/>
        <a:lstStyle/>
        <a:p>
          <a:endParaRPr lang="en-US"/>
        </a:p>
      </dgm:t>
    </dgm:pt>
    <dgm:pt modelId="{8F851954-A865-4A8C-B7CA-CA6B461461CC}" type="pres">
      <dgm:prSet presAssocID="{BCA68137-D5C1-479D-88F5-54B1C51C82F6}" presName="spacer" presStyleCnt="0"/>
      <dgm:spPr/>
    </dgm:pt>
    <dgm:pt modelId="{EB1EA525-B89A-415B-9496-89B55B1865CF}" type="pres">
      <dgm:prSet presAssocID="{82945566-653B-4036-BC89-7A029AC1E004}" presName="parentText" presStyleLbl="node1" presStyleIdx="6" presStyleCnt="11">
        <dgm:presLayoutVars>
          <dgm:chMax val="0"/>
          <dgm:bulletEnabled val="1"/>
        </dgm:presLayoutVars>
      </dgm:prSet>
      <dgm:spPr/>
      <dgm:t>
        <a:bodyPr/>
        <a:lstStyle/>
        <a:p>
          <a:endParaRPr lang="en-US"/>
        </a:p>
      </dgm:t>
    </dgm:pt>
    <dgm:pt modelId="{E042AC5F-2114-471A-A0AD-B4B35B221D11}" type="pres">
      <dgm:prSet presAssocID="{0064C492-A21A-4CE7-91BD-6EE0E8128274}" presName="spacer" presStyleCnt="0"/>
      <dgm:spPr/>
    </dgm:pt>
    <dgm:pt modelId="{779E109B-910C-49DC-A04F-246103092B86}" type="pres">
      <dgm:prSet presAssocID="{53DC727D-562D-4E9C-8D4C-355EF2684349}" presName="parentText" presStyleLbl="node1" presStyleIdx="7" presStyleCnt="11">
        <dgm:presLayoutVars>
          <dgm:chMax val="0"/>
          <dgm:bulletEnabled val="1"/>
        </dgm:presLayoutVars>
      </dgm:prSet>
      <dgm:spPr/>
      <dgm:t>
        <a:bodyPr/>
        <a:lstStyle/>
        <a:p>
          <a:endParaRPr lang="en-US"/>
        </a:p>
      </dgm:t>
    </dgm:pt>
    <dgm:pt modelId="{751083CF-17B0-479A-A76C-18CAEF61C983}" type="pres">
      <dgm:prSet presAssocID="{4CE804AC-F239-4BA0-B4A0-C39F36E98B29}" presName="spacer" presStyleCnt="0"/>
      <dgm:spPr/>
    </dgm:pt>
    <dgm:pt modelId="{5B140983-187E-4E58-916C-21A341BDA8C7}" type="pres">
      <dgm:prSet presAssocID="{E27BDA40-E3B7-4422-A1D8-149E83B0D2D9}" presName="parentText" presStyleLbl="node1" presStyleIdx="8" presStyleCnt="11">
        <dgm:presLayoutVars>
          <dgm:chMax val="0"/>
          <dgm:bulletEnabled val="1"/>
        </dgm:presLayoutVars>
      </dgm:prSet>
      <dgm:spPr/>
      <dgm:t>
        <a:bodyPr/>
        <a:lstStyle/>
        <a:p>
          <a:endParaRPr lang="en-US"/>
        </a:p>
      </dgm:t>
    </dgm:pt>
    <dgm:pt modelId="{2CDB6BE2-1EC6-4432-804B-7E1D31A9C9ED}" type="pres">
      <dgm:prSet presAssocID="{B5B0BB51-1AE7-4D19-9887-E2FF7703382E}" presName="spacer" presStyleCnt="0"/>
      <dgm:spPr/>
    </dgm:pt>
    <dgm:pt modelId="{62B75575-D5F2-4E33-AD91-5E222D981F73}" type="pres">
      <dgm:prSet presAssocID="{A65E932D-A5C1-454D-B64A-996DAA45F37B}" presName="parentText" presStyleLbl="node1" presStyleIdx="9" presStyleCnt="11">
        <dgm:presLayoutVars>
          <dgm:chMax val="0"/>
          <dgm:bulletEnabled val="1"/>
        </dgm:presLayoutVars>
      </dgm:prSet>
      <dgm:spPr/>
      <dgm:t>
        <a:bodyPr/>
        <a:lstStyle/>
        <a:p>
          <a:endParaRPr lang="en-US"/>
        </a:p>
      </dgm:t>
    </dgm:pt>
    <dgm:pt modelId="{455812F7-7514-4081-86BD-138CAEE47EBC}" type="pres">
      <dgm:prSet presAssocID="{4CEB9C86-2136-4ED0-A955-AF18FE580602}" presName="spacer" presStyleCnt="0"/>
      <dgm:spPr/>
    </dgm:pt>
    <dgm:pt modelId="{2B6B0083-EADC-4FC8-A539-95CD5897A502}" type="pres">
      <dgm:prSet presAssocID="{DEA94C76-86C9-4105-8787-589A14578DC8}" presName="parentText" presStyleLbl="node1" presStyleIdx="10" presStyleCnt="11">
        <dgm:presLayoutVars>
          <dgm:chMax val="0"/>
          <dgm:bulletEnabled val="1"/>
        </dgm:presLayoutVars>
      </dgm:prSet>
      <dgm:spPr/>
      <dgm:t>
        <a:bodyPr/>
        <a:lstStyle/>
        <a:p>
          <a:endParaRPr lang="en-US"/>
        </a:p>
      </dgm:t>
    </dgm:pt>
  </dgm:ptLst>
  <dgm:cxnLst>
    <dgm:cxn modelId="{1BECCF64-FC1E-4330-9AB5-AEE1BBB74910}" srcId="{EE2B9083-EB0D-4F85-901E-B9AC8D3485C6}" destId="{3570E880-7141-4341-82EB-DA16B6FCB208}" srcOrd="3" destOrd="0" parTransId="{FD7AAF84-481F-4AD4-B9AF-C0E69A1048DF}" sibTransId="{23695173-FED2-47DB-B6D3-ACF3B6786E97}"/>
    <dgm:cxn modelId="{60B7842C-479F-4966-A945-663EF136845C}" srcId="{EE2B9083-EB0D-4F85-901E-B9AC8D3485C6}" destId="{A36DBF87-9A28-440F-8BCC-8BE14C481612}" srcOrd="0" destOrd="0" parTransId="{BA260EA8-02F2-4819-B06A-E953D94E0F6B}" sibTransId="{CF42CB0C-A828-452A-8233-DD213F95F391}"/>
    <dgm:cxn modelId="{142F5526-F07F-4078-B05E-A66348E464AE}" srcId="{EE2B9083-EB0D-4F85-901E-B9AC8D3485C6}" destId="{69C052E5-F7FC-4567-A21F-1082B57D8C13}" srcOrd="2" destOrd="0" parTransId="{51584889-8FA9-4B48-8577-FDCEBCFF0D73}" sibTransId="{092E5EEB-2251-4BC6-8496-F51FFB609AF7}"/>
    <dgm:cxn modelId="{87C04819-FE97-4D9F-997E-68B960100982}" srcId="{EE2B9083-EB0D-4F85-901E-B9AC8D3485C6}" destId="{A65E932D-A5C1-454D-B64A-996DAA45F37B}" srcOrd="9" destOrd="0" parTransId="{3883EC52-C3D3-4B81-8C66-454F09FDFCE9}" sibTransId="{4CEB9C86-2136-4ED0-A955-AF18FE580602}"/>
    <dgm:cxn modelId="{6A2F5912-9553-4FC1-AC09-FA14A1694C4E}" srcId="{EE2B9083-EB0D-4F85-901E-B9AC8D3485C6}" destId="{74617F8D-146B-43DC-8B98-7A7A791C8E1A}" srcOrd="5" destOrd="0" parTransId="{54524970-DADD-4B2B-BBF8-B5A5BAE4FB65}" sibTransId="{BCA68137-D5C1-479D-88F5-54B1C51C82F6}"/>
    <dgm:cxn modelId="{246FACDF-F729-4974-858B-51973D27C1AE}" type="presOf" srcId="{74617F8D-146B-43DC-8B98-7A7A791C8E1A}" destId="{D00C2478-2BD2-460C-88AA-C62AD6EC503E}" srcOrd="0" destOrd="0" presId="urn:microsoft.com/office/officeart/2005/8/layout/vList2"/>
    <dgm:cxn modelId="{80573275-0A67-4F34-80B2-D7F9361A5091}" type="presOf" srcId="{A65E932D-A5C1-454D-B64A-996DAA45F37B}" destId="{62B75575-D5F2-4E33-AD91-5E222D981F73}" srcOrd="0" destOrd="0" presId="urn:microsoft.com/office/officeart/2005/8/layout/vList2"/>
    <dgm:cxn modelId="{4AE4B9FF-F00C-4494-A262-116473BDBE87}" srcId="{EE2B9083-EB0D-4F85-901E-B9AC8D3485C6}" destId="{E27BDA40-E3B7-4422-A1D8-149E83B0D2D9}" srcOrd="8" destOrd="0" parTransId="{12A64D0A-362E-4984-870E-6F037938BF04}" sibTransId="{B5B0BB51-1AE7-4D19-9887-E2FF7703382E}"/>
    <dgm:cxn modelId="{AB486605-7B94-4D11-9272-D99EFEA162D1}" type="presOf" srcId="{A36DBF87-9A28-440F-8BCC-8BE14C481612}" destId="{B96562F1-2E19-4A53-A34F-6782EFD198CA}" srcOrd="0" destOrd="0" presId="urn:microsoft.com/office/officeart/2005/8/layout/vList2"/>
    <dgm:cxn modelId="{5EB62547-24DF-4B7B-89A8-C2DC4A1E24DB}" srcId="{EE2B9083-EB0D-4F85-901E-B9AC8D3485C6}" destId="{53DC727D-562D-4E9C-8D4C-355EF2684349}" srcOrd="7" destOrd="0" parTransId="{770124DF-93AD-428C-AB09-2B1B42DD151B}" sibTransId="{4CE804AC-F239-4BA0-B4A0-C39F36E98B29}"/>
    <dgm:cxn modelId="{0FCD8E76-5064-4446-9EAF-DCCADB8D4142}" type="presOf" srcId="{DEA94C76-86C9-4105-8787-589A14578DC8}" destId="{2B6B0083-EADC-4FC8-A539-95CD5897A502}" srcOrd="0" destOrd="0" presId="urn:microsoft.com/office/officeart/2005/8/layout/vList2"/>
    <dgm:cxn modelId="{D8C6E03F-AC5F-4096-8BB5-885A644D333B}" type="presOf" srcId="{69C052E5-F7FC-4567-A21F-1082B57D8C13}" destId="{54957EFE-E282-4276-A4D5-32F1AD331F65}" srcOrd="0" destOrd="0" presId="urn:microsoft.com/office/officeart/2005/8/layout/vList2"/>
    <dgm:cxn modelId="{5EA18F81-353E-4AF2-9A88-8F758314C937}" type="presOf" srcId="{53DC727D-562D-4E9C-8D4C-355EF2684349}" destId="{779E109B-910C-49DC-A04F-246103092B86}" srcOrd="0" destOrd="0" presId="urn:microsoft.com/office/officeart/2005/8/layout/vList2"/>
    <dgm:cxn modelId="{73DEF3C6-3A80-4603-9D52-0E5AD91D59BC}" srcId="{EE2B9083-EB0D-4F85-901E-B9AC8D3485C6}" destId="{FFBCA260-C565-47AF-871E-1F9AA718363F}" srcOrd="1" destOrd="0" parTransId="{D6AF822F-938D-4378-A4D1-EE578DC2688C}" sibTransId="{0773924F-8FF5-4D83-A3C9-37075AA0CF15}"/>
    <dgm:cxn modelId="{DC344CD8-B2A2-4111-B8CD-F6C621CA4719}" srcId="{EE2B9083-EB0D-4F85-901E-B9AC8D3485C6}" destId="{3AA14DBC-0B93-40F5-9CF9-414876193D72}" srcOrd="4" destOrd="0" parTransId="{B4440E93-5BED-4D47-A7A5-DE26F351942C}" sibTransId="{01BD8726-96AC-4BF0-95DF-8EC6DC7C9549}"/>
    <dgm:cxn modelId="{3BBC89E3-1A63-4192-AC30-70D4C84EB695}" srcId="{EE2B9083-EB0D-4F85-901E-B9AC8D3485C6}" destId="{82945566-653B-4036-BC89-7A029AC1E004}" srcOrd="6" destOrd="0" parTransId="{C540026E-D5CD-462E-A32C-9220DD59D8FF}" sibTransId="{0064C492-A21A-4CE7-91BD-6EE0E8128274}"/>
    <dgm:cxn modelId="{F1166012-85AC-4B70-B188-03457A2D8A0F}" srcId="{EE2B9083-EB0D-4F85-901E-B9AC8D3485C6}" destId="{DEA94C76-86C9-4105-8787-589A14578DC8}" srcOrd="10" destOrd="0" parTransId="{FF9EFEAF-1BFE-43EF-B1ED-D5C6ACD506AD}" sibTransId="{FB97483A-F649-4AA2-ABCC-B294DAC4C400}"/>
    <dgm:cxn modelId="{A2FF62BC-0228-45CB-80C2-999D207E9BB4}" type="presOf" srcId="{3570E880-7141-4341-82EB-DA16B6FCB208}" destId="{77A12A8F-031C-4A22-8AA6-03B173791AA2}" srcOrd="0" destOrd="0" presId="urn:microsoft.com/office/officeart/2005/8/layout/vList2"/>
    <dgm:cxn modelId="{F704EE91-7708-4191-B9FE-93D10CCADC02}" type="presOf" srcId="{3AA14DBC-0B93-40F5-9CF9-414876193D72}" destId="{0277D584-FEF5-4D1D-B53E-1AF4ADFB43F2}" srcOrd="0" destOrd="0" presId="urn:microsoft.com/office/officeart/2005/8/layout/vList2"/>
    <dgm:cxn modelId="{0E8F06CF-5919-4165-9113-8E50EDF81F26}" type="presOf" srcId="{82945566-653B-4036-BC89-7A029AC1E004}" destId="{EB1EA525-B89A-415B-9496-89B55B1865CF}" srcOrd="0" destOrd="0" presId="urn:microsoft.com/office/officeart/2005/8/layout/vList2"/>
    <dgm:cxn modelId="{F1E26241-2C54-4A67-A5FF-671BDA5F390D}" type="presOf" srcId="{E27BDA40-E3B7-4422-A1D8-149E83B0D2D9}" destId="{5B140983-187E-4E58-916C-21A341BDA8C7}" srcOrd="0" destOrd="0" presId="urn:microsoft.com/office/officeart/2005/8/layout/vList2"/>
    <dgm:cxn modelId="{0A6A6D9C-B254-42A2-B01E-00607C05433D}" type="presOf" srcId="{FFBCA260-C565-47AF-871E-1F9AA718363F}" destId="{3BFFA920-9468-4315-9623-AB66DC30BB8C}" srcOrd="0" destOrd="0" presId="urn:microsoft.com/office/officeart/2005/8/layout/vList2"/>
    <dgm:cxn modelId="{1D22DFB1-536A-4E70-922B-5BA96EF8C39E}" type="presOf" srcId="{EE2B9083-EB0D-4F85-901E-B9AC8D3485C6}" destId="{A9FEA9D8-DC3E-40C9-A417-62971A106F28}" srcOrd="0" destOrd="0" presId="urn:microsoft.com/office/officeart/2005/8/layout/vList2"/>
    <dgm:cxn modelId="{8E252660-81D2-419E-B72B-B69C4DD9F929}" type="presParOf" srcId="{A9FEA9D8-DC3E-40C9-A417-62971A106F28}" destId="{B96562F1-2E19-4A53-A34F-6782EFD198CA}" srcOrd="0" destOrd="0" presId="urn:microsoft.com/office/officeart/2005/8/layout/vList2"/>
    <dgm:cxn modelId="{2886162C-E226-438F-BBF4-F22BF8E5B805}" type="presParOf" srcId="{A9FEA9D8-DC3E-40C9-A417-62971A106F28}" destId="{98AE32C8-507E-4840-BD53-D1181694F4BD}" srcOrd="1" destOrd="0" presId="urn:microsoft.com/office/officeart/2005/8/layout/vList2"/>
    <dgm:cxn modelId="{0938A372-B92E-401E-8EF1-1A35BDB72CA0}" type="presParOf" srcId="{A9FEA9D8-DC3E-40C9-A417-62971A106F28}" destId="{3BFFA920-9468-4315-9623-AB66DC30BB8C}" srcOrd="2" destOrd="0" presId="urn:microsoft.com/office/officeart/2005/8/layout/vList2"/>
    <dgm:cxn modelId="{741BEBBE-7FD5-4990-9DA3-602C98A2B6B5}" type="presParOf" srcId="{A9FEA9D8-DC3E-40C9-A417-62971A106F28}" destId="{25A92C1F-DF52-4016-96B5-08DE203B16F1}" srcOrd="3" destOrd="0" presId="urn:microsoft.com/office/officeart/2005/8/layout/vList2"/>
    <dgm:cxn modelId="{50DFC8C1-B889-4FC2-A479-D6272408D37B}" type="presParOf" srcId="{A9FEA9D8-DC3E-40C9-A417-62971A106F28}" destId="{54957EFE-E282-4276-A4D5-32F1AD331F65}" srcOrd="4" destOrd="0" presId="urn:microsoft.com/office/officeart/2005/8/layout/vList2"/>
    <dgm:cxn modelId="{550FEB22-540C-43F8-8BF5-75873FF86FD1}" type="presParOf" srcId="{A9FEA9D8-DC3E-40C9-A417-62971A106F28}" destId="{09C3E08D-3E09-4041-B36E-DB780A336028}" srcOrd="5" destOrd="0" presId="urn:microsoft.com/office/officeart/2005/8/layout/vList2"/>
    <dgm:cxn modelId="{E6F52BFC-225E-4EB6-8258-347DCDAC0095}" type="presParOf" srcId="{A9FEA9D8-DC3E-40C9-A417-62971A106F28}" destId="{77A12A8F-031C-4A22-8AA6-03B173791AA2}" srcOrd="6" destOrd="0" presId="urn:microsoft.com/office/officeart/2005/8/layout/vList2"/>
    <dgm:cxn modelId="{44014466-7438-45B7-9A77-E5A51B47BBD9}" type="presParOf" srcId="{A9FEA9D8-DC3E-40C9-A417-62971A106F28}" destId="{7D0F4335-EED3-46B6-8EA3-2676988D9E31}" srcOrd="7" destOrd="0" presId="urn:microsoft.com/office/officeart/2005/8/layout/vList2"/>
    <dgm:cxn modelId="{F432B4F3-48A9-45DB-BCA3-CF1DC57453ED}" type="presParOf" srcId="{A9FEA9D8-DC3E-40C9-A417-62971A106F28}" destId="{0277D584-FEF5-4D1D-B53E-1AF4ADFB43F2}" srcOrd="8" destOrd="0" presId="urn:microsoft.com/office/officeart/2005/8/layout/vList2"/>
    <dgm:cxn modelId="{3B5BD9E4-C4F3-4BD9-9ACD-EF32B945166F}" type="presParOf" srcId="{A9FEA9D8-DC3E-40C9-A417-62971A106F28}" destId="{7FB39B8D-EF65-4878-B592-98598DEFE7F7}" srcOrd="9" destOrd="0" presId="urn:microsoft.com/office/officeart/2005/8/layout/vList2"/>
    <dgm:cxn modelId="{787B16CC-A11B-4DEA-8449-24C9C7397602}" type="presParOf" srcId="{A9FEA9D8-DC3E-40C9-A417-62971A106F28}" destId="{D00C2478-2BD2-460C-88AA-C62AD6EC503E}" srcOrd="10" destOrd="0" presId="urn:microsoft.com/office/officeart/2005/8/layout/vList2"/>
    <dgm:cxn modelId="{686740AA-0F38-452D-B873-BC90EACC9663}" type="presParOf" srcId="{A9FEA9D8-DC3E-40C9-A417-62971A106F28}" destId="{8F851954-A865-4A8C-B7CA-CA6B461461CC}" srcOrd="11" destOrd="0" presId="urn:microsoft.com/office/officeart/2005/8/layout/vList2"/>
    <dgm:cxn modelId="{06D88EB1-CA7B-4EF0-92A7-64E1C44472EE}" type="presParOf" srcId="{A9FEA9D8-DC3E-40C9-A417-62971A106F28}" destId="{EB1EA525-B89A-415B-9496-89B55B1865CF}" srcOrd="12" destOrd="0" presId="urn:microsoft.com/office/officeart/2005/8/layout/vList2"/>
    <dgm:cxn modelId="{3547CF5D-096D-4397-AB08-F3E01F2B09A1}" type="presParOf" srcId="{A9FEA9D8-DC3E-40C9-A417-62971A106F28}" destId="{E042AC5F-2114-471A-A0AD-B4B35B221D11}" srcOrd="13" destOrd="0" presId="urn:microsoft.com/office/officeart/2005/8/layout/vList2"/>
    <dgm:cxn modelId="{1DDDE4CE-E6D5-4274-9447-1D2863C0CDAA}" type="presParOf" srcId="{A9FEA9D8-DC3E-40C9-A417-62971A106F28}" destId="{779E109B-910C-49DC-A04F-246103092B86}" srcOrd="14" destOrd="0" presId="urn:microsoft.com/office/officeart/2005/8/layout/vList2"/>
    <dgm:cxn modelId="{5139693F-986E-4C65-8F23-27C45CF3865F}" type="presParOf" srcId="{A9FEA9D8-DC3E-40C9-A417-62971A106F28}" destId="{751083CF-17B0-479A-A76C-18CAEF61C983}" srcOrd="15" destOrd="0" presId="urn:microsoft.com/office/officeart/2005/8/layout/vList2"/>
    <dgm:cxn modelId="{C1C655BB-A80D-4C55-AA17-4EDC262F5D6B}" type="presParOf" srcId="{A9FEA9D8-DC3E-40C9-A417-62971A106F28}" destId="{5B140983-187E-4E58-916C-21A341BDA8C7}" srcOrd="16" destOrd="0" presId="urn:microsoft.com/office/officeart/2005/8/layout/vList2"/>
    <dgm:cxn modelId="{118AB0CA-FB03-4FA2-9E2F-C282A97DAEF9}" type="presParOf" srcId="{A9FEA9D8-DC3E-40C9-A417-62971A106F28}" destId="{2CDB6BE2-1EC6-4432-804B-7E1D31A9C9ED}" srcOrd="17" destOrd="0" presId="urn:microsoft.com/office/officeart/2005/8/layout/vList2"/>
    <dgm:cxn modelId="{F8DBB4A8-70DE-4A67-9599-C03AAA93D0B1}" type="presParOf" srcId="{A9FEA9D8-DC3E-40C9-A417-62971A106F28}" destId="{62B75575-D5F2-4E33-AD91-5E222D981F73}" srcOrd="18" destOrd="0" presId="urn:microsoft.com/office/officeart/2005/8/layout/vList2"/>
    <dgm:cxn modelId="{A8274B87-91D5-4B13-BFE2-598C14EC9CA0}" type="presParOf" srcId="{A9FEA9D8-DC3E-40C9-A417-62971A106F28}" destId="{455812F7-7514-4081-86BD-138CAEE47EBC}" srcOrd="19" destOrd="0" presId="urn:microsoft.com/office/officeart/2005/8/layout/vList2"/>
    <dgm:cxn modelId="{DB3554EC-BE76-41D5-B5B5-44FAC2B8BE42}" type="presParOf" srcId="{A9FEA9D8-DC3E-40C9-A417-62971A106F28}" destId="{2B6B0083-EADC-4FC8-A539-95CD5897A502}" srcOrd="2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8EE570-D127-4F3C-838C-3AC11B2259F1}" type="doc">
      <dgm:prSet loTypeId="urn:microsoft.com/office/officeart/2005/8/layout/hProcess9" loCatId="process" qsTypeId="urn:microsoft.com/office/officeart/2005/8/quickstyle/3d2" qsCatId="3D" csTypeId="urn:microsoft.com/office/officeart/2005/8/colors/colorful1#3" csCatId="colorful"/>
      <dgm:spPr/>
      <dgm:t>
        <a:bodyPr/>
        <a:lstStyle/>
        <a:p>
          <a:pPr rtl="1"/>
          <a:endParaRPr lang="fa-IR"/>
        </a:p>
      </dgm:t>
    </dgm:pt>
    <dgm:pt modelId="{EBAB5285-60AB-487C-AD1E-774DB147F537}">
      <dgm:prSet/>
      <dgm:spPr/>
      <dgm:t>
        <a:bodyPr/>
        <a:lstStyle/>
        <a:p>
          <a:pPr rtl="1"/>
          <a:r>
            <a:rPr lang="fa-IR" b="0" dirty="0" smtClean="0">
              <a:cs typeface="B Mitra" pitchFamily="2" charset="-78"/>
            </a:rPr>
            <a:t>افزایش قیمت حامل‌های انرژی</a:t>
          </a:r>
          <a:endParaRPr lang="en-US" b="0" dirty="0">
            <a:cs typeface="B Mitra" pitchFamily="2" charset="-78"/>
          </a:endParaRPr>
        </a:p>
      </dgm:t>
    </dgm:pt>
    <dgm:pt modelId="{35E6B2FA-EFEC-47D2-8B3B-B0E2D1202449}" type="parTrans" cxnId="{25FDCB51-017B-4C2D-BA06-F7505BF1133E}">
      <dgm:prSet/>
      <dgm:spPr/>
      <dgm:t>
        <a:bodyPr/>
        <a:lstStyle/>
        <a:p>
          <a:pPr rtl="1"/>
          <a:endParaRPr lang="fa-IR" b="0">
            <a:cs typeface="B Mitra" pitchFamily="2" charset="-78"/>
          </a:endParaRPr>
        </a:p>
      </dgm:t>
    </dgm:pt>
    <dgm:pt modelId="{C9ED6D6C-9F63-4159-B51F-9F383808A0A9}" type="sibTrans" cxnId="{25FDCB51-017B-4C2D-BA06-F7505BF1133E}">
      <dgm:prSet/>
      <dgm:spPr/>
      <dgm:t>
        <a:bodyPr/>
        <a:lstStyle/>
        <a:p>
          <a:pPr rtl="1"/>
          <a:endParaRPr lang="fa-IR" b="0">
            <a:cs typeface="B Mitra" pitchFamily="2" charset="-78"/>
          </a:endParaRPr>
        </a:p>
      </dgm:t>
    </dgm:pt>
    <dgm:pt modelId="{F57F81A0-2D94-42CA-8A4A-A9A164AF6299}">
      <dgm:prSet/>
      <dgm:spPr/>
      <dgm:t>
        <a:bodyPr/>
        <a:lstStyle/>
        <a:p>
          <a:pPr rtl="1"/>
          <a:r>
            <a:rPr lang="fa-IR" b="0" dirty="0" smtClean="0">
              <a:cs typeface="B Mitra" pitchFamily="2" charset="-78"/>
            </a:rPr>
            <a:t>افزایش تورم</a:t>
          </a:r>
          <a:endParaRPr lang="en-US" b="0" dirty="0">
            <a:cs typeface="B Mitra" pitchFamily="2" charset="-78"/>
          </a:endParaRPr>
        </a:p>
      </dgm:t>
    </dgm:pt>
    <dgm:pt modelId="{B486E08E-58AD-4386-BD31-2EBF71D21C0C}" type="parTrans" cxnId="{4D0B7D24-A197-4529-AE8B-83F20C5879F2}">
      <dgm:prSet/>
      <dgm:spPr/>
      <dgm:t>
        <a:bodyPr/>
        <a:lstStyle/>
        <a:p>
          <a:pPr rtl="1"/>
          <a:endParaRPr lang="fa-IR" b="0">
            <a:cs typeface="B Mitra" pitchFamily="2" charset="-78"/>
          </a:endParaRPr>
        </a:p>
      </dgm:t>
    </dgm:pt>
    <dgm:pt modelId="{137FBF68-CC03-44AF-8018-9C41138F3C86}" type="sibTrans" cxnId="{4D0B7D24-A197-4529-AE8B-83F20C5879F2}">
      <dgm:prSet/>
      <dgm:spPr/>
      <dgm:t>
        <a:bodyPr/>
        <a:lstStyle/>
        <a:p>
          <a:pPr rtl="1"/>
          <a:endParaRPr lang="fa-IR" b="0">
            <a:cs typeface="B Mitra" pitchFamily="2" charset="-78"/>
          </a:endParaRPr>
        </a:p>
      </dgm:t>
    </dgm:pt>
    <dgm:pt modelId="{080D1666-DC8B-40D5-A96E-FC92B1D6A79E}">
      <dgm:prSet/>
      <dgm:spPr/>
      <dgm:t>
        <a:bodyPr/>
        <a:lstStyle/>
        <a:p>
          <a:pPr rtl="1"/>
          <a:r>
            <a:rPr lang="fa-IR" b="0" dirty="0" smtClean="0">
              <a:cs typeface="B Mitra" pitchFamily="2" charset="-78"/>
            </a:rPr>
            <a:t>فشار برای افزایش قیمت پول</a:t>
          </a:r>
          <a:endParaRPr lang="en-US" b="0" dirty="0">
            <a:cs typeface="B Mitra" pitchFamily="2" charset="-78"/>
          </a:endParaRPr>
        </a:p>
      </dgm:t>
    </dgm:pt>
    <dgm:pt modelId="{39837573-3071-4161-B81B-7A1627A50759}" type="parTrans" cxnId="{571118F6-5263-44D7-8A57-0A0863025D2C}">
      <dgm:prSet/>
      <dgm:spPr/>
      <dgm:t>
        <a:bodyPr/>
        <a:lstStyle/>
        <a:p>
          <a:pPr rtl="1"/>
          <a:endParaRPr lang="fa-IR" b="0">
            <a:cs typeface="B Mitra" pitchFamily="2" charset="-78"/>
          </a:endParaRPr>
        </a:p>
      </dgm:t>
    </dgm:pt>
    <dgm:pt modelId="{9CFE24EF-03AE-42D2-AC10-A368F9270541}" type="sibTrans" cxnId="{571118F6-5263-44D7-8A57-0A0863025D2C}">
      <dgm:prSet/>
      <dgm:spPr/>
      <dgm:t>
        <a:bodyPr/>
        <a:lstStyle/>
        <a:p>
          <a:pPr rtl="1"/>
          <a:endParaRPr lang="fa-IR" b="0">
            <a:cs typeface="B Mitra" pitchFamily="2" charset="-78"/>
          </a:endParaRPr>
        </a:p>
      </dgm:t>
    </dgm:pt>
    <dgm:pt modelId="{B09597E4-5388-4F3B-BD59-26D3404CF5B6}">
      <dgm:prSet/>
      <dgm:spPr/>
      <dgm:t>
        <a:bodyPr/>
        <a:lstStyle/>
        <a:p>
          <a:pPr rtl="1"/>
          <a:r>
            <a:rPr lang="fa-IR" b="0" dirty="0" smtClean="0">
              <a:cs typeface="B Mitra" pitchFamily="2" charset="-78"/>
            </a:rPr>
            <a:t>فشار برای افزایش قیمت ارز</a:t>
          </a:r>
          <a:endParaRPr lang="fa-IR" b="0" dirty="0">
            <a:cs typeface="B Mitra" pitchFamily="2" charset="-78"/>
          </a:endParaRPr>
        </a:p>
      </dgm:t>
    </dgm:pt>
    <dgm:pt modelId="{35077C58-849C-4C64-BFCE-5E53FA56D710}" type="parTrans" cxnId="{0180EAD7-02DB-4DC6-B7C8-DF82874AEBCC}">
      <dgm:prSet/>
      <dgm:spPr/>
      <dgm:t>
        <a:bodyPr/>
        <a:lstStyle/>
        <a:p>
          <a:pPr rtl="1"/>
          <a:endParaRPr lang="fa-IR" b="0">
            <a:cs typeface="B Mitra" pitchFamily="2" charset="-78"/>
          </a:endParaRPr>
        </a:p>
      </dgm:t>
    </dgm:pt>
    <dgm:pt modelId="{36520E8D-1735-45C2-A430-72F6A60608D6}" type="sibTrans" cxnId="{0180EAD7-02DB-4DC6-B7C8-DF82874AEBCC}">
      <dgm:prSet/>
      <dgm:spPr/>
      <dgm:t>
        <a:bodyPr/>
        <a:lstStyle/>
        <a:p>
          <a:pPr rtl="1"/>
          <a:endParaRPr lang="fa-IR" b="0">
            <a:cs typeface="B Mitra" pitchFamily="2" charset="-78"/>
          </a:endParaRPr>
        </a:p>
      </dgm:t>
    </dgm:pt>
    <dgm:pt modelId="{5C66057B-2646-408D-8619-199A0DBD022C}" type="pres">
      <dgm:prSet presAssocID="{218EE570-D127-4F3C-838C-3AC11B2259F1}" presName="CompostProcess" presStyleCnt="0">
        <dgm:presLayoutVars>
          <dgm:dir/>
          <dgm:resizeHandles val="exact"/>
        </dgm:presLayoutVars>
      </dgm:prSet>
      <dgm:spPr/>
      <dgm:t>
        <a:bodyPr/>
        <a:lstStyle/>
        <a:p>
          <a:pPr rtl="1"/>
          <a:endParaRPr lang="fa-IR"/>
        </a:p>
      </dgm:t>
    </dgm:pt>
    <dgm:pt modelId="{D03D0890-ECB4-4C4B-B2CA-330BC98D86A1}" type="pres">
      <dgm:prSet presAssocID="{218EE570-D127-4F3C-838C-3AC11B2259F1}" presName="arrow" presStyleLbl="bgShp" presStyleIdx="0" presStyleCnt="1"/>
      <dgm:spPr/>
    </dgm:pt>
    <dgm:pt modelId="{E7FE25BA-30EE-4606-8116-12822CC9B32C}" type="pres">
      <dgm:prSet presAssocID="{218EE570-D127-4F3C-838C-3AC11B2259F1}" presName="linearProcess" presStyleCnt="0"/>
      <dgm:spPr/>
    </dgm:pt>
    <dgm:pt modelId="{424F1A3B-5DC1-4FDF-AF85-DD4D278BC362}" type="pres">
      <dgm:prSet presAssocID="{EBAB5285-60AB-487C-AD1E-774DB147F537}" presName="textNode" presStyleLbl="node1" presStyleIdx="0" presStyleCnt="4">
        <dgm:presLayoutVars>
          <dgm:bulletEnabled val="1"/>
        </dgm:presLayoutVars>
      </dgm:prSet>
      <dgm:spPr/>
      <dgm:t>
        <a:bodyPr/>
        <a:lstStyle/>
        <a:p>
          <a:pPr rtl="1"/>
          <a:endParaRPr lang="fa-IR"/>
        </a:p>
      </dgm:t>
    </dgm:pt>
    <dgm:pt modelId="{7330A3BD-1961-4956-8BD4-878F17142AC9}" type="pres">
      <dgm:prSet presAssocID="{C9ED6D6C-9F63-4159-B51F-9F383808A0A9}" presName="sibTrans" presStyleCnt="0"/>
      <dgm:spPr/>
    </dgm:pt>
    <dgm:pt modelId="{764E088F-6792-46B1-8FA9-B307B648EB2C}" type="pres">
      <dgm:prSet presAssocID="{F57F81A0-2D94-42CA-8A4A-A9A164AF6299}" presName="textNode" presStyleLbl="node1" presStyleIdx="1" presStyleCnt="4">
        <dgm:presLayoutVars>
          <dgm:bulletEnabled val="1"/>
        </dgm:presLayoutVars>
      </dgm:prSet>
      <dgm:spPr/>
      <dgm:t>
        <a:bodyPr/>
        <a:lstStyle/>
        <a:p>
          <a:pPr rtl="1"/>
          <a:endParaRPr lang="fa-IR"/>
        </a:p>
      </dgm:t>
    </dgm:pt>
    <dgm:pt modelId="{0DFEEB4D-48A1-4F7D-BAE8-036B6290405E}" type="pres">
      <dgm:prSet presAssocID="{137FBF68-CC03-44AF-8018-9C41138F3C86}" presName="sibTrans" presStyleCnt="0"/>
      <dgm:spPr/>
    </dgm:pt>
    <dgm:pt modelId="{7E884C41-708E-40C1-9DA0-D47C3B882586}" type="pres">
      <dgm:prSet presAssocID="{080D1666-DC8B-40D5-A96E-FC92B1D6A79E}" presName="textNode" presStyleLbl="node1" presStyleIdx="2" presStyleCnt="4">
        <dgm:presLayoutVars>
          <dgm:bulletEnabled val="1"/>
        </dgm:presLayoutVars>
      </dgm:prSet>
      <dgm:spPr/>
      <dgm:t>
        <a:bodyPr/>
        <a:lstStyle/>
        <a:p>
          <a:pPr rtl="1"/>
          <a:endParaRPr lang="fa-IR"/>
        </a:p>
      </dgm:t>
    </dgm:pt>
    <dgm:pt modelId="{71FAADBE-DE75-4B33-B1D1-F39274CF1A21}" type="pres">
      <dgm:prSet presAssocID="{9CFE24EF-03AE-42D2-AC10-A368F9270541}" presName="sibTrans" presStyleCnt="0"/>
      <dgm:spPr/>
    </dgm:pt>
    <dgm:pt modelId="{DF6BA13B-6586-409C-8F8E-627AF202BE2C}" type="pres">
      <dgm:prSet presAssocID="{B09597E4-5388-4F3B-BD59-26D3404CF5B6}" presName="textNode" presStyleLbl="node1" presStyleIdx="3" presStyleCnt="4">
        <dgm:presLayoutVars>
          <dgm:bulletEnabled val="1"/>
        </dgm:presLayoutVars>
      </dgm:prSet>
      <dgm:spPr/>
      <dgm:t>
        <a:bodyPr/>
        <a:lstStyle/>
        <a:p>
          <a:pPr rtl="1"/>
          <a:endParaRPr lang="fa-IR"/>
        </a:p>
      </dgm:t>
    </dgm:pt>
  </dgm:ptLst>
  <dgm:cxnLst>
    <dgm:cxn modelId="{12728168-DEDC-4CCA-AEF9-DE87203D157A}" type="presOf" srcId="{B09597E4-5388-4F3B-BD59-26D3404CF5B6}" destId="{DF6BA13B-6586-409C-8F8E-627AF202BE2C}" srcOrd="0" destOrd="0" presId="urn:microsoft.com/office/officeart/2005/8/layout/hProcess9"/>
    <dgm:cxn modelId="{EEBDAF5A-C9F6-4FC9-AAA3-ACA39DDA0D1C}" type="presOf" srcId="{218EE570-D127-4F3C-838C-3AC11B2259F1}" destId="{5C66057B-2646-408D-8619-199A0DBD022C}" srcOrd="0" destOrd="0" presId="urn:microsoft.com/office/officeart/2005/8/layout/hProcess9"/>
    <dgm:cxn modelId="{0180EAD7-02DB-4DC6-B7C8-DF82874AEBCC}" srcId="{218EE570-D127-4F3C-838C-3AC11B2259F1}" destId="{B09597E4-5388-4F3B-BD59-26D3404CF5B6}" srcOrd="3" destOrd="0" parTransId="{35077C58-849C-4C64-BFCE-5E53FA56D710}" sibTransId="{36520E8D-1735-45C2-A430-72F6A60608D6}"/>
    <dgm:cxn modelId="{25FDCB51-017B-4C2D-BA06-F7505BF1133E}" srcId="{218EE570-D127-4F3C-838C-3AC11B2259F1}" destId="{EBAB5285-60AB-487C-AD1E-774DB147F537}" srcOrd="0" destOrd="0" parTransId="{35E6B2FA-EFEC-47D2-8B3B-B0E2D1202449}" sibTransId="{C9ED6D6C-9F63-4159-B51F-9F383808A0A9}"/>
    <dgm:cxn modelId="{4D0B7D24-A197-4529-AE8B-83F20C5879F2}" srcId="{218EE570-D127-4F3C-838C-3AC11B2259F1}" destId="{F57F81A0-2D94-42CA-8A4A-A9A164AF6299}" srcOrd="1" destOrd="0" parTransId="{B486E08E-58AD-4386-BD31-2EBF71D21C0C}" sibTransId="{137FBF68-CC03-44AF-8018-9C41138F3C86}"/>
    <dgm:cxn modelId="{571118F6-5263-44D7-8A57-0A0863025D2C}" srcId="{218EE570-D127-4F3C-838C-3AC11B2259F1}" destId="{080D1666-DC8B-40D5-A96E-FC92B1D6A79E}" srcOrd="2" destOrd="0" parTransId="{39837573-3071-4161-B81B-7A1627A50759}" sibTransId="{9CFE24EF-03AE-42D2-AC10-A368F9270541}"/>
    <dgm:cxn modelId="{099625F4-D3FC-4EA7-B408-E01DFBE0C70B}" type="presOf" srcId="{F57F81A0-2D94-42CA-8A4A-A9A164AF6299}" destId="{764E088F-6792-46B1-8FA9-B307B648EB2C}" srcOrd="0" destOrd="0" presId="urn:microsoft.com/office/officeart/2005/8/layout/hProcess9"/>
    <dgm:cxn modelId="{ABF7B2EC-5DD9-4903-B15B-C2848F6173BD}" type="presOf" srcId="{EBAB5285-60AB-487C-AD1E-774DB147F537}" destId="{424F1A3B-5DC1-4FDF-AF85-DD4D278BC362}" srcOrd="0" destOrd="0" presId="urn:microsoft.com/office/officeart/2005/8/layout/hProcess9"/>
    <dgm:cxn modelId="{F2F2A35A-E6FA-4B89-B3B7-6DE10FCB635C}" type="presOf" srcId="{080D1666-DC8B-40D5-A96E-FC92B1D6A79E}" destId="{7E884C41-708E-40C1-9DA0-D47C3B882586}" srcOrd="0" destOrd="0" presId="urn:microsoft.com/office/officeart/2005/8/layout/hProcess9"/>
    <dgm:cxn modelId="{5532C69A-2DFE-4CA8-8DC7-E7F7E811D380}" type="presParOf" srcId="{5C66057B-2646-408D-8619-199A0DBD022C}" destId="{D03D0890-ECB4-4C4B-B2CA-330BC98D86A1}" srcOrd="0" destOrd="0" presId="urn:microsoft.com/office/officeart/2005/8/layout/hProcess9"/>
    <dgm:cxn modelId="{5AEC60FF-20EF-41CB-922D-D2C6E4FA9799}" type="presParOf" srcId="{5C66057B-2646-408D-8619-199A0DBD022C}" destId="{E7FE25BA-30EE-4606-8116-12822CC9B32C}" srcOrd="1" destOrd="0" presId="urn:microsoft.com/office/officeart/2005/8/layout/hProcess9"/>
    <dgm:cxn modelId="{E63F2D1A-25E1-4105-A0A5-7FC232D0664B}" type="presParOf" srcId="{E7FE25BA-30EE-4606-8116-12822CC9B32C}" destId="{424F1A3B-5DC1-4FDF-AF85-DD4D278BC362}" srcOrd="0" destOrd="0" presId="urn:microsoft.com/office/officeart/2005/8/layout/hProcess9"/>
    <dgm:cxn modelId="{FEB781F8-8CA3-4A3C-8D1A-E1EBB2D370C0}" type="presParOf" srcId="{E7FE25BA-30EE-4606-8116-12822CC9B32C}" destId="{7330A3BD-1961-4956-8BD4-878F17142AC9}" srcOrd="1" destOrd="0" presId="urn:microsoft.com/office/officeart/2005/8/layout/hProcess9"/>
    <dgm:cxn modelId="{0F18445E-16E8-4285-A6F7-306102AF170C}" type="presParOf" srcId="{E7FE25BA-30EE-4606-8116-12822CC9B32C}" destId="{764E088F-6792-46B1-8FA9-B307B648EB2C}" srcOrd="2" destOrd="0" presId="urn:microsoft.com/office/officeart/2005/8/layout/hProcess9"/>
    <dgm:cxn modelId="{6246EA5D-312E-43F6-AE07-DD4FBC6A7798}" type="presParOf" srcId="{E7FE25BA-30EE-4606-8116-12822CC9B32C}" destId="{0DFEEB4D-48A1-4F7D-BAE8-036B6290405E}" srcOrd="3" destOrd="0" presId="urn:microsoft.com/office/officeart/2005/8/layout/hProcess9"/>
    <dgm:cxn modelId="{3F88AAB1-7AB1-4E38-A749-ECF2D7DD03C3}" type="presParOf" srcId="{E7FE25BA-30EE-4606-8116-12822CC9B32C}" destId="{7E884C41-708E-40C1-9DA0-D47C3B882586}" srcOrd="4" destOrd="0" presId="urn:microsoft.com/office/officeart/2005/8/layout/hProcess9"/>
    <dgm:cxn modelId="{941C31A2-1690-4589-84F0-35EEB19F6470}" type="presParOf" srcId="{E7FE25BA-30EE-4606-8116-12822CC9B32C}" destId="{71FAADBE-DE75-4B33-B1D1-F39274CF1A21}" srcOrd="5" destOrd="0" presId="urn:microsoft.com/office/officeart/2005/8/layout/hProcess9"/>
    <dgm:cxn modelId="{DFE49613-DB6F-4A56-AE7C-E4684AA31CDE}" type="presParOf" srcId="{E7FE25BA-30EE-4606-8116-12822CC9B32C}" destId="{DF6BA13B-6586-409C-8F8E-627AF202BE2C}"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94CC1F3-6420-4315-AFFC-62CE2865BCF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345615E-E69F-4A4C-810A-D1A2851E22FD}">
      <dgm:prSet/>
      <dgm:spPr/>
      <dgm:t>
        <a:bodyPr/>
        <a:lstStyle/>
        <a:p>
          <a:pPr rtl="1"/>
          <a:r>
            <a:rPr lang="fa-IR" dirty="0" smtClean="0">
              <a:cs typeface="B Zar" pitchFamily="2" charset="-78"/>
            </a:rPr>
            <a:t>یازدهم مردادماه 67</a:t>
          </a:r>
          <a:endParaRPr lang="en-US" dirty="0">
            <a:cs typeface="B Zar" pitchFamily="2" charset="-78"/>
          </a:endParaRPr>
        </a:p>
      </dgm:t>
    </dgm:pt>
    <dgm:pt modelId="{A5ACFC83-BE37-45DA-B495-49D3F27F3D21}" type="parTrans" cxnId="{FBE37975-9B9A-47ED-8ADF-C7976A07668E}">
      <dgm:prSet/>
      <dgm:spPr/>
      <dgm:t>
        <a:bodyPr/>
        <a:lstStyle/>
        <a:p>
          <a:endParaRPr lang="en-US">
            <a:cs typeface="B Zar" pitchFamily="2" charset="-78"/>
          </a:endParaRPr>
        </a:p>
      </dgm:t>
    </dgm:pt>
    <dgm:pt modelId="{0211D0B4-14E3-43D7-AE72-816C9B633C4C}" type="sibTrans" cxnId="{FBE37975-9B9A-47ED-8ADF-C7976A07668E}">
      <dgm:prSet/>
      <dgm:spPr/>
      <dgm:t>
        <a:bodyPr/>
        <a:lstStyle/>
        <a:p>
          <a:endParaRPr lang="en-US">
            <a:cs typeface="B Zar" pitchFamily="2" charset="-78"/>
          </a:endParaRPr>
        </a:p>
      </dgm:t>
    </dgm:pt>
    <dgm:pt modelId="{CC12120F-413A-4F02-9A66-40645B4E5557}">
      <dgm:prSet/>
      <dgm:spPr/>
      <dgm:t>
        <a:bodyPr/>
        <a:lstStyle/>
        <a:p>
          <a:pPr rtl="1"/>
          <a:r>
            <a:rPr lang="fa-IR" dirty="0" smtClean="0">
              <a:cs typeface="B Zar" pitchFamily="2" charset="-78"/>
            </a:rPr>
            <a:t>قيمت هر دلار آمريكا در بازار آزاد تهران حدود 145 تومان بود.</a:t>
          </a:r>
          <a:endParaRPr lang="en-US" dirty="0">
            <a:cs typeface="B Zar" pitchFamily="2" charset="-78"/>
          </a:endParaRPr>
        </a:p>
      </dgm:t>
    </dgm:pt>
    <dgm:pt modelId="{F99B0307-C3FF-4967-B31E-4B457AD5131C}" type="parTrans" cxnId="{414694DE-0855-44B4-9D90-4D2FAEF71EFC}">
      <dgm:prSet/>
      <dgm:spPr/>
      <dgm:t>
        <a:bodyPr/>
        <a:lstStyle/>
        <a:p>
          <a:endParaRPr lang="en-US">
            <a:cs typeface="B Zar" pitchFamily="2" charset="-78"/>
          </a:endParaRPr>
        </a:p>
      </dgm:t>
    </dgm:pt>
    <dgm:pt modelId="{A965B76B-7F16-4C84-9D79-8E35F80F73EB}" type="sibTrans" cxnId="{414694DE-0855-44B4-9D90-4D2FAEF71EFC}">
      <dgm:prSet/>
      <dgm:spPr/>
      <dgm:t>
        <a:bodyPr/>
        <a:lstStyle/>
        <a:p>
          <a:endParaRPr lang="en-US">
            <a:cs typeface="B Zar" pitchFamily="2" charset="-78"/>
          </a:endParaRPr>
        </a:p>
      </dgm:t>
    </dgm:pt>
    <dgm:pt modelId="{F6231FB9-FB70-442B-B0DD-E130612ACC1F}">
      <dgm:prSet/>
      <dgm:spPr/>
      <dgm:t>
        <a:bodyPr/>
        <a:lstStyle/>
        <a:p>
          <a:pPr rtl="1"/>
          <a:r>
            <a:rPr lang="fa-IR" dirty="0" smtClean="0">
              <a:cs typeface="B Zar" pitchFamily="2" charset="-78"/>
            </a:rPr>
            <a:t>دوازدهم مردادماه 67</a:t>
          </a:r>
          <a:endParaRPr lang="en-US" dirty="0">
            <a:cs typeface="B Zar" pitchFamily="2" charset="-78"/>
          </a:endParaRPr>
        </a:p>
      </dgm:t>
    </dgm:pt>
    <dgm:pt modelId="{9ABBC743-5872-454E-9E29-ADEE069F071B}" type="parTrans" cxnId="{790361BC-A74E-4598-ACB5-B78ECA84EBC9}">
      <dgm:prSet/>
      <dgm:spPr/>
      <dgm:t>
        <a:bodyPr/>
        <a:lstStyle/>
        <a:p>
          <a:endParaRPr lang="en-US">
            <a:cs typeface="B Zar" pitchFamily="2" charset="-78"/>
          </a:endParaRPr>
        </a:p>
      </dgm:t>
    </dgm:pt>
    <dgm:pt modelId="{BC7E650B-A4F8-4AFD-81E6-EF653E067227}" type="sibTrans" cxnId="{790361BC-A74E-4598-ACB5-B78ECA84EBC9}">
      <dgm:prSet/>
      <dgm:spPr/>
      <dgm:t>
        <a:bodyPr/>
        <a:lstStyle/>
        <a:p>
          <a:endParaRPr lang="en-US">
            <a:cs typeface="B Zar" pitchFamily="2" charset="-78"/>
          </a:endParaRPr>
        </a:p>
      </dgm:t>
    </dgm:pt>
    <dgm:pt modelId="{8882E5A7-9B3C-4F8B-B819-81BBD83C4770}">
      <dgm:prSet/>
      <dgm:spPr/>
      <dgm:t>
        <a:bodyPr/>
        <a:lstStyle/>
        <a:p>
          <a:pPr rtl="1"/>
          <a:r>
            <a:rPr lang="fa-IR" dirty="0" smtClean="0">
              <a:cs typeface="B Zar" pitchFamily="2" charset="-78"/>
            </a:rPr>
            <a:t>با اعلام قبولی قطعنامه 598 از سوی دولت قيمت دلار به 75 تومان در هر دلار كاهش يافت.</a:t>
          </a:r>
          <a:endParaRPr lang="en-US" dirty="0">
            <a:cs typeface="B Zar" pitchFamily="2" charset="-78"/>
          </a:endParaRPr>
        </a:p>
      </dgm:t>
    </dgm:pt>
    <dgm:pt modelId="{7554BE72-D370-4D9F-B354-EB4776F6B820}" type="parTrans" cxnId="{337F68C5-F219-4C72-8C56-CA56B70086E1}">
      <dgm:prSet/>
      <dgm:spPr/>
      <dgm:t>
        <a:bodyPr/>
        <a:lstStyle/>
        <a:p>
          <a:endParaRPr lang="en-US">
            <a:cs typeface="B Zar" pitchFamily="2" charset="-78"/>
          </a:endParaRPr>
        </a:p>
      </dgm:t>
    </dgm:pt>
    <dgm:pt modelId="{B87B0EEE-5AE8-458B-B401-5FFE89889FC8}" type="sibTrans" cxnId="{337F68C5-F219-4C72-8C56-CA56B70086E1}">
      <dgm:prSet/>
      <dgm:spPr/>
      <dgm:t>
        <a:bodyPr/>
        <a:lstStyle/>
        <a:p>
          <a:endParaRPr lang="en-US">
            <a:cs typeface="B Zar" pitchFamily="2" charset="-78"/>
          </a:endParaRPr>
        </a:p>
      </dgm:t>
    </dgm:pt>
    <dgm:pt modelId="{06CB30D4-1DB0-41C9-97B5-F48D44FA9BC6}">
      <dgm:prSet/>
      <dgm:spPr/>
      <dgm:t>
        <a:bodyPr/>
        <a:lstStyle/>
        <a:p>
          <a:pPr rtl="1"/>
          <a:r>
            <a:rPr lang="fa-IR" dirty="0" smtClean="0">
              <a:cs typeface="B Zar" pitchFamily="2" charset="-78"/>
            </a:rPr>
            <a:t>شانزدهم مردادماه 67</a:t>
          </a:r>
          <a:endParaRPr lang="en-US" dirty="0">
            <a:cs typeface="B Zar" pitchFamily="2" charset="-78"/>
          </a:endParaRPr>
        </a:p>
      </dgm:t>
    </dgm:pt>
    <dgm:pt modelId="{2B0ACF7E-2BE4-422A-B771-7161749DA420}" type="parTrans" cxnId="{1B8395EB-40F6-4146-9D4D-8957DA31F418}">
      <dgm:prSet/>
      <dgm:spPr/>
      <dgm:t>
        <a:bodyPr/>
        <a:lstStyle/>
        <a:p>
          <a:endParaRPr lang="en-US">
            <a:cs typeface="B Zar" pitchFamily="2" charset="-78"/>
          </a:endParaRPr>
        </a:p>
      </dgm:t>
    </dgm:pt>
    <dgm:pt modelId="{E0C46D72-D702-4A57-9D83-75ADAE1FD862}" type="sibTrans" cxnId="{1B8395EB-40F6-4146-9D4D-8957DA31F418}">
      <dgm:prSet/>
      <dgm:spPr/>
      <dgm:t>
        <a:bodyPr/>
        <a:lstStyle/>
        <a:p>
          <a:endParaRPr lang="en-US">
            <a:cs typeface="B Zar" pitchFamily="2" charset="-78"/>
          </a:endParaRPr>
        </a:p>
      </dgm:t>
    </dgm:pt>
    <dgm:pt modelId="{89E51B22-C0E8-4CF2-B809-4E1A34247BA3}">
      <dgm:prSet/>
      <dgm:spPr/>
      <dgm:t>
        <a:bodyPr/>
        <a:lstStyle/>
        <a:p>
          <a:pPr rtl="1"/>
          <a:r>
            <a:rPr lang="fa-IR" dirty="0" smtClean="0">
              <a:cs typeface="B Zar" pitchFamily="2" charset="-78"/>
            </a:rPr>
            <a:t>قيمت هر دلار از 75 تومان در دوازدهم مردادماه سال 1367 به 67 تومان كاهش یافت.</a:t>
          </a:r>
          <a:endParaRPr lang="en-US" dirty="0">
            <a:cs typeface="B Zar" pitchFamily="2" charset="-78"/>
          </a:endParaRPr>
        </a:p>
      </dgm:t>
    </dgm:pt>
    <dgm:pt modelId="{F7D6CBCC-208E-43D4-9F1A-4A901258F503}" type="parTrans" cxnId="{5516FC76-80E8-4CED-8AF1-C6E06925983B}">
      <dgm:prSet/>
      <dgm:spPr/>
      <dgm:t>
        <a:bodyPr/>
        <a:lstStyle/>
        <a:p>
          <a:endParaRPr lang="en-US">
            <a:cs typeface="B Zar" pitchFamily="2" charset="-78"/>
          </a:endParaRPr>
        </a:p>
      </dgm:t>
    </dgm:pt>
    <dgm:pt modelId="{3386B656-BD04-452F-A01A-3DAAD1527CFF}" type="sibTrans" cxnId="{5516FC76-80E8-4CED-8AF1-C6E06925983B}">
      <dgm:prSet/>
      <dgm:spPr/>
      <dgm:t>
        <a:bodyPr/>
        <a:lstStyle/>
        <a:p>
          <a:endParaRPr lang="en-US">
            <a:cs typeface="B Zar" pitchFamily="2" charset="-78"/>
          </a:endParaRPr>
        </a:p>
      </dgm:t>
    </dgm:pt>
    <dgm:pt modelId="{1ED335EE-5AEB-42AE-8CE1-7DA919FF911B}">
      <dgm:prSet/>
      <dgm:spPr/>
      <dgm:t>
        <a:bodyPr/>
        <a:lstStyle/>
        <a:p>
          <a:pPr rtl="1"/>
          <a:r>
            <a:rPr lang="fa-IR" dirty="0" smtClean="0">
              <a:cs typeface="B Zar" pitchFamily="2" charset="-78"/>
            </a:rPr>
            <a:t>بيست و ششم مردادماه 67 </a:t>
          </a:r>
          <a:endParaRPr lang="fa-IR" dirty="0">
            <a:cs typeface="B Zar" pitchFamily="2" charset="-78"/>
          </a:endParaRPr>
        </a:p>
      </dgm:t>
    </dgm:pt>
    <dgm:pt modelId="{B7FB767A-1A9C-4D73-AEA0-3E949F4CE4F2}" type="parTrans" cxnId="{DCE87B5A-8B94-4988-ACD2-043B829CED77}">
      <dgm:prSet/>
      <dgm:spPr/>
      <dgm:t>
        <a:bodyPr/>
        <a:lstStyle/>
        <a:p>
          <a:endParaRPr lang="en-US">
            <a:cs typeface="B Zar" pitchFamily="2" charset="-78"/>
          </a:endParaRPr>
        </a:p>
      </dgm:t>
    </dgm:pt>
    <dgm:pt modelId="{680C80D2-57A6-4120-8C01-8CB21C700B21}" type="sibTrans" cxnId="{DCE87B5A-8B94-4988-ACD2-043B829CED77}">
      <dgm:prSet/>
      <dgm:spPr/>
      <dgm:t>
        <a:bodyPr/>
        <a:lstStyle/>
        <a:p>
          <a:endParaRPr lang="en-US">
            <a:cs typeface="B Zar" pitchFamily="2" charset="-78"/>
          </a:endParaRPr>
        </a:p>
      </dgm:t>
    </dgm:pt>
    <dgm:pt modelId="{3F4C0BB0-8248-408E-8F32-6498E549FDB9}">
      <dgm:prSet/>
      <dgm:spPr/>
      <dgm:t>
        <a:bodyPr/>
        <a:lstStyle/>
        <a:p>
          <a:pPr rtl="1"/>
          <a:r>
            <a:rPr lang="fa-IR" dirty="0" smtClean="0">
              <a:cs typeface="B Zar" pitchFamily="2" charset="-78"/>
            </a:rPr>
            <a:t>با نزديك شدن به اعلام رسمی آتش بس قيمت دلار در بازار آزاد به 59 تومان تنزل كرد.</a:t>
          </a:r>
          <a:endParaRPr lang="en-US" dirty="0">
            <a:cs typeface="B Zar" pitchFamily="2" charset="-78"/>
          </a:endParaRPr>
        </a:p>
      </dgm:t>
    </dgm:pt>
    <dgm:pt modelId="{E3A58878-E5A4-4305-B517-E79687969D61}" type="parTrans" cxnId="{71F7A16F-8F2F-4602-A130-165911B15542}">
      <dgm:prSet/>
      <dgm:spPr/>
      <dgm:t>
        <a:bodyPr/>
        <a:lstStyle/>
        <a:p>
          <a:endParaRPr lang="en-US">
            <a:cs typeface="B Zar" pitchFamily="2" charset="-78"/>
          </a:endParaRPr>
        </a:p>
      </dgm:t>
    </dgm:pt>
    <dgm:pt modelId="{900873C6-0725-428A-AB2B-25021A8E32D0}" type="sibTrans" cxnId="{71F7A16F-8F2F-4602-A130-165911B15542}">
      <dgm:prSet/>
      <dgm:spPr/>
      <dgm:t>
        <a:bodyPr/>
        <a:lstStyle/>
        <a:p>
          <a:endParaRPr lang="en-US">
            <a:cs typeface="B Zar" pitchFamily="2" charset="-78"/>
          </a:endParaRPr>
        </a:p>
      </dgm:t>
    </dgm:pt>
    <dgm:pt modelId="{F657C9D2-EED5-4600-B52F-503F6F6C7BCE}">
      <dgm:prSet/>
      <dgm:spPr/>
      <dgm:t>
        <a:bodyPr/>
        <a:lstStyle/>
        <a:p>
          <a:pPr rtl="1"/>
          <a:r>
            <a:rPr lang="fa-IR" dirty="0" smtClean="0">
              <a:cs typeface="B Zar" pitchFamily="2" charset="-78"/>
            </a:rPr>
            <a:t>بیست و سوم شهریورماه 67</a:t>
          </a:r>
          <a:endParaRPr lang="en-US" dirty="0">
            <a:cs typeface="B Zar" pitchFamily="2" charset="-78"/>
          </a:endParaRPr>
        </a:p>
      </dgm:t>
    </dgm:pt>
    <dgm:pt modelId="{B3F18C07-AB2B-4D02-B2AE-49F670C3DC48}" type="parTrans" cxnId="{5194365C-65DF-42B4-B333-67EC6B5301EA}">
      <dgm:prSet/>
      <dgm:spPr/>
      <dgm:t>
        <a:bodyPr/>
        <a:lstStyle/>
        <a:p>
          <a:endParaRPr lang="en-US">
            <a:cs typeface="B Zar" pitchFamily="2" charset="-78"/>
          </a:endParaRPr>
        </a:p>
      </dgm:t>
    </dgm:pt>
    <dgm:pt modelId="{AFF26055-E8B0-413F-982C-BD7D8208AED2}" type="sibTrans" cxnId="{5194365C-65DF-42B4-B333-67EC6B5301EA}">
      <dgm:prSet/>
      <dgm:spPr/>
      <dgm:t>
        <a:bodyPr/>
        <a:lstStyle/>
        <a:p>
          <a:endParaRPr lang="en-US">
            <a:cs typeface="B Zar" pitchFamily="2" charset="-78"/>
          </a:endParaRPr>
        </a:p>
      </dgm:t>
    </dgm:pt>
    <dgm:pt modelId="{B792FEB9-FB5D-4CA2-A00E-E286DCE7B03D}">
      <dgm:prSet/>
      <dgm:spPr/>
      <dgm:t>
        <a:bodyPr/>
        <a:lstStyle/>
        <a:p>
          <a:pPr rtl="1"/>
          <a:r>
            <a:rPr lang="fa-IR" dirty="0" smtClean="0">
              <a:cs typeface="B Zar" pitchFamily="2" charset="-78"/>
            </a:rPr>
            <a:t>از اواسط شهريور ماه، قيمت دلار در بازار آزاد افزايش يافت، تا آنكه در تاریخ بیست و سوم شهریورماه به حدود 109 تومان افزايش يافت. </a:t>
          </a:r>
          <a:endParaRPr lang="en-US" dirty="0">
            <a:cs typeface="B Zar" pitchFamily="2" charset="-78"/>
          </a:endParaRPr>
        </a:p>
      </dgm:t>
    </dgm:pt>
    <dgm:pt modelId="{3D0814AB-F4AE-4F57-A493-7809E4B425AD}" type="parTrans" cxnId="{9AC85EFC-556E-4F35-8292-7B4CE1722881}">
      <dgm:prSet/>
      <dgm:spPr/>
      <dgm:t>
        <a:bodyPr/>
        <a:lstStyle/>
        <a:p>
          <a:endParaRPr lang="en-US">
            <a:cs typeface="B Zar" pitchFamily="2" charset="-78"/>
          </a:endParaRPr>
        </a:p>
      </dgm:t>
    </dgm:pt>
    <dgm:pt modelId="{0C6EDEB6-43FF-4AF8-84CD-68B5CDF842D5}" type="sibTrans" cxnId="{9AC85EFC-556E-4F35-8292-7B4CE1722881}">
      <dgm:prSet/>
      <dgm:spPr/>
      <dgm:t>
        <a:bodyPr/>
        <a:lstStyle/>
        <a:p>
          <a:endParaRPr lang="en-US">
            <a:cs typeface="B Zar" pitchFamily="2" charset="-78"/>
          </a:endParaRPr>
        </a:p>
      </dgm:t>
    </dgm:pt>
    <dgm:pt modelId="{76102626-4D32-4804-9329-CCE4DA3B61F0}" type="pres">
      <dgm:prSet presAssocID="{294CC1F3-6420-4315-AFFC-62CE2865BCF0}" presName="Name0" presStyleCnt="0">
        <dgm:presLayoutVars>
          <dgm:dir/>
          <dgm:animLvl val="lvl"/>
          <dgm:resizeHandles val="exact"/>
        </dgm:presLayoutVars>
      </dgm:prSet>
      <dgm:spPr/>
      <dgm:t>
        <a:bodyPr/>
        <a:lstStyle/>
        <a:p>
          <a:endParaRPr lang="en-US"/>
        </a:p>
      </dgm:t>
    </dgm:pt>
    <dgm:pt modelId="{FB1518FF-6B2B-4D0E-812C-A7B726AD601A}" type="pres">
      <dgm:prSet presAssocID="{5345615E-E69F-4A4C-810A-D1A2851E22FD}" presName="linNode" presStyleCnt="0"/>
      <dgm:spPr/>
    </dgm:pt>
    <dgm:pt modelId="{0FF720B0-AEDF-43F3-86ED-6B339C2B5C5C}" type="pres">
      <dgm:prSet presAssocID="{5345615E-E69F-4A4C-810A-D1A2851E22FD}" presName="parentText" presStyleLbl="node1" presStyleIdx="0" presStyleCnt="5">
        <dgm:presLayoutVars>
          <dgm:chMax val="1"/>
          <dgm:bulletEnabled val="1"/>
        </dgm:presLayoutVars>
      </dgm:prSet>
      <dgm:spPr/>
      <dgm:t>
        <a:bodyPr/>
        <a:lstStyle/>
        <a:p>
          <a:endParaRPr lang="en-US"/>
        </a:p>
      </dgm:t>
    </dgm:pt>
    <dgm:pt modelId="{C159DF97-F47C-4B71-B34F-34C6CE5C3357}" type="pres">
      <dgm:prSet presAssocID="{5345615E-E69F-4A4C-810A-D1A2851E22FD}" presName="descendantText" presStyleLbl="alignAccFollowNode1" presStyleIdx="0" presStyleCnt="5" custScaleX="154208">
        <dgm:presLayoutVars>
          <dgm:bulletEnabled val="1"/>
        </dgm:presLayoutVars>
      </dgm:prSet>
      <dgm:spPr/>
      <dgm:t>
        <a:bodyPr/>
        <a:lstStyle/>
        <a:p>
          <a:endParaRPr lang="en-US"/>
        </a:p>
      </dgm:t>
    </dgm:pt>
    <dgm:pt modelId="{9AB1EC48-7FD8-4518-893A-13A72DC0D158}" type="pres">
      <dgm:prSet presAssocID="{0211D0B4-14E3-43D7-AE72-816C9B633C4C}" presName="sp" presStyleCnt="0"/>
      <dgm:spPr/>
    </dgm:pt>
    <dgm:pt modelId="{AC7782B5-55B9-4ED6-9C56-8A0F5FE2AC18}" type="pres">
      <dgm:prSet presAssocID="{F6231FB9-FB70-442B-B0DD-E130612ACC1F}" presName="linNode" presStyleCnt="0"/>
      <dgm:spPr/>
    </dgm:pt>
    <dgm:pt modelId="{A3EC6AF6-25F6-429E-9446-29C925A27666}" type="pres">
      <dgm:prSet presAssocID="{F6231FB9-FB70-442B-B0DD-E130612ACC1F}" presName="parentText" presStyleLbl="node1" presStyleIdx="1" presStyleCnt="5">
        <dgm:presLayoutVars>
          <dgm:chMax val="1"/>
          <dgm:bulletEnabled val="1"/>
        </dgm:presLayoutVars>
      </dgm:prSet>
      <dgm:spPr/>
      <dgm:t>
        <a:bodyPr/>
        <a:lstStyle/>
        <a:p>
          <a:endParaRPr lang="en-US"/>
        </a:p>
      </dgm:t>
    </dgm:pt>
    <dgm:pt modelId="{087F305A-E0A2-4DB2-AEBE-3E02BED49BF3}" type="pres">
      <dgm:prSet presAssocID="{F6231FB9-FB70-442B-B0DD-E130612ACC1F}" presName="descendantText" presStyleLbl="alignAccFollowNode1" presStyleIdx="1" presStyleCnt="5" custScaleX="154208">
        <dgm:presLayoutVars>
          <dgm:bulletEnabled val="1"/>
        </dgm:presLayoutVars>
      </dgm:prSet>
      <dgm:spPr/>
      <dgm:t>
        <a:bodyPr/>
        <a:lstStyle/>
        <a:p>
          <a:endParaRPr lang="en-US"/>
        </a:p>
      </dgm:t>
    </dgm:pt>
    <dgm:pt modelId="{38C7AD1D-6A6C-439C-8112-23F89BA54938}" type="pres">
      <dgm:prSet presAssocID="{BC7E650B-A4F8-4AFD-81E6-EF653E067227}" presName="sp" presStyleCnt="0"/>
      <dgm:spPr/>
    </dgm:pt>
    <dgm:pt modelId="{9B66C0DF-9B92-4B0B-9E59-DA01134A82AE}" type="pres">
      <dgm:prSet presAssocID="{06CB30D4-1DB0-41C9-97B5-F48D44FA9BC6}" presName="linNode" presStyleCnt="0"/>
      <dgm:spPr/>
    </dgm:pt>
    <dgm:pt modelId="{82A51190-6E65-4286-B61D-4F8F6E777C41}" type="pres">
      <dgm:prSet presAssocID="{06CB30D4-1DB0-41C9-97B5-F48D44FA9BC6}" presName="parentText" presStyleLbl="node1" presStyleIdx="2" presStyleCnt="5">
        <dgm:presLayoutVars>
          <dgm:chMax val="1"/>
          <dgm:bulletEnabled val="1"/>
        </dgm:presLayoutVars>
      </dgm:prSet>
      <dgm:spPr/>
      <dgm:t>
        <a:bodyPr/>
        <a:lstStyle/>
        <a:p>
          <a:endParaRPr lang="en-US"/>
        </a:p>
      </dgm:t>
    </dgm:pt>
    <dgm:pt modelId="{0B8FF7C3-1FEC-4929-ABCD-715EFBF74ECC}" type="pres">
      <dgm:prSet presAssocID="{06CB30D4-1DB0-41C9-97B5-F48D44FA9BC6}" presName="descendantText" presStyleLbl="alignAccFollowNode1" presStyleIdx="2" presStyleCnt="5" custScaleX="154208">
        <dgm:presLayoutVars>
          <dgm:bulletEnabled val="1"/>
        </dgm:presLayoutVars>
      </dgm:prSet>
      <dgm:spPr/>
      <dgm:t>
        <a:bodyPr/>
        <a:lstStyle/>
        <a:p>
          <a:endParaRPr lang="en-US"/>
        </a:p>
      </dgm:t>
    </dgm:pt>
    <dgm:pt modelId="{E6A16262-9333-4B97-B4A4-E988914DBDC5}" type="pres">
      <dgm:prSet presAssocID="{E0C46D72-D702-4A57-9D83-75ADAE1FD862}" presName="sp" presStyleCnt="0"/>
      <dgm:spPr/>
    </dgm:pt>
    <dgm:pt modelId="{099DE803-5E39-43F1-8DD4-B37861F99ABA}" type="pres">
      <dgm:prSet presAssocID="{1ED335EE-5AEB-42AE-8CE1-7DA919FF911B}" presName="linNode" presStyleCnt="0"/>
      <dgm:spPr/>
    </dgm:pt>
    <dgm:pt modelId="{CE3DC130-598A-4E43-A2EF-42E9B23F6023}" type="pres">
      <dgm:prSet presAssocID="{1ED335EE-5AEB-42AE-8CE1-7DA919FF911B}" presName="parentText" presStyleLbl="node1" presStyleIdx="3" presStyleCnt="5">
        <dgm:presLayoutVars>
          <dgm:chMax val="1"/>
          <dgm:bulletEnabled val="1"/>
        </dgm:presLayoutVars>
      </dgm:prSet>
      <dgm:spPr/>
      <dgm:t>
        <a:bodyPr/>
        <a:lstStyle/>
        <a:p>
          <a:endParaRPr lang="en-US"/>
        </a:p>
      </dgm:t>
    </dgm:pt>
    <dgm:pt modelId="{D41AAD64-D6EC-40BD-B7F4-E16D192F979F}" type="pres">
      <dgm:prSet presAssocID="{1ED335EE-5AEB-42AE-8CE1-7DA919FF911B}" presName="descendantText" presStyleLbl="alignAccFollowNode1" presStyleIdx="3" presStyleCnt="5" custScaleX="154208">
        <dgm:presLayoutVars>
          <dgm:bulletEnabled val="1"/>
        </dgm:presLayoutVars>
      </dgm:prSet>
      <dgm:spPr/>
      <dgm:t>
        <a:bodyPr/>
        <a:lstStyle/>
        <a:p>
          <a:endParaRPr lang="en-US"/>
        </a:p>
      </dgm:t>
    </dgm:pt>
    <dgm:pt modelId="{E68DA16A-02FC-45EA-ABAF-753A6F46FB6E}" type="pres">
      <dgm:prSet presAssocID="{680C80D2-57A6-4120-8C01-8CB21C700B21}" presName="sp" presStyleCnt="0"/>
      <dgm:spPr/>
    </dgm:pt>
    <dgm:pt modelId="{DA099D94-80E6-4DC8-B01C-8F7DDB5950AC}" type="pres">
      <dgm:prSet presAssocID="{F657C9D2-EED5-4600-B52F-503F6F6C7BCE}" presName="linNode" presStyleCnt="0"/>
      <dgm:spPr/>
    </dgm:pt>
    <dgm:pt modelId="{F9875DBA-079E-4188-B60B-254A8F8DB11E}" type="pres">
      <dgm:prSet presAssocID="{F657C9D2-EED5-4600-B52F-503F6F6C7BCE}" presName="parentText" presStyleLbl="node1" presStyleIdx="4" presStyleCnt="5">
        <dgm:presLayoutVars>
          <dgm:chMax val="1"/>
          <dgm:bulletEnabled val="1"/>
        </dgm:presLayoutVars>
      </dgm:prSet>
      <dgm:spPr/>
      <dgm:t>
        <a:bodyPr/>
        <a:lstStyle/>
        <a:p>
          <a:endParaRPr lang="en-US"/>
        </a:p>
      </dgm:t>
    </dgm:pt>
    <dgm:pt modelId="{E05131C6-719F-40D7-ACC9-7A27904FCACB}" type="pres">
      <dgm:prSet presAssocID="{F657C9D2-EED5-4600-B52F-503F6F6C7BCE}" presName="descendantText" presStyleLbl="alignAccFollowNode1" presStyleIdx="4" presStyleCnt="5" custScaleX="154208">
        <dgm:presLayoutVars>
          <dgm:bulletEnabled val="1"/>
        </dgm:presLayoutVars>
      </dgm:prSet>
      <dgm:spPr/>
      <dgm:t>
        <a:bodyPr/>
        <a:lstStyle/>
        <a:p>
          <a:endParaRPr lang="en-US"/>
        </a:p>
      </dgm:t>
    </dgm:pt>
  </dgm:ptLst>
  <dgm:cxnLst>
    <dgm:cxn modelId="{5194365C-65DF-42B4-B333-67EC6B5301EA}" srcId="{294CC1F3-6420-4315-AFFC-62CE2865BCF0}" destId="{F657C9D2-EED5-4600-B52F-503F6F6C7BCE}" srcOrd="4" destOrd="0" parTransId="{B3F18C07-AB2B-4D02-B2AE-49F670C3DC48}" sibTransId="{AFF26055-E8B0-413F-982C-BD7D8208AED2}"/>
    <dgm:cxn modelId="{0200565D-676C-46FD-8124-6661F3112541}" type="presOf" srcId="{5345615E-E69F-4A4C-810A-D1A2851E22FD}" destId="{0FF720B0-AEDF-43F3-86ED-6B339C2B5C5C}" srcOrd="0" destOrd="0" presId="urn:microsoft.com/office/officeart/2005/8/layout/vList5"/>
    <dgm:cxn modelId="{EDC213EB-F590-453E-A44E-F35897B45BB1}" type="presOf" srcId="{B792FEB9-FB5D-4CA2-A00E-E286DCE7B03D}" destId="{E05131C6-719F-40D7-ACC9-7A27904FCACB}" srcOrd="0" destOrd="0" presId="urn:microsoft.com/office/officeart/2005/8/layout/vList5"/>
    <dgm:cxn modelId="{CC481CA5-246F-4BB9-A5E5-47A772F1C125}" type="presOf" srcId="{294CC1F3-6420-4315-AFFC-62CE2865BCF0}" destId="{76102626-4D32-4804-9329-CCE4DA3B61F0}" srcOrd="0" destOrd="0" presId="urn:microsoft.com/office/officeart/2005/8/layout/vList5"/>
    <dgm:cxn modelId="{951CB4EB-70E7-4271-9315-FEF5FFC32B3D}" type="presOf" srcId="{8882E5A7-9B3C-4F8B-B819-81BBD83C4770}" destId="{087F305A-E0A2-4DB2-AEBE-3E02BED49BF3}" srcOrd="0" destOrd="0" presId="urn:microsoft.com/office/officeart/2005/8/layout/vList5"/>
    <dgm:cxn modelId="{8C7D2DBD-EEF7-491C-98BA-32EBB7F6F8E1}" type="presOf" srcId="{F657C9D2-EED5-4600-B52F-503F6F6C7BCE}" destId="{F9875DBA-079E-4188-B60B-254A8F8DB11E}" srcOrd="0" destOrd="0" presId="urn:microsoft.com/office/officeart/2005/8/layout/vList5"/>
    <dgm:cxn modelId="{1B8395EB-40F6-4146-9D4D-8957DA31F418}" srcId="{294CC1F3-6420-4315-AFFC-62CE2865BCF0}" destId="{06CB30D4-1DB0-41C9-97B5-F48D44FA9BC6}" srcOrd="2" destOrd="0" parTransId="{2B0ACF7E-2BE4-422A-B771-7161749DA420}" sibTransId="{E0C46D72-D702-4A57-9D83-75ADAE1FD862}"/>
    <dgm:cxn modelId="{5516FC76-80E8-4CED-8AF1-C6E06925983B}" srcId="{06CB30D4-1DB0-41C9-97B5-F48D44FA9BC6}" destId="{89E51B22-C0E8-4CF2-B809-4E1A34247BA3}" srcOrd="0" destOrd="0" parTransId="{F7D6CBCC-208E-43D4-9F1A-4A901258F503}" sibTransId="{3386B656-BD04-452F-A01A-3DAAD1527CFF}"/>
    <dgm:cxn modelId="{05766A43-A6BF-4226-A618-D4B8A0990FB9}" type="presOf" srcId="{3F4C0BB0-8248-408E-8F32-6498E549FDB9}" destId="{D41AAD64-D6EC-40BD-B7F4-E16D192F979F}" srcOrd="0" destOrd="0" presId="urn:microsoft.com/office/officeart/2005/8/layout/vList5"/>
    <dgm:cxn modelId="{2481E949-618F-4D7F-87AB-19208401490F}" type="presOf" srcId="{CC12120F-413A-4F02-9A66-40645B4E5557}" destId="{C159DF97-F47C-4B71-B34F-34C6CE5C3357}" srcOrd="0" destOrd="0" presId="urn:microsoft.com/office/officeart/2005/8/layout/vList5"/>
    <dgm:cxn modelId="{B244BBB6-6DD4-4E96-A376-8C6B34F397FC}" type="presOf" srcId="{F6231FB9-FB70-442B-B0DD-E130612ACC1F}" destId="{A3EC6AF6-25F6-429E-9446-29C925A27666}" srcOrd="0" destOrd="0" presId="urn:microsoft.com/office/officeart/2005/8/layout/vList5"/>
    <dgm:cxn modelId="{7F42E622-58FC-4FAF-BFCE-10F8462B4B67}" type="presOf" srcId="{06CB30D4-1DB0-41C9-97B5-F48D44FA9BC6}" destId="{82A51190-6E65-4286-B61D-4F8F6E777C41}" srcOrd="0" destOrd="0" presId="urn:microsoft.com/office/officeart/2005/8/layout/vList5"/>
    <dgm:cxn modelId="{71F7A16F-8F2F-4602-A130-165911B15542}" srcId="{1ED335EE-5AEB-42AE-8CE1-7DA919FF911B}" destId="{3F4C0BB0-8248-408E-8F32-6498E549FDB9}" srcOrd="0" destOrd="0" parTransId="{E3A58878-E5A4-4305-B517-E79687969D61}" sibTransId="{900873C6-0725-428A-AB2B-25021A8E32D0}"/>
    <dgm:cxn modelId="{414694DE-0855-44B4-9D90-4D2FAEF71EFC}" srcId="{5345615E-E69F-4A4C-810A-D1A2851E22FD}" destId="{CC12120F-413A-4F02-9A66-40645B4E5557}" srcOrd="0" destOrd="0" parTransId="{F99B0307-C3FF-4967-B31E-4B457AD5131C}" sibTransId="{A965B76B-7F16-4C84-9D79-8E35F80F73EB}"/>
    <dgm:cxn modelId="{78A28840-E81D-463C-858A-68FEDB2236FF}" type="presOf" srcId="{89E51B22-C0E8-4CF2-B809-4E1A34247BA3}" destId="{0B8FF7C3-1FEC-4929-ABCD-715EFBF74ECC}" srcOrd="0" destOrd="0" presId="urn:microsoft.com/office/officeart/2005/8/layout/vList5"/>
    <dgm:cxn modelId="{4258854D-4451-485B-8300-EEFA448D3309}" type="presOf" srcId="{1ED335EE-5AEB-42AE-8CE1-7DA919FF911B}" destId="{CE3DC130-598A-4E43-A2EF-42E9B23F6023}" srcOrd="0" destOrd="0" presId="urn:microsoft.com/office/officeart/2005/8/layout/vList5"/>
    <dgm:cxn modelId="{790361BC-A74E-4598-ACB5-B78ECA84EBC9}" srcId="{294CC1F3-6420-4315-AFFC-62CE2865BCF0}" destId="{F6231FB9-FB70-442B-B0DD-E130612ACC1F}" srcOrd="1" destOrd="0" parTransId="{9ABBC743-5872-454E-9E29-ADEE069F071B}" sibTransId="{BC7E650B-A4F8-4AFD-81E6-EF653E067227}"/>
    <dgm:cxn modelId="{337F68C5-F219-4C72-8C56-CA56B70086E1}" srcId="{F6231FB9-FB70-442B-B0DD-E130612ACC1F}" destId="{8882E5A7-9B3C-4F8B-B819-81BBD83C4770}" srcOrd="0" destOrd="0" parTransId="{7554BE72-D370-4D9F-B354-EB4776F6B820}" sibTransId="{B87B0EEE-5AE8-458B-B401-5FFE89889FC8}"/>
    <dgm:cxn modelId="{DCE87B5A-8B94-4988-ACD2-043B829CED77}" srcId="{294CC1F3-6420-4315-AFFC-62CE2865BCF0}" destId="{1ED335EE-5AEB-42AE-8CE1-7DA919FF911B}" srcOrd="3" destOrd="0" parTransId="{B7FB767A-1A9C-4D73-AEA0-3E949F4CE4F2}" sibTransId="{680C80D2-57A6-4120-8C01-8CB21C700B21}"/>
    <dgm:cxn modelId="{9AC85EFC-556E-4F35-8292-7B4CE1722881}" srcId="{F657C9D2-EED5-4600-B52F-503F6F6C7BCE}" destId="{B792FEB9-FB5D-4CA2-A00E-E286DCE7B03D}" srcOrd="0" destOrd="0" parTransId="{3D0814AB-F4AE-4F57-A493-7809E4B425AD}" sibTransId="{0C6EDEB6-43FF-4AF8-84CD-68B5CDF842D5}"/>
    <dgm:cxn modelId="{FBE37975-9B9A-47ED-8ADF-C7976A07668E}" srcId="{294CC1F3-6420-4315-AFFC-62CE2865BCF0}" destId="{5345615E-E69F-4A4C-810A-D1A2851E22FD}" srcOrd="0" destOrd="0" parTransId="{A5ACFC83-BE37-45DA-B495-49D3F27F3D21}" sibTransId="{0211D0B4-14E3-43D7-AE72-816C9B633C4C}"/>
    <dgm:cxn modelId="{E972CA53-F095-4141-B800-65546F7B2F27}" type="presParOf" srcId="{76102626-4D32-4804-9329-CCE4DA3B61F0}" destId="{FB1518FF-6B2B-4D0E-812C-A7B726AD601A}" srcOrd="0" destOrd="0" presId="urn:microsoft.com/office/officeart/2005/8/layout/vList5"/>
    <dgm:cxn modelId="{1CBC549E-0C03-431B-8B13-0BB297D4D30B}" type="presParOf" srcId="{FB1518FF-6B2B-4D0E-812C-A7B726AD601A}" destId="{0FF720B0-AEDF-43F3-86ED-6B339C2B5C5C}" srcOrd="0" destOrd="0" presId="urn:microsoft.com/office/officeart/2005/8/layout/vList5"/>
    <dgm:cxn modelId="{8BF42B53-EFB8-4038-9204-82BDB88EA861}" type="presParOf" srcId="{FB1518FF-6B2B-4D0E-812C-A7B726AD601A}" destId="{C159DF97-F47C-4B71-B34F-34C6CE5C3357}" srcOrd="1" destOrd="0" presId="urn:microsoft.com/office/officeart/2005/8/layout/vList5"/>
    <dgm:cxn modelId="{1395139B-57ED-4D7B-BAAB-9F21993075A0}" type="presParOf" srcId="{76102626-4D32-4804-9329-CCE4DA3B61F0}" destId="{9AB1EC48-7FD8-4518-893A-13A72DC0D158}" srcOrd="1" destOrd="0" presId="urn:microsoft.com/office/officeart/2005/8/layout/vList5"/>
    <dgm:cxn modelId="{0F0BD493-C340-4DCD-B8AB-50FB53D36B25}" type="presParOf" srcId="{76102626-4D32-4804-9329-CCE4DA3B61F0}" destId="{AC7782B5-55B9-4ED6-9C56-8A0F5FE2AC18}" srcOrd="2" destOrd="0" presId="urn:microsoft.com/office/officeart/2005/8/layout/vList5"/>
    <dgm:cxn modelId="{055529BA-945C-49F7-A2FA-81215EEC32D5}" type="presParOf" srcId="{AC7782B5-55B9-4ED6-9C56-8A0F5FE2AC18}" destId="{A3EC6AF6-25F6-429E-9446-29C925A27666}" srcOrd="0" destOrd="0" presId="urn:microsoft.com/office/officeart/2005/8/layout/vList5"/>
    <dgm:cxn modelId="{EE0AE84D-7D1E-435A-8B40-BF4E4975792A}" type="presParOf" srcId="{AC7782B5-55B9-4ED6-9C56-8A0F5FE2AC18}" destId="{087F305A-E0A2-4DB2-AEBE-3E02BED49BF3}" srcOrd="1" destOrd="0" presId="urn:microsoft.com/office/officeart/2005/8/layout/vList5"/>
    <dgm:cxn modelId="{AB0436F4-A286-4F9F-B3C7-EE15FA3BF5A3}" type="presParOf" srcId="{76102626-4D32-4804-9329-CCE4DA3B61F0}" destId="{38C7AD1D-6A6C-439C-8112-23F89BA54938}" srcOrd="3" destOrd="0" presId="urn:microsoft.com/office/officeart/2005/8/layout/vList5"/>
    <dgm:cxn modelId="{76F03285-DE1E-492A-9F58-402BBB7ABB25}" type="presParOf" srcId="{76102626-4D32-4804-9329-CCE4DA3B61F0}" destId="{9B66C0DF-9B92-4B0B-9E59-DA01134A82AE}" srcOrd="4" destOrd="0" presId="urn:microsoft.com/office/officeart/2005/8/layout/vList5"/>
    <dgm:cxn modelId="{9C2EE95A-E031-47F0-B706-6D9D3360DBB7}" type="presParOf" srcId="{9B66C0DF-9B92-4B0B-9E59-DA01134A82AE}" destId="{82A51190-6E65-4286-B61D-4F8F6E777C41}" srcOrd="0" destOrd="0" presId="urn:microsoft.com/office/officeart/2005/8/layout/vList5"/>
    <dgm:cxn modelId="{CA3E0B44-BE08-46F8-940B-635C7288DCAF}" type="presParOf" srcId="{9B66C0DF-9B92-4B0B-9E59-DA01134A82AE}" destId="{0B8FF7C3-1FEC-4929-ABCD-715EFBF74ECC}" srcOrd="1" destOrd="0" presId="urn:microsoft.com/office/officeart/2005/8/layout/vList5"/>
    <dgm:cxn modelId="{FCF2796A-DB58-41DD-AA5D-984FD5CD4028}" type="presParOf" srcId="{76102626-4D32-4804-9329-CCE4DA3B61F0}" destId="{E6A16262-9333-4B97-B4A4-E988914DBDC5}" srcOrd="5" destOrd="0" presId="urn:microsoft.com/office/officeart/2005/8/layout/vList5"/>
    <dgm:cxn modelId="{0A0440C5-1B2C-48B3-B007-1ED6E26FE7F2}" type="presParOf" srcId="{76102626-4D32-4804-9329-CCE4DA3B61F0}" destId="{099DE803-5E39-43F1-8DD4-B37861F99ABA}" srcOrd="6" destOrd="0" presId="urn:microsoft.com/office/officeart/2005/8/layout/vList5"/>
    <dgm:cxn modelId="{54FA384F-C0B3-47D5-A0ED-64B525EA1535}" type="presParOf" srcId="{099DE803-5E39-43F1-8DD4-B37861F99ABA}" destId="{CE3DC130-598A-4E43-A2EF-42E9B23F6023}" srcOrd="0" destOrd="0" presId="urn:microsoft.com/office/officeart/2005/8/layout/vList5"/>
    <dgm:cxn modelId="{35CE9EBD-1779-42D6-A5BD-9189AFF02CC0}" type="presParOf" srcId="{099DE803-5E39-43F1-8DD4-B37861F99ABA}" destId="{D41AAD64-D6EC-40BD-B7F4-E16D192F979F}" srcOrd="1" destOrd="0" presId="urn:microsoft.com/office/officeart/2005/8/layout/vList5"/>
    <dgm:cxn modelId="{361433B3-E177-4272-93F3-26E9820453E4}" type="presParOf" srcId="{76102626-4D32-4804-9329-CCE4DA3B61F0}" destId="{E68DA16A-02FC-45EA-ABAF-753A6F46FB6E}" srcOrd="7" destOrd="0" presId="urn:microsoft.com/office/officeart/2005/8/layout/vList5"/>
    <dgm:cxn modelId="{A3E62AB6-1449-466E-A0FC-A5B16C0700E4}" type="presParOf" srcId="{76102626-4D32-4804-9329-CCE4DA3B61F0}" destId="{DA099D94-80E6-4DC8-B01C-8F7DDB5950AC}" srcOrd="8" destOrd="0" presId="urn:microsoft.com/office/officeart/2005/8/layout/vList5"/>
    <dgm:cxn modelId="{71493B45-E0EE-4884-AC1F-30113AA7A58C}" type="presParOf" srcId="{DA099D94-80E6-4DC8-B01C-8F7DDB5950AC}" destId="{F9875DBA-079E-4188-B60B-254A8F8DB11E}" srcOrd="0" destOrd="0" presId="urn:microsoft.com/office/officeart/2005/8/layout/vList5"/>
    <dgm:cxn modelId="{368C5E2F-EE77-4517-A9A4-200ACE66B493}" type="presParOf" srcId="{DA099D94-80E6-4DC8-B01C-8F7DDB5950AC}" destId="{E05131C6-719F-40D7-ACC9-7A27904FCAC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32FB409-2094-4A37-9D39-E609925A9929}" type="doc">
      <dgm:prSet loTypeId="urn:microsoft.com/office/officeart/2005/8/layout/list1" loCatId="list" qsTypeId="urn:microsoft.com/office/officeart/2005/8/quickstyle/simple1" qsCatId="simple" csTypeId="urn:microsoft.com/office/officeart/2005/8/colors/colorful1#4" csCatId="colorful"/>
      <dgm:spPr/>
      <dgm:t>
        <a:bodyPr/>
        <a:lstStyle/>
        <a:p>
          <a:endParaRPr lang="en-US"/>
        </a:p>
      </dgm:t>
    </dgm:pt>
    <dgm:pt modelId="{4385FDF8-AE68-418C-A416-4632F14F2F44}">
      <dgm:prSet/>
      <dgm:spPr/>
      <dgm:t>
        <a:bodyPr/>
        <a:lstStyle/>
        <a:p>
          <a:pPr algn="ctr" rtl="1"/>
          <a:r>
            <a:rPr lang="fa-IR" dirty="0" smtClean="0">
              <a:cs typeface="B Zar" pitchFamily="2" charset="-78"/>
            </a:rPr>
            <a:t>رفتار منطقي ↔ رفتار احساسي</a:t>
          </a:r>
          <a:endParaRPr lang="en-US" dirty="0">
            <a:cs typeface="B Zar" pitchFamily="2" charset="-78"/>
          </a:endParaRPr>
        </a:p>
      </dgm:t>
    </dgm:pt>
    <dgm:pt modelId="{439F3C6F-9621-4C67-B664-8178F12B24D0}" type="parTrans" cxnId="{DDCB2BE7-9999-4297-A4D5-B293A1480172}">
      <dgm:prSet/>
      <dgm:spPr/>
      <dgm:t>
        <a:bodyPr/>
        <a:lstStyle/>
        <a:p>
          <a:endParaRPr lang="en-US"/>
        </a:p>
      </dgm:t>
    </dgm:pt>
    <dgm:pt modelId="{AC6D064F-DFBF-4DA5-BF0E-F34E0221262E}" type="sibTrans" cxnId="{DDCB2BE7-9999-4297-A4D5-B293A1480172}">
      <dgm:prSet/>
      <dgm:spPr/>
      <dgm:t>
        <a:bodyPr/>
        <a:lstStyle/>
        <a:p>
          <a:endParaRPr lang="en-US"/>
        </a:p>
      </dgm:t>
    </dgm:pt>
    <dgm:pt modelId="{4D3B0F72-F343-421F-AF77-50AF60F13B26}">
      <dgm:prSet/>
      <dgm:spPr/>
      <dgm:t>
        <a:bodyPr/>
        <a:lstStyle/>
        <a:p>
          <a:pPr algn="ctr" rtl="1"/>
          <a:r>
            <a:rPr lang="fa-IR" dirty="0" smtClean="0">
              <a:cs typeface="B Zar" pitchFamily="2" charset="-78"/>
            </a:rPr>
            <a:t>حاكميت منطق در بازار در مقايسه با سال 1367</a:t>
          </a:r>
          <a:endParaRPr lang="en-US" dirty="0">
            <a:cs typeface="B Zar" pitchFamily="2" charset="-78"/>
          </a:endParaRPr>
        </a:p>
      </dgm:t>
    </dgm:pt>
    <dgm:pt modelId="{DD90FD57-4176-4444-8D69-279F67DB3B05}" type="parTrans" cxnId="{CB8BD275-174E-457F-A084-B7B8B18D47E3}">
      <dgm:prSet/>
      <dgm:spPr/>
      <dgm:t>
        <a:bodyPr/>
        <a:lstStyle/>
        <a:p>
          <a:endParaRPr lang="en-US"/>
        </a:p>
      </dgm:t>
    </dgm:pt>
    <dgm:pt modelId="{1A277EC7-7543-4D30-B5ED-00E5C08A6376}" type="sibTrans" cxnId="{CB8BD275-174E-457F-A084-B7B8B18D47E3}">
      <dgm:prSet/>
      <dgm:spPr/>
      <dgm:t>
        <a:bodyPr/>
        <a:lstStyle/>
        <a:p>
          <a:endParaRPr lang="en-US"/>
        </a:p>
      </dgm:t>
    </dgm:pt>
    <dgm:pt modelId="{E2F5DD1A-1D9C-432A-A48A-948C867EA74F}">
      <dgm:prSet/>
      <dgm:spPr/>
      <dgm:t>
        <a:bodyPr/>
        <a:lstStyle/>
        <a:p>
          <a:pPr algn="ctr" rtl="1"/>
          <a:r>
            <a:rPr lang="fa-IR" dirty="0" smtClean="0">
              <a:cs typeface="B Zar" pitchFamily="2" charset="-78"/>
            </a:rPr>
            <a:t>جذب اطلاعات در قيمت ارز از روزهاي قبل (مثال سفرهاي شمال)</a:t>
          </a:r>
          <a:endParaRPr lang="en-US" dirty="0">
            <a:cs typeface="B Zar" pitchFamily="2" charset="-78"/>
          </a:endParaRPr>
        </a:p>
      </dgm:t>
    </dgm:pt>
    <dgm:pt modelId="{FAC6677F-9CE9-4E2C-9FF6-D37CF0AE14E2}" type="parTrans" cxnId="{52B3976A-5536-42F5-A698-6137E0555E27}">
      <dgm:prSet/>
      <dgm:spPr/>
      <dgm:t>
        <a:bodyPr/>
        <a:lstStyle/>
        <a:p>
          <a:endParaRPr lang="en-US"/>
        </a:p>
      </dgm:t>
    </dgm:pt>
    <dgm:pt modelId="{9914F19A-25D7-4598-904B-1B6CCC89B14D}" type="sibTrans" cxnId="{52B3976A-5536-42F5-A698-6137E0555E27}">
      <dgm:prSet/>
      <dgm:spPr/>
      <dgm:t>
        <a:bodyPr/>
        <a:lstStyle/>
        <a:p>
          <a:endParaRPr lang="en-US"/>
        </a:p>
      </dgm:t>
    </dgm:pt>
    <dgm:pt modelId="{18B592C6-1359-4AAA-AD3E-0FC24DADADC4}">
      <dgm:prSet/>
      <dgm:spPr/>
      <dgm:t>
        <a:bodyPr/>
        <a:lstStyle/>
        <a:p>
          <a:pPr algn="ctr" rtl="1"/>
          <a:r>
            <a:rPr lang="fa-IR" dirty="0" smtClean="0">
              <a:cs typeface="B Zar" pitchFamily="2" charset="-78"/>
            </a:rPr>
            <a:t>فراكنش تعديل‌شده</a:t>
          </a:r>
          <a:endParaRPr lang="en-US" dirty="0">
            <a:cs typeface="B Zar" pitchFamily="2" charset="-78"/>
          </a:endParaRPr>
        </a:p>
      </dgm:t>
    </dgm:pt>
    <dgm:pt modelId="{135576FE-B72D-4129-8685-0BC5784A93C4}" type="parTrans" cxnId="{D190589F-62DB-4B57-BC8A-2FDFD0E0ED86}">
      <dgm:prSet/>
      <dgm:spPr/>
      <dgm:t>
        <a:bodyPr/>
        <a:lstStyle/>
        <a:p>
          <a:endParaRPr lang="en-US"/>
        </a:p>
      </dgm:t>
    </dgm:pt>
    <dgm:pt modelId="{5A61580C-352B-4CA5-996B-E1D7DF8B5AE3}" type="sibTrans" cxnId="{D190589F-62DB-4B57-BC8A-2FDFD0E0ED86}">
      <dgm:prSet/>
      <dgm:spPr/>
      <dgm:t>
        <a:bodyPr/>
        <a:lstStyle/>
        <a:p>
          <a:endParaRPr lang="en-US"/>
        </a:p>
      </dgm:t>
    </dgm:pt>
    <dgm:pt modelId="{CE6F9C5C-6836-4E67-BF28-226A0217E519}">
      <dgm:prSet/>
      <dgm:spPr/>
      <dgm:t>
        <a:bodyPr/>
        <a:lstStyle/>
        <a:p>
          <a:pPr algn="ctr" rtl="1"/>
          <a:r>
            <a:rPr lang="fa-IR" dirty="0" smtClean="0">
              <a:cs typeface="B Zar" pitchFamily="2" charset="-78"/>
            </a:rPr>
            <a:t>يادگيري رفتار قيمت در سال 1390</a:t>
          </a:r>
          <a:endParaRPr lang="en-US" dirty="0">
            <a:cs typeface="B Zar" pitchFamily="2" charset="-78"/>
          </a:endParaRPr>
        </a:p>
      </dgm:t>
    </dgm:pt>
    <dgm:pt modelId="{734B73CA-F9DF-4DE3-8F98-C66EF86CFED5}" type="parTrans" cxnId="{0FE62B45-CEF7-4116-AE68-5586584CA526}">
      <dgm:prSet/>
      <dgm:spPr/>
      <dgm:t>
        <a:bodyPr/>
        <a:lstStyle/>
        <a:p>
          <a:endParaRPr lang="en-US"/>
        </a:p>
      </dgm:t>
    </dgm:pt>
    <dgm:pt modelId="{A07103FC-F98F-442E-8D8B-FAED95F0DCC5}" type="sibTrans" cxnId="{0FE62B45-CEF7-4116-AE68-5586584CA526}">
      <dgm:prSet/>
      <dgm:spPr/>
      <dgm:t>
        <a:bodyPr/>
        <a:lstStyle/>
        <a:p>
          <a:endParaRPr lang="en-US"/>
        </a:p>
      </dgm:t>
    </dgm:pt>
    <dgm:pt modelId="{E40F77B4-1D3A-4EF7-BB90-A3F0381527F3}">
      <dgm:prSet/>
      <dgm:spPr/>
      <dgm:t>
        <a:bodyPr/>
        <a:lstStyle/>
        <a:p>
          <a:pPr algn="ctr" rtl="1"/>
          <a:r>
            <a:rPr lang="fa-IR" dirty="0" smtClean="0">
              <a:cs typeface="B Zar" pitchFamily="2" charset="-78"/>
            </a:rPr>
            <a:t>كاهش تلاطم به فرض عدم‌بروز متغيرهاي جديد</a:t>
          </a:r>
          <a:endParaRPr lang="en-US" dirty="0">
            <a:cs typeface="B Zar" pitchFamily="2" charset="-78"/>
          </a:endParaRPr>
        </a:p>
      </dgm:t>
    </dgm:pt>
    <dgm:pt modelId="{D2E77080-53C0-48F9-B4AC-0BB99614BBBC}" type="parTrans" cxnId="{A718776E-4D0B-402C-A9E2-68DF461B042E}">
      <dgm:prSet/>
      <dgm:spPr/>
      <dgm:t>
        <a:bodyPr/>
        <a:lstStyle/>
        <a:p>
          <a:endParaRPr lang="en-US"/>
        </a:p>
      </dgm:t>
    </dgm:pt>
    <dgm:pt modelId="{A6BAD6DD-D2F0-4278-8B39-0F054C3EACC6}" type="sibTrans" cxnId="{A718776E-4D0B-402C-A9E2-68DF461B042E}">
      <dgm:prSet/>
      <dgm:spPr/>
      <dgm:t>
        <a:bodyPr/>
        <a:lstStyle/>
        <a:p>
          <a:endParaRPr lang="en-US"/>
        </a:p>
      </dgm:t>
    </dgm:pt>
    <dgm:pt modelId="{E4EB5FBA-BD19-42A0-ABE4-B0DEF1321DB8}" type="pres">
      <dgm:prSet presAssocID="{D32FB409-2094-4A37-9D39-E609925A9929}" presName="linear" presStyleCnt="0">
        <dgm:presLayoutVars>
          <dgm:dir/>
          <dgm:animLvl val="lvl"/>
          <dgm:resizeHandles val="exact"/>
        </dgm:presLayoutVars>
      </dgm:prSet>
      <dgm:spPr/>
      <dgm:t>
        <a:bodyPr/>
        <a:lstStyle/>
        <a:p>
          <a:endParaRPr lang="en-US"/>
        </a:p>
      </dgm:t>
    </dgm:pt>
    <dgm:pt modelId="{4EE65E41-6E59-4C50-8168-9575F2ACE0CA}" type="pres">
      <dgm:prSet presAssocID="{4385FDF8-AE68-418C-A416-4632F14F2F44}" presName="parentLin" presStyleCnt="0"/>
      <dgm:spPr/>
    </dgm:pt>
    <dgm:pt modelId="{ECD641BE-6ABB-440B-B15B-D2861EFF41D7}" type="pres">
      <dgm:prSet presAssocID="{4385FDF8-AE68-418C-A416-4632F14F2F44}" presName="parentLeftMargin" presStyleLbl="node1" presStyleIdx="0" presStyleCnt="6"/>
      <dgm:spPr/>
      <dgm:t>
        <a:bodyPr/>
        <a:lstStyle/>
        <a:p>
          <a:endParaRPr lang="en-US"/>
        </a:p>
      </dgm:t>
    </dgm:pt>
    <dgm:pt modelId="{80AA7731-270C-4E78-AFB7-032CA7A6F064}" type="pres">
      <dgm:prSet presAssocID="{4385FDF8-AE68-418C-A416-4632F14F2F44}" presName="parentText" presStyleLbl="node1" presStyleIdx="0" presStyleCnt="6">
        <dgm:presLayoutVars>
          <dgm:chMax val="0"/>
          <dgm:bulletEnabled val="1"/>
        </dgm:presLayoutVars>
      </dgm:prSet>
      <dgm:spPr/>
      <dgm:t>
        <a:bodyPr/>
        <a:lstStyle/>
        <a:p>
          <a:endParaRPr lang="en-US"/>
        </a:p>
      </dgm:t>
    </dgm:pt>
    <dgm:pt modelId="{9D72C84D-96AE-4F5F-85F9-AC3E792E6839}" type="pres">
      <dgm:prSet presAssocID="{4385FDF8-AE68-418C-A416-4632F14F2F44}" presName="negativeSpace" presStyleCnt="0"/>
      <dgm:spPr/>
    </dgm:pt>
    <dgm:pt modelId="{0EC70E6E-8766-4458-BFD0-72B08090A78B}" type="pres">
      <dgm:prSet presAssocID="{4385FDF8-AE68-418C-A416-4632F14F2F44}" presName="childText" presStyleLbl="conFgAcc1" presStyleIdx="0" presStyleCnt="6">
        <dgm:presLayoutVars>
          <dgm:bulletEnabled val="1"/>
        </dgm:presLayoutVars>
      </dgm:prSet>
      <dgm:spPr/>
    </dgm:pt>
    <dgm:pt modelId="{7665D9F3-B4EC-4863-9CDD-1E5255ECCD66}" type="pres">
      <dgm:prSet presAssocID="{AC6D064F-DFBF-4DA5-BF0E-F34E0221262E}" presName="spaceBetweenRectangles" presStyleCnt="0"/>
      <dgm:spPr/>
    </dgm:pt>
    <dgm:pt modelId="{F4FACBE8-2252-47CE-AA95-D51036B2B1A7}" type="pres">
      <dgm:prSet presAssocID="{4D3B0F72-F343-421F-AF77-50AF60F13B26}" presName="parentLin" presStyleCnt="0"/>
      <dgm:spPr/>
    </dgm:pt>
    <dgm:pt modelId="{B31F986C-CD31-4FF9-85D0-341E920D33C2}" type="pres">
      <dgm:prSet presAssocID="{4D3B0F72-F343-421F-AF77-50AF60F13B26}" presName="parentLeftMargin" presStyleLbl="node1" presStyleIdx="0" presStyleCnt="6"/>
      <dgm:spPr/>
      <dgm:t>
        <a:bodyPr/>
        <a:lstStyle/>
        <a:p>
          <a:endParaRPr lang="en-US"/>
        </a:p>
      </dgm:t>
    </dgm:pt>
    <dgm:pt modelId="{FBF4808F-9E15-450D-91B5-699E5B454602}" type="pres">
      <dgm:prSet presAssocID="{4D3B0F72-F343-421F-AF77-50AF60F13B26}" presName="parentText" presStyleLbl="node1" presStyleIdx="1" presStyleCnt="6">
        <dgm:presLayoutVars>
          <dgm:chMax val="0"/>
          <dgm:bulletEnabled val="1"/>
        </dgm:presLayoutVars>
      </dgm:prSet>
      <dgm:spPr/>
      <dgm:t>
        <a:bodyPr/>
        <a:lstStyle/>
        <a:p>
          <a:endParaRPr lang="en-US"/>
        </a:p>
      </dgm:t>
    </dgm:pt>
    <dgm:pt modelId="{4912020F-5145-4D68-88EF-2772C80DDB97}" type="pres">
      <dgm:prSet presAssocID="{4D3B0F72-F343-421F-AF77-50AF60F13B26}" presName="negativeSpace" presStyleCnt="0"/>
      <dgm:spPr/>
    </dgm:pt>
    <dgm:pt modelId="{BC95D656-6EB6-4999-8480-691CB5D4394A}" type="pres">
      <dgm:prSet presAssocID="{4D3B0F72-F343-421F-AF77-50AF60F13B26}" presName="childText" presStyleLbl="conFgAcc1" presStyleIdx="1" presStyleCnt="6">
        <dgm:presLayoutVars>
          <dgm:bulletEnabled val="1"/>
        </dgm:presLayoutVars>
      </dgm:prSet>
      <dgm:spPr/>
    </dgm:pt>
    <dgm:pt modelId="{94DEE2F4-21E0-4694-B43D-5D67A17075E0}" type="pres">
      <dgm:prSet presAssocID="{1A277EC7-7543-4D30-B5ED-00E5C08A6376}" presName="spaceBetweenRectangles" presStyleCnt="0"/>
      <dgm:spPr/>
    </dgm:pt>
    <dgm:pt modelId="{CEE1CE87-676E-43A5-91FE-C189586D4C43}" type="pres">
      <dgm:prSet presAssocID="{E2F5DD1A-1D9C-432A-A48A-948C867EA74F}" presName="parentLin" presStyleCnt="0"/>
      <dgm:spPr/>
    </dgm:pt>
    <dgm:pt modelId="{A4BFDE3A-15DF-4672-8552-2C3D002C9931}" type="pres">
      <dgm:prSet presAssocID="{E2F5DD1A-1D9C-432A-A48A-948C867EA74F}" presName="parentLeftMargin" presStyleLbl="node1" presStyleIdx="1" presStyleCnt="6"/>
      <dgm:spPr/>
      <dgm:t>
        <a:bodyPr/>
        <a:lstStyle/>
        <a:p>
          <a:endParaRPr lang="en-US"/>
        </a:p>
      </dgm:t>
    </dgm:pt>
    <dgm:pt modelId="{A51FDC58-7E4A-4263-8BD7-E53D9A46738E}" type="pres">
      <dgm:prSet presAssocID="{E2F5DD1A-1D9C-432A-A48A-948C867EA74F}" presName="parentText" presStyleLbl="node1" presStyleIdx="2" presStyleCnt="6">
        <dgm:presLayoutVars>
          <dgm:chMax val="0"/>
          <dgm:bulletEnabled val="1"/>
        </dgm:presLayoutVars>
      </dgm:prSet>
      <dgm:spPr/>
      <dgm:t>
        <a:bodyPr/>
        <a:lstStyle/>
        <a:p>
          <a:endParaRPr lang="en-US"/>
        </a:p>
      </dgm:t>
    </dgm:pt>
    <dgm:pt modelId="{1AF5E797-6F0B-46FA-9D93-9AA57081E83D}" type="pres">
      <dgm:prSet presAssocID="{E2F5DD1A-1D9C-432A-A48A-948C867EA74F}" presName="negativeSpace" presStyleCnt="0"/>
      <dgm:spPr/>
    </dgm:pt>
    <dgm:pt modelId="{0BF79D29-D6DF-4BCD-B7EA-3F504D8DB624}" type="pres">
      <dgm:prSet presAssocID="{E2F5DD1A-1D9C-432A-A48A-948C867EA74F}" presName="childText" presStyleLbl="conFgAcc1" presStyleIdx="2" presStyleCnt="6">
        <dgm:presLayoutVars>
          <dgm:bulletEnabled val="1"/>
        </dgm:presLayoutVars>
      </dgm:prSet>
      <dgm:spPr/>
    </dgm:pt>
    <dgm:pt modelId="{9EE0FF7F-C673-431F-91B7-BEC41596B338}" type="pres">
      <dgm:prSet presAssocID="{9914F19A-25D7-4598-904B-1B6CCC89B14D}" presName="spaceBetweenRectangles" presStyleCnt="0"/>
      <dgm:spPr/>
    </dgm:pt>
    <dgm:pt modelId="{8048FC98-573E-4F5B-B6B1-7C068F9E5A4D}" type="pres">
      <dgm:prSet presAssocID="{18B592C6-1359-4AAA-AD3E-0FC24DADADC4}" presName="parentLin" presStyleCnt="0"/>
      <dgm:spPr/>
    </dgm:pt>
    <dgm:pt modelId="{C7F61426-5682-4AA0-804A-A33C507AF02F}" type="pres">
      <dgm:prSet presAssocID="{18B592C6-1359-4AAA-AD3E-0FC24DADADC4}" presName="parentLeftMargin" presStyleLbl="node1" presStyleIdx="2" presStyleCnt="6"/>
      <dgm:spPr/>
      <dgm:t>
        <a:bodyPr/>
        <a:lstStyle/>
        <a:p>
          <a:endParaRPr lang="en-US"/>
        </a:p>
      </dgm:t>
    </dgm:pt>
    <dgm:pt modelId="{7418B2C4-2F3D-4536-BDEB-F035E5299E23}" type="pres">
      <dgm:prSet presAssocID="{18B592C6-1359-4AAA-AD3E-0FC24DADADC4}" presName="parentText" presStyleLbl="node1" presStyleIdx="3" presStyleCnt="6">
        <dgm:presLayoutVars>
          <dgm:chMax val="0"/>
          <dgm:bulletEnabled val="1"/>
        </dgm:presLayoutVars>
      </dgm:prSet>
      <dgm:spPr/>
      <dgm:t>
        <a:bodyPr/>
        <a:lstStyle/>
        <a:p>
          <a:endParaRPr lang="en-US"/>
        </a:p>
      </dgm:t>
    </dgm:pt>
    <dgm:pt modelId="{437B7B6C-2271-410C-9BA9-8A1DCAFB02B9}" type="pres">
      <dgm:prSet presAssocID="{18B592C6-1359-4AAA-AD3E-0FC24DADADC4}" presName="negativeSpace" presStyleCnt="0"/>
      <dgm:spPr/>
    </dgm:pt>
    <dgm:pt modelId="{E1DB3AE5-5E4E-46D6-B6EB-94A03EFD53B8}" type="pres">
      <dgm:prSet presAssocID="{18B592C6-1359-4AAA-AD3E-0FC24DADADC4}" presName="childText" presStyleLbl="conFgAcc1" presStyleIdx="3" presStyleCnt="6">
        <dgm:presLayoutVars>
          <dgm:bulletEnabled val="1"/>
        </dgm:presLayoutVars>
      </dgm:prSet>
      <dgm:spPr/>
    </dgm:pt>
    <dgm:pt modelId="{7CA17527-A670-4E30-BA9E-DCB5896E6F7D}" type="pres">
      <dgm:prSet presAssocID="{5A61580C-352B-4CA5-996B-E1D7DF8B5AE3}" presName="spaceBetweenRectangles" presStyleCnt="0"/>
      <dgm:spPr/>
    </dgm:pt>
    <dgm:pt modelId="{DC2DA950-3EA3-4A45-A1F0-ABC408E2E568}" type="pres">
      <dgm:prSet presAssocID="{CE6F9C5C-6836-4E67-BF28-226A0217E519}" presName="parentLin" presStyleCnt="0"/>
      <dgm:spPr/>
    </dgm:pt>
    <dgm:pt modelId="{A21CED6F-5B5B-4C10-A43E-A04C845F6F04}" type="pres">
      <dgm:prSet presAssocID="{CE6F9C5C-6836-4E67-BF28-226A0217E519}" presName="parentLeftMargin" presStyleLbl="node1" presStyleIdx="3" presStyleCnt="6"/>
      <dgm:spPr/>
      <dgm:t>
        <a:bodyPr/>
        <a:lstStyle/>
        <a:p>
          <a:endParaRPr lang="en-US"/>
        </a:p>
      </dgm:t>
    </dgm:pt>
    <dgm:pt modelId="{DF78E6FF-8E9A-4F28-86A9-F37DDB45C84D}" type="pres">
      <dgm:prSet presAssocID="{CE6F9C5C-6836-4E67-BF28-226A0217E519}" presName="parentText" presStyleLbl="node1" presStyleIdx="4" presStyleCnt="6">
        <dgm:presLayoutVars>
          <dgm:chMax val="0"/>
          <dgm:bulletEnabled val="1"/>
        </dgm:presLayoutVars>
      </dgm:prSet>
      <dgm:spPr/>
      <dgm:t>
        <a:bodyPr/>
        <a:lstStyle/>
        <a:p>
          <a:endParaRPr lang="en-US"/>
        </a:p>
      </dgm:t>
    </dgm:pt>
    <dgm:pt modelId="{637C5CC5-14B5-4CF1-8B25-44D3CCE1E52E}" type="pres">
      <dgm:prSet presAssocID="{CE6F9C5C-6836-4E67-BF28-226A0217E519}" presName="negativeSpace" presStyleCnt="0"/>
      <dgm:spPr/>
    </dgm:pt>
    <dgm:pt modelId="{E5A7A6F0-1421-4B02-B4D4-8A906508C991}" type="pres">
      <dgm:prSet presAssocID="{CE6F9C5C-6836-4E67-BF28-226A0217E519}" presName="childText" presStyleLbl="conFgAcc1" presStyleIdx="4" presStyleCnt="6">
        <dgm:presLayoutVars>
          <dgm:bulletEnabled val="1"/>
        </dgm:presLayoutVars>
      </dgm:prSet>
      <dgm:spPr/>
    </dgm:pt>
    <dgm:pt modelId="{AD7779DB-538E-4955-BD97-68D117C4E8E4}" type="pres">
      <dgm:prSet presAssocID="{A07103FC-F98F-442E-8D8B-FAED95F0DCC5}" presName="spaceBetweenRectangles" presStyleCnt="0"/>
      <dgm:spPr/>
    </dgm:pt>
    <dgm:pt modelId="{F0CD2B99-08EE-463E-952E-46887847FE7E}" type="pres">
      <dgm:prSet presAssocID="{E40F77B4-1D3A-4EF7-BB90-A3F0381527F3}" presName="parentLin" presStyleCnt="0"/>
      <dgm:spPr/>
    </dgm:pt>
    <dgm:pt modelId="{12E3D3E7-36EA-4E24-BF35-C0E29D943CF8}" type="pres">
      <dgm:prSet presAssocID="{E40F77B4-1D3A-4EF7-BB90-A3F0381527F3}" presName="parentLeftMargin" presStyleLbl="node1" presStyleIdx="4" presStyleCnt="6"/>
      <dgm:spPr/>
      <dgm:t>
        <a:bodyPr/>
        <a:lstStyle/>
        <a:p>
          <a:endParaRPr lang="en-US"/>
        </a:p>
      </dgm:t>
    </dgm:pt>
    <dgm:pt modelId="{2D7A984F-738E-430D-848F-0893CFDE96FB}" type="pres">
      <dgm:prSet presAssocID="{E40F77B4-1D3A-4EF7-BB90-A3F0381527F3}" presName="parentText" presStyleLbl="node1" presStyleIdx="5" presStyleCnt="6">
        <dgm:presLayoutVars>
          <dgm:chMax val="0"/>
          <dgm:bulletEnabled val="1"/>
        </dgm:presLayoutVars>
      </dgm:prSet>
      <dgm:spPr/>
      <dgm:t>
        <a:bodyPr/>
        <a:lstStyle/>
        <a:p>
          <a:endParaRPr lang="en-US"/>
        </a:p>
      </dgm:t>
    </dgm:pt>
    <dgm:pt modelId="{AAF6621E-FFC8-46F6-9A0F-18AC3CFDEA99}" type="pres">
      <dgm:prSet presAssocID="{E40F77B4-1D3A-4EF7-BB90-A3F0381527F3}" presName="negativeSpace" presStyleCnt="0"/>
      <dgm:spPr/>
    </dgm:pt>
    <dgm:pt modelId="{78DC8946-E2E8-402B-B570-64436FF3A8FB}" type="pres">
      <dgm:prSet presAssocID="{E40F77B4-1D3A-4EF7-BB90-A3F0381527F3}" presName="childText" presStyleLbl="conFgAcc1" presStyleIdx="5" presStyleCnt="6">
        <dgm:presLayoutVars>
          <dgm:bulletEnabled val="1"/>
        </dgm:presLayoutVars>
      </dgm:prSet>
      <dgm:spPr/>
    </dgm:pt>
  </dgm:ptLst>
  <dgm:cxnLst>
    <dgm:cxn modelId="{DBC14584-55D9-45CD-BBF7-7ED9FF8A8E22}" type="presOf" srcId="{E40F77B4-1D3A-4EF7-BB90-A3F0381527F3}" destId="{12E3D3E7-36EA-4E24-BF35-C0E29D943CF8}" srcOrd="0" destOrd="0" presId="urn:microsoft.com/office/officeart/2005/8/layout/list1"/>
    <dgm:cxn modelId="{04079DB7-D579-43F2-836E-6975119D8E28}" type="presOf" srcId="{E2F5DD1A-1D9C-432A-A48A-948C867EA74F}" destId="{A4BFDE3A-15DF-4672-8552-2C3D002C9931}" srcOrd="0" destOrd="0" presId="urn:microsoft.com/office/officeart/2005/8/layout/list1"/>
    <dgm:cxn modelId="{52B3976A-5536-42F5-A698-6137E0555E27}" srcId="{D32FB409-2094-4A37-9D39-E609925A9929}" destId="{E2F5DD1A-1D9C-432A-A48A-948C867EA74F}" srcOrd="2" destOrd="0" parTransId="{FAC6677F-9CE9-4E2C-9FF6-D37CF0AE14E2}" sibTransId="{9914F19A-25D7-4598-904B-1B6CCC89B14D}"/>
    <dgm:cxn modelId="{6848F162-A518-4503-9DA9-F6682E680EF2}" type="presOf" srcId="{4D3B0F72-F343-421F-AF77-50AF60F13B26}" destId="{B31F986C-CD31-4FF9-85D0-341E920D33C2}" srcOrd="0" destOrd="0" presId="urn:microsoft.com/office/officeart/2005/8/layout/list1"/>
    <dgm:cxn modelId="{39EA9B1E-948A-449A-9C19-081BE960820D}" type="presOf" srcId="{E2F5DD1A-1D9C-432A-A48A-948C867EA74F}" destId="{A51FDC58-7E4A-4263-8BD7-E53D9A46738E}" srcOrd="1" destOrd="0" presId="urn:microsoft.com/office/officeart/2005/8/layout/list1"/>
    <dgm:cxn modelId="{583238FA-7E0A-427B-9038-4015320A23E0}" type="presOf" srcId="{18B592C6-1359-4AAA-AD3E-0FC24DADADC4}" destId="{7418B2C4-2F3D-4536-BDEB-F035E5299E23}" srcOrd="1" destOrd="0" presId="urn:microsoft.com/office/officeart/2005/8/layout/list1"/>
    <dgm:cxn modelId="{1D3F8BEB-FF32-4DA9-BA66-CD69C6E87F3B}" type="presOf" srcId="{E40F77B4-1D3A-4EF7-BB90-A3F0381527F3}" destId="{2D7A984F-738E-430D-848F-0893CFDE96FB}" srcOrd="1" destOrd="0" presId="urn:microsoft.com/office/officeart/2005/8/layout/list1"/>
    <dgm:cxn modelId="{F4E65171-B67C-412A-8606-889A6D92DEC7}" type="presOf" srcId="{4385FDF8-AE68-418C-A416-4632F14F2F44}" destId="{ECD641BE-6ABB-440B-B15B-D2861EFF41D7}" srcOrd="0" destOrd="0" presId="urn:microsoft.com/office/officeart/2005/8/layout/list1"/>
    <dgm:cxn modelId="{ADA0C5FF-F370-4437-B08F-F60F3C3CE6EE}" type="presOf" srcId="{CE6F9C5C-6836-4E67-BF28-226A0217E519}" destId="{A21CED6F-5B5B-4C10-A43E-A04C845F6F04}" srcOrd="0" destOrd="0" presId="urn:microsoft.com/office/officeart/2005/8/layout/list1"/>
    <dgm:cxn modelId="{DD948B36-8A6A-4CD2-A3AF-25A8C0D316B1}" type="presOf" srcId="{D32FB409-2094-4A37-9D39-E609925A9929}" destId="{E4EB5FBA-BD19-42A0-ABE4-B0DEF1321DB8}" srcOrd="0" destOrd="0" presId="urn:microsoft.com/office/officeart/2005/8/layout/list1"/>
    <dgm:cxn modelId="{EC786E28-8681-4CFE-903F-6FC89F589C16}" type="presOf" srcId="{4385FDF8-AE68-418C-A416-4632F14F2F44}" destId="{80AA7731-270C-4E78-AFB7-032CA7A6F064}" srcOrd="1" destOrd="0" presId="urn:microsoft.com/office/officeart/2005/8/layout/list1"/>
    <dgm:cxn modelId="{44F26DDC-8A26-4D52-9C7F-E7D215059E08}" type="presOf" srcId="{18B592C6-1359-4AAA-AD3E-0FC24DADADC4}" destId="{C7F61426-5682-4AA0-804A-A33C507AF02F}" srcOrd="0" destOrd="0" presId="urn:microsoft.com/office/officeart/2005/8/layout/list1"/>
    <dgm:cxn modelId="{090807E0-0465-45FD-9EB8-74EF49CAFC59}" type="presOf" srcId="{4D3B0F72-F343-421F-AF77-50AF60F13B26}" destId="{FBF4808F-9E15-450D-91B5-699E5B454602}" srcOrd="1" destOrd="0" presId="urn:microsoft.com/office/officeart/2005/8/layout/list1"/>
    <dgm:cxn modelId="{D190589F-62DB-4B57-BC8A-2FDFD0E0ED86}" srcId="{D32FB409-2094-4A37-9D39-E609925A9929}" destId="{18B592C6-1359-4AAA-AD3E-0FC24DADADC4}" srcOrd="3" destOrd="0" parTransId="{135576FE-B72D-4129-8685-0BC5784A93C4}" sibTransId="{5A61580C-352B-4CA5-996B-E1D7DF8B5AE3}"/>
    <dgm:cxn modelId="{DDCB2BE7-9999-4297-A4D5-B293A1480172}" srcId="{D32FB409-2094-4A37-9D39-E609925A9929}" destId="{4385FDF8-AE68-418C-A416-4632F14F2F44}" srcOrd="0" destOrd="0" parTransId="{439F3C6F-9621-4C67-B664-8178F12B24D0}" sibTransId="{AC6D064F-DFBF-4DA5-BF0E-F34E0221262E}"/>
    <dgm:cxn modelId="{47CF76CB-3E21-4871-8E50-B1823722B1FB}" type="presOf" srcId="{CE6F9C5C-6836-4E67-BF28-226A0217E519}" destId="{DF78E6FF-8E9A-4F28-86A9-F37DDB45C84D}" srcOrd="1" destOrd="0" presId="urn:microsoft.com/office/officeart/2005/8/layout/list1"/>
    <dgm:cxn modelId="{0FE62B45-CEF7-4116-AE68-5586584CA526}" srcId="{D32FB409-2094-4A37-9D39-E609925A9929}" destId="{CE6F9C5C-6836-4E67-BF28-226A0217E519}" srcOrd="4" destOrd="0" parTransId="{734B73CA-F9DF-4DE3-8F98-C66EF86CFED5}" sibTransId="{A07103FC-F98F-442E-8D8B-FAED95F0DCC5}"/>
    <dgm:cxn modelId="{CB8BD275-174E-457F-A084-B7B8B18D47E3}" srcId="{D32FB409-2094-4A37-9D39-E609925A9929}" destId="{4D3B0F72-F343-421F-AF77-50AF60F13B26}" srcOrd="1" destOrd="0" parTransId="{DD90FD57-4176-4444-8D69-279F67DB3B05}" sibTransId="{1A277EC7-7543-4D30-B5ED-00E5C08A6376}"/>
    <dgm:cxn modelId="{A718776E-4D0B-402C-A9E2-68DF461B042E}" srcId="{D32FB409-2094-4A37-9D39-E609925A9929}" destId="{E40F77B4-1D3A-4EF7-BB90-A3F0381527F3}" srcOrd="5" destOrd="0" parTransId="{D2E77080-53C0-48F9-B4AC-0BB99614BBBC}" sibTransId="{A6BAD6DD-D2F0-4278-8B39-0F054C3EACC6}"/>
    <dgm:cxn modelId="{737F30FF-B9A1-43A9-B53A-D60054B1E2E8}" type="presParOf" srcId="{E4EB5FBA-BD19-42A0-ABE4-B0DEF1321DB8}" destId="{4EE65E41-6E59-4C50-8168-9575F2ACE0CA}" srcOrd="0" destOrd="0" presId="urn:microsoft.com/office/officeart/2005/8/layout/list1"/>
    <dgm:cxn modelId="{AF103CEC-F2F9-4B91-AC69-F739CD883E5F}" type="presParOf" srcId="{4EE65E41-6E59-4C50-8168-9575F2ACE0CA}" destId="{ECD641BE-6ABB-440B-B15B-D2861EFF41D7}" srcOrd="0" destOrd="0" presId="urn:microsoft.com/office/officeart/2005/8/layout/list1"/>
    <dgm:cxn modelId="{227844B2-EF88-45FF-A5C3-B26ABC48DBCF}" type="presParOf" srcId="{4EE65E41-6E59-4C50-8168-9575F2ACE0CA}" destId="{80AA7731-270C-4E78-AFB7-032CA7A6F064}" srcOrd="1" destOrd="0" presId="urn:microsoft.com/office/officeart/2005/8/layout/list1"/>
    <dgm:cxn modelId="{AF6AA752-5AF2-4D20-ABD5-EA8EB1B9A41D}" type="presParOf" srcId="{E4EB5FBA-BD19-42A0-ABE4-B0DEF1321DB8}" destId="{9D72C84D-96AE-4F5F-85F9-AC3E792E6839}" srcOrd="1" destOrd="0" presId="urn:microsoft.com/office/officeart/2005/8/layout/list1"/>
    <dgm:cxn modelId="{B03FC3E0-F968-488B-BE1C-2CC656DD98B7}" type="presParOf" srcId="{E4EB5FBA-BD19-42A0-ABE4-B0DEF1321DB8}" destId="{0EC70E6E-8766-4458-BFD0-72B08090A78B}" srcOrd="2" destOrd="0" presId="urn:microsoft.com/office/officeart/2005/8/layout/list1"/>
    <dgm:cxn modelId="{92CFB0E0-E835-48C8-BF05-4EC3E2B5BBBA}" type="presParOf" srcId="{E4EB5FBA-BD19-42A0-ABE4-B0DEF1321DB8}" destId="{7665D9F3-B4EC-4863-9CDD-1E5255ECCD66}" srcOrd="3" destOrd="0" presId="urn:microsoft.com/office/officeart/2005/8/layout/list1"/>
    <dgm:cxn modelId="{2FA81164-BC86-452D-8050-8D7A44435B28}" type="presParOf" srcId="{E4EB5FBA-BD19-42A0-ABE4-B0DEF1321DB8}" destId="{F4FACBE8-2252-47CE-AA95-D51036B2B1A7}" srcOrd="4" destOrd="0" presId="urn:microsoft.com/office/officeart/2005/8/layout/list1"/>
    <dgm:cxn modelId="{76017EFA-197E-4E13-AA46-3B6F941DE6EB}" type="presParOf" srcId="{F4FACBE8-2252-47CE-AA95-D51036B2B1A7}" destId="{B31F986C-CD31-4FF9-85D0-341E920D33C2}" srcOrd="0" destOrd="0" presId="urn:microsoft.com/office/officeart/2005/8/layout/list1"/>
    <dgm:cxn modelId="{C7DC5730-53B2-48AA-AA5B-370E4D559696}" type="presParOf" srcId="{F4FACBE8-2252-47CE-AA95-D51036B2B1A7}" destId="{FBF4808F-9E15-450D-91B5-699E5B454602}" srcOrd="1" destOrd="0" presId="urn:microsoft.com/office/officeart/2005/8/layout/list1"/>
    <dgm:cxn modelId="{986554DA-FFAF-4737-91F5-E93C62703356}" type="presParOf" srcId="{E4EB5FBA-BD19-42A0-ABE4-B0DEF1321DB8}" destId="{4912020F-5145-4D68-88EF-2772C80DDB97}" srcOrd="5" destOrd="0" presId="urn:microsoft.com/office/officeart/2005/8/layout/list1"/>
    <dgm:cxn modelId="{36D06DB9-BE9F-42AA-BC56-A292A777C86C}" type="presParOf" srcId="{E4EB5FBA-BD19-42A0-ABE4-B0DEF1321DB8}" destId="{BC95D656-6EB6-4999-8480-691CB5D4394A}" srcOrd="6" destOrd="0" presId="urn:microsoft.com/office/officeart/2005/8/layout/list1"/>
    <dgm:cxn modelId="{5AC153F3-D57B-428E-B39F-B201C0C919F1}" type="presParOf" srcId="{E4EB5FBA-BD19-42A0-ABE4-B0DEF1321DB8}" destId="{94DEE2F4-21E0-4694-B43D-5D67A17075E0}" srcOrd="7" destOrd="0" presId="urn:microsoft.com/office/officeart/2005/8/layout/list1"/>
    <dgm:cxn modelId="{80E35432-846C-4B98-AA2F-7C1852392ACB}" type="presParOf" srcId="{E4EB5FBA-BD19-42A0-ABE4-B0DEF1321DB8}" destId="{CEE1CE87-676E-43A5-91FE-C189586D4C43}" srcOrd="8" destOrd="0" presId="urn:microsoft.com/office/officeart/2005/8/layout/list1"/>
    <dgm:cxn modelId="{8225E003-0C89-41AC-B24E-A14C79F19ED6}" type="presParOf" srcId="{CEE1CE87-676E-43A5-91FE-C189586D4C43}" destId="{A4BFDE3A-15DF-4672-8552-2C3D002C9931}" srcOrd="0" destOrd="0" presId="urn:microsoft.com/office/officeart/2005/8/layout/list1"/>
    <dgm:cxn modelId="{0EB63F7D-DB9E-4D34-A7C1-382672351E3D}" type="presParOf" srcId="{CEE1CE87-676E-43A5-91FE-C189586D4C43}" destId="{A51FDC58-7E4A-4263-8BD7-E53D9A46738E}" srcOrd="1" destOrd="0" presId="urn:microsoft.com/office/officeart/2005/8/layout/list1"/>
    <dgm:cxn modelId="{F35919A4-24B7-49E1-B070-C03A6A2D9A87}" type="presParOf" srcId="{E4EB5FBA-BD19-42A0-ABE4-B0DEF1321DB8}" destId="{1AF5E797-6F0B-46FA-9D93-9AA57081E83D}" srcOrd="9" destOrd="0" presId="urn:microsoft.com/office/officeart/2005/8/layout/list1"/>
    <dgm:cxn modelId="{353A4D53-0D1B-47C6-BD1B-65541BF3E1B4}" type="presParOf" srcId="{E4EB5FBA-BD19-42A0-ABE4-B0DEF1321DB8}" destId="{0BF79D29-D6DF-4BCD-B7EA-3F504D8DB624}" srcOrd="10" destOrd="0" presId="urn:microsoft.com/office/officeart/2005/8/layout/list1"/>
    <dgm:cxn modelId="{57329A93-2107-473C-9A03-C3F6A7860B53}" type="presParOf" srcId="{E4EB5FBA-BD19-42A0-ABE4-B0DEF1321DB8}" destId="{9EE0FF7F-C673-431F-91B7-BEC41596B338}" srcOrd="11" destOrd="0" presId="urn:microsoft.com/office/officeart/2005/8/layout/list1"/>
    <dgm:cxn modelId="{24C95791-A167-4EA5-9BD2-C56C0F2A4D7E}" type="presParOf" srcId="{E4EB5FBA-BD19-42A0-ABE4-B0DEF1321DB8}" destId="{8048FC98-573E-4F5B-B6B1-7C068F9E5A4D}" srcOrd="12" destOrd="0" presId="urn:microsoft.com/office/officeart/2005/8/layout/list1"/>
    <dgm:cxn modelId="{D8CC336C-8A22-4875-A39F-E68E31070EF0}" type="presParOf" srcId="{8048FC98-573E-4F5B-B6B1-7C068F9E5A4D}" destId="{C7F61426-5682-4AA0-804A-A33C507AF02F}" srcOrd="0" destOrd="0" presId="urn:microsoft.com/office/officeart/2005/8/layout/list1"/>
    <dgm:cxn modelId="{D40276A2-F11D-4BA0-965E-AD9B78336940}" type="presParOf" srcId="{8048FC98-573E-4F5B-B6B1-7C068F9E5A4D}" destId="{7418B2C4-2F3D-4536-BDEB-F035E5299E23}" srcOrd="1" destOrd="0" presId="urn:microsoft.com/office/officeart/2005/8/layout/list1"/>
    <dgm:cxn modelId="{A702092E-567E-447F-A926-449A79C67571}" type="presParOf" srcId="{E4EB5FBA-BD19-42A0-ABE4-B0DEF1321DB8}" destId="{437B7B6C-2271-410C-9BA9-8A1DCAFB02B9}" srcOrd="13" destOrd="0" presId="urn:microsoft.com/office/officeart/2005/8/layout/list1"/>
    <dgm:cxn modelId="{E53B8502-1766-4FED-8B62-1CF6D4B2BFC9}" type="presParOf" srcId="{E4EB5FBA-BD19-42A0-ABE4-B0DEF1321DB8}" destId="{E1DB3AE5-5E4E-46D6-B6EB-94A03EFD53B8}" srcOrd="14" destOrd="0" presId="urn:microsoft.com/office/officeart/2005/8/layout/list1"/>
    <dgm:cxn modelId="{B32C8D33-881E-462A-9B39-F7379F5CC1F0}" type="presParOf" srcId="{E4EB5FBA-BD19-42A0-ABE4-B0DEF1321DB8}" destId="{7CA17527-A670-4E30-BA9E-DCB5896E6F7D}" srcOrd="15" destOrd="0" presId="urn:microsoft.com/office/officeart/2005/8/layout/list1"/>
    <dgm:cxn modelId="{0D4B596D-D275-4645-8AFC-91C9AECFA766}" type="presParOf" srcId="{E4EB5FBA-BD19-42A0-ABE4-B0DEF1321DB8}" destId="{DC2DA950-3EA3-4A45-A1F0-ABC408E2E568}" srcOrd="16" destOrd="0" presId="urn:microsoft.com/office/officeart/2005/8/layout/list1"/>
    <dgm:cxn modelId="{5AC64123-69A7-40C7-BD48-21DD20F04E7B}" type="presParOf" srcId="{DC2DA950-3EA3-4A45-A1F0-ABC408E2E568}" destId="{A21CED6F-5B5B-4C10-A43E-A04C845F6F04}" srcOrd="0" destOrd="0" presId="urn:microsoft.com/office/officeart/2005/8/layout/list1"/>
    <dgm:cxn modelId="{E505B593-F4B4-4191-B5E4-ADDE19209F8F}" type="presParOf" srcId="{DC2DA950-3EA3-4A45-A1F0-ABC408E2E568}" destId="{DF78E6FF-8E9A-4F28-86A9-F37DDB45C84D}" srcOrd="1" destOrd="0" presId="urn:microsoft.com/office/officeart/2005/8/layout/list1"/>
    <dgm:cxn modelId="{03753433-DF57-41E1-961B-3C49A6D0F2FB}" type="presParOf" srcId="{E4EB5FBA-BD19-42A0-ABE4-B0DEF1321DB8}" destId="{637C5CC5-14B5-4CF1-8B25-44D3CCE1E52E}" srcOrd="17" destOrd="0" presId="urn:microsoft.com/office/officeart/2005/8/layout/list1"/>
    <dgm:cxn modelId="{789A7F1C-B961-4490-A317-1A50CFEF8F42}" type="presParOf" srcId="{E4EB5FBA-BD19-42A0-ABE4-B0DEF1321DB8}" destId="{E5A7A6F0-1421-4B02-B4D4-8A906508C991}" srcOrd="18" destOrd="0" presId="urn:microsoft.com/office/officeart/2005/8/layout/list1"/>
    <dgm:cxn modelId="{C5FF72B1-8D7D-4E02-9D76-0BA148225216}" type="presParOf" srcId="{E4EB5FBA-BD19-42A0-ABE4-B0DEF1321DB8}" destId="{AD7779DB-538E-4955-BD97-68D117C4E8E4}" srcOrd="19" destOrd="0" presId="urn:microsoft.com/office/officeart/2005/8/layout/list1"/>
    <dgm:cxn modelId="{9E901417-DE3C-4860-B5DB-39630387D3E3}" type="presParOf" srcId="{E4EB5FBA-BD19-42A0-ABE4-B0DEF1321DB8}" destId="{F0CD2B99-08EE-463E-952E-46887847FE7E}" srcOrd="20" destOrd="0" presId="urn:microsoft.com/office/officeart/2005/8/layout/list1"/>
    <dgm:cxn modelId="{D748FED7-11AC-47FC-B55C-7DBEA9174F75}" type="presParOf" srcId="{F0CD2B99-08EE-463E-952E-46887847FE7E}" destId="{12E3D3E7-36EA-4E24-BF35-C0E29D943CF8}" srcOrd="0" destOrd="0" presId="urn:microsoft.com/office/officeart/2005/8/layout/list1"/>
    <dgm:cxn modelId="{C4D2DE1F-A39D-4E36-8AE0-4CA49B0C9969}" type="presParOf" srcId="{F0CD2B99-08EE-463E-952E-46887847FE7E}" destId="{2D7A984F-738E-430D-848F-0893CFDE96FB}" srcOrd="1" destOrd="0" presId="urn:microsoft.com/office/officeart/2005/8/layout/list1"/>
    <dgm:cxn modelId="{2AEA1BD3-900F-418C-9273-C35D9CCF9A27}" type="presParOf" srcId="{E4EB5FBA-BD19-42A0-ABE4-B0DEF1321DB8}" destId="{AAF6621E-FFC8-46F6-9A0F-18AC3CFDEA99}" srcOrd="21" destOrd="0" presId="urn:microsoft.com/office/officeart/2005/8/layout/list1"/>
    <dgm:cxn modelId="{78D9D7C5-5C2E-4079-8D10-83DE2883A644}" type="presParOf" srcId="{E4EB5FBA-BD19-42A0-ABE4-B0DEF1321DB8}" destId="{78DC8946-E2E8-402B-B570-64436FF3A8FB}"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81D6B8-5380-461F-9866-DD6C12DFE941}" type="doc">
      <dgm:prSet loTypeId="urn:microsoft.com/office/officeart/2005/8/layout/process4" loCatId="list" qsTypeId="urn:microsoft.com/office/officeart/2005/8/quickstyle/simple5" qsCatId="simple" csTypeId="urn:microsoft.com/office/officeart/2005/8/colors/colorful3" csCatId="colorful" phldr="1"/>
      <dgm:spPr/>
      <dgm:t>
        <a:bodyPr/>
        <a:lstStyle/>
        <a:p>
          <a:endParaRPr lang="en-US"/>
        </a:p>
      </dgm:t>
    </dgm:pt>
    <dgm:pt modelId="{7643C1F3-F4AA-417F-B480-908D1484F7A2}">
      <dgm:prSet/>
      <dgm:spPr/>
      <dgm:t>
        <a:bodyPr/>
        <a:lstStyle/>
        <a:p>
          <a:pPr rtl="1"/>
          <a:r>
            <a:rPr lang="ar-SA" dirty="0" smtClean="0">
              <a:cs typeface="B Zar" pitchFamily="2" charset="-78"/>
            </a:rPr>
            <a:t>ارز چندنرخي باقي‌مي‌ماند (به‌ويژه به‌دليل مشكل نقل‌وانتقال) </a:t>
          </a:r>
          <a:endParaRPr lang="en-US" dirty="0">
            <a:cs typeface="B Zar" pitchFamily="2" charset="-78"/>
          </a:endParaRPr>
        </a:p>
      </dgm:t>
    </dgm:pt>
    <dgm:pt modelId="{E6B332D3-349A-42A9-9DF7-C38EE2AB026D}" type="parTrans" cxnId="{9EA952E3-C345-4143-979F-F730020E6579}">
      <dgm:prSet/>
      <dgm:spPr/>
      <dgm:t>
        <a:bodyPr/>
        <a:lstStyle/>
        <a:p>
          <a:endParaRPr lang="en-US">
            <a:cs typeface="B Zar" pitchFamily="2" charset="-78"/>
          </a:endParaRPr>
        </a:p>
      </dgm:t>
    </dgm:pt>
    <dgm:pt modelId="{0A49B74A-98C6-48DC-80A4-0E9B8F92BB44}" type="sibTrans" cxnId="{9EA952E3-C345-4143-979F-F730020E6579}">
      <dgm:prSet/>
      <dgm:spPr/>
      <dgm:t>
        <a:bodyPr/>
        <a:lstStyle/>
        <a:p>
          <a:endParaRPr lang="en-US">
            <a:cs typeface="B Zar" pitchFamily="2" charset="-78"/>
          </a:endParaRPr>
        </a:p>
      </dgm:t>
    </dgm:pt>
    <dgm:pt modelId="{37798287-493B-4901-AA99-10BF75D7B758}">
      <dgm:prSet custT="1"/>
      <dgm:spPr/>
      <dgm:t>
        <a:bodyPr/>
        <a:lstStyle/>
        <a:p>
          <a:pPr rtl="1"/>
          <a:r>
            <a:rPr lang="ar-SA" sz="2000" dirty="0" smtClean="0">
              <a:cs typeface="B Zar" pitchFamily="2" charset="-78"/>
            </a:rPr>
            <a:t>كالاهاي اساسي و دارو</a:t>
          </a:r>
          <a:endParaRPr lang="en-US" sz="2000" dirty="0">
            <a:cs typeface="B Zar" pitchFamily="2" charset="-78"/>
          </a:endParaRPr>
        </a:p>
      </dgm:t>
    </dgm:pt>
    <dgm:pt modelId="{86E163D0-F705-4B3A-9D6F-0AD82FA741C3}" type="parTrans" cxnId="{7021B842-9650-49FB-A8F0-F3DFFB5D929D}">
      <dgm:prSet/>
      <dgm:spPr/>
      <dgm:t>
        <a:bodyPr/>
        <a:lstStyle/>
        <a:p>
          <a:endParaRPr lang="en-US">
            <a:cs typeface="B Zar" pitchFamily="2" charset="-78"/>
          </a:endParaRPr>
        </a:p>
      </dgm:t>
    </dgm:pt>
    <dgm:pt modelId="{0B25D1EE-015A-41CE-A24A-F73A5AB430A0}" type="sibTrans" cxnId="{7021B842-9650-49FB-A8F0-F3DFFB5D929D}">
      <dgm:prSet/>
      <dgm:spPr/>
      <dgm:t>
        <a:bodyPr/>
        <a:lstStyle/>
        <a:p>
          <a:endParaRPr lang="en-US">
            <a:cs typeface="B Zar" pitchFamily="2" charset="-78"/>
          </a:endParaRPr>
        </a:p>
      </dgm:t>
    </dgm:pt>
    <dgm:pt modelId="{D1FE4ACE-B44C-402F-87E1-A2CA2CB46A58}">
      <dgm:prSet/>
      <dgm:spPr/>
      <dgm:t>
        <a:bodyPr/>
        <a:lstStyle/>
        <a:p>
          <a:pPr rtl="1"/>
          <a:r>
            <a:rPr lang="fa-IR" dirty="0" smtClean="0">
              <a:cs typeface="B Zar" pitchFamily="2" charset="-78"/>
            </a:rPr>
            <a:t>عمدتاً به دلیل </a:t>
          </a:r>
          <a:r>
            <a:rPr lang="ar-SA" dirty="0" smtClean="0">
              <a:cs typeface="B Zar" pitchFamily="2" charset="-78"/>
            </a:rPr>
            <a:t>رفتار دولت </a:t>
          </a:r>
          <a:r>
            <a:rPr lang="fa-IR" dirty="0" smtClean="0">
              <a:cs typeface="B Zar" pitchFamily="2" charset="-78"/>
            </a:rPr>
            <a:t>در چهارچوب اقتصاد سیاسی برای </a:t>
          </a:r>
          <a:r>
            <a:rPr lang="ar-SA" dirty="0" smtClean="0">
              <a:cs typeface="B Zar" pitchFamily="2" charset="-78"/>
            </a:rPr>
            <a:t>سال آخر فعاليت </a:t>
          </a:r>
          <a:r>
            <a:rPr lang="fa-IR" dirty="0" smtClean="0">
              <a:cs typeface="B Zar" pitchFamily="2" charset="-78"/>
            </a:rPr>
            <a:t> خود نرخ دلار در سال 1391 در </a:t>
          </a:r>
          <a:r>
            <a:rPr lang="fa-IR" smtClean="0">
              <a:cs typeface="B Zar" pitchFamily="2" charset="-78"/>
            </a:rPr>
            <a:t>بازۀ ریالی000ر18-000ر16-حفظ </a:t>
          </a:r>
          <a:r>
            <a:rPr lang="fa-IR" dirty="0" smtClean="0">
              <a:cs typeface="B Zar" pitchFamily="2" charset="-78"/>
            </a:rPr>
            <a:t>می‌شود</a:t>
          </a:r>
          <a:r>
            <a:rPr lang="fa-IR" dirty="0" smtClean="0"/>
            <a:t>.</a:t>
          </a:r>
          <a:endParaRPr lang="en-US" dirty="0">
            <a:cs typeface="B Zar" pitchFamily="2" charset="-78"/>
          </a:endParaRPr>
        </a:p>
      </dgm:t>
    </dgm:pt>
    <dgm:pt modelId="{31D50EA0-CD93-4D53-860A-4D0BA9F86DB9}" type="parTrans" cxnId="{6E055CD4-E3DB-43FF-9E00-3E5D4EE7B347}">
      <dgm:prSet/>
      <dgm:spPr/>
      <dgm:t>
        <a:bodyPr/>
        <a:lstStyle/>
        <a:p>
          <a:endParaRPr lang="en-US">
            <a:cs typeface="B Zar" pitchFamily="2" charset="-78"/>
          </a:endParaRPr>
        </a:p>
      </dgm:t>
    </dgm:pt>
    <dgm:pt modelId="{46E1C61D-F443-42CC-AFE2-648DA09B5584}" type="sibTrans" cxnId="{6E055CD4-E3DB-43FF-9E00-3E5D4EE7B347}">
      <dgm:prSet/>
      <dgm:spPr/>
      <dgm:t>
        <a:bodyPr/>
        <a:lstStyle/>
        <a:p>
          <a:endParaRPr lang="en-US">
            <a:cs typeface="B Zar" pitchFamily="2" charset="-78"/>
          </a:endParaRPr>
        </a:p>
      </dgm:t>
    </dgm:pt>
    <dgm:pt modelId="{48029E40-996B-4BF4-8D2C-E058C5DE30EA}">
      <dgm:prSet custT="1"/>
      <dgm:spPr/>
      <dgm:t>
        <a:bodyPr/>
        <a:lstStyle/>
        <a:p>
          <a:pPr rtl="1"/>
          <a:r>
            <a:rPr lang="ar-SA" sz="2000" dirty="0" smtClean="0">
              <a:cs typeface="B Zar" pitchFamily="2" charset="-78"/>
            </a:rPr>
            <a:t>ارز مرجع</a:t>
          </a:r>
          <a:endParaRPr lang="en-US" sz="2000" dirty="0">
            <a:cs typeface="B Zar" pitchFamily="2" charset="-78"/>
          </a:endParaRPr>
        </a:p>
      </dgm:t>
    </dgm:pt>
    <dgm:pt modelId="{E6D951D9-4D76-48F5-A5AD-AFFA87C45EE2}" type="sibTrans" cxnId="{58680785-5E49-498C-B02E-61B56C2AC6D7}">
      <dgm:prSet/>
      <dgm:spPr/>
      <dgm:t>
        <a:bodyPr/>
        <a:lstStyle/>
        <a:p>
          <a:endParaRPr lang="en-US">
            <a:cs typeface="B Zar" pitchFamily="2" charset="-78"/>
          </a:endParaRPr>
        </a:p>
      </dgm:t>
    </dgm:pt>
    <dgm:pt modelId="{333BB546-0124-4972-B1D8-8187DBE39153}" type="parTrans" cxnId="{58680785-5E49-498C-B02E-61B56C2AC6D7}">
      <dgm:prSet/>
      <dgm:spPr/>
      <dgm:t>
        <a:bodyPr/>
        <a:lstStyle/>
        <a:p>
          <a:endParaRPr lang="en-US">
            <a:cs typeface="B Zar" pitchFamily="2" charset="-78"/>
          </a:endParaRPr>
        </a:p>
      </dgm:t>
    </dgm:pt>
    <dgm:pt modelId="{560B5632-3943-4A8E-B400-122C6BC7788F}">
      <dgm:prSet custT="1"/>
      <dgm:spPr/>
      <dgm:t>
        <a:bodyPr/>
        <a:lstStyle/>
        <a:p>
          <a:pPr rtl="1"/>
          <a:r>
            <a:rPr lang="ar-SA" sz="2000" dirty="0" smtClean="0">
              <a:cs typeface="B Zar" pitchFamily="2" charset="-78"/>
            </a:rPr>
            <a:t>ارز آزاد</a:t>
          </a:r>
          <a:endParaRPr lang="en-US" sz="2000" dirty="0">
            <a:cs typeface="B Zar" pitchFamily="2" charset="-78"/>
          </a:endParaRPr>
        </a:p>
      </dgm:t>
    </dgm:pt>
    <dgm:pt modelId="{4B68AE3F-038D-4FCB-B606-1FA86B8868C3}" type="parTrans" cxnId="{BFB5B302-329F-4F8F-8605-C0FFD1C5A021}">
      <dgm:prSet/>
      <dgm:spPr/>
      <dgm:t>
        <a:bodyPr/>
        <a:lstStyle/>
        <a:p>
          <a:endParaRPr lang="en-US"/>
        </a:p>
      </dgm:t>
    </dgm:pt>
    <dgm:pt modelId="{EEB1B02B-61D4-45B3-8E5C-55AEBFA37DE4}" type="sibTrans" cxnId="{BFB5B302-329F-4F8F-8605-C0FFD1C5A021}">
      <dgm:prSet/>
      <dgm:spPr/>
      <dgm:t>
        <a:bodyPr/>
        <a:lstStyle/>
        <a:p>
          <a:endParaRPr lang="en-US"/>
        </a:p>
      </dgm:t>
    </dgm:pt>
    <dgm:pt modelId="{94A3E786-A673-4A48-A128-9DCA0041B2E8}" type="pres">
      <dgm:prSet presAssocID="{1F81D6B8-5380-461F-9866-DD6C12DFE941}" presName="Name0" presStyleCnt="0">
        <dgm:presLayoutVars>
          <dgm:dir/>
          <dgm:animLvl val="lvl"/>
          <dgm:resizeHandles val="exact"/>
        </dgm:presLayoutVars>
      </dgm:prSet>
      <dgm:spPr/>
      <dgm:t>
        <a:bodyPr/>
        <a:lstStyle/>
        <a:p>
          <a:endParaRPr lang="en-US"/>
        </a:p>
      </dgm:t>
    </dgm:pt>
    <dgm:pt modelId="{51A14C47-F024-48AD-A424-EFD8069600F6}" type="pres">
      <dgm:prSet presAssocID="{D1FE4ACE-B44C-402F-87E1-A2CA2CB46A58}" presName="boxAndChildren" presStyleCnt="0"/>
      <dgm:spPr/>
    </dgm:pt>
    <dgm:pt modelId="{BC94039C-671B-4E32-80D7-E87E00548096}" type="pres">
      <dgm:prSet presAssocID="{D1FE4ACE-B44C-402F-87E1-A2CA2CB46A58}" presName="parentTextBox" presStyleLbl="node1" presStyleIdx="0" presStyleCnt="2"/>
      <dgm:spPr/>
      <dgm:t>
        <a:bodyPr/>
        <a:lstStyle/>
        <a:p>
          <a:endParaRPr lang="en-US"/>
        </a:p>
      </dgm:t>
    </dgm:pt>
    <dgm:pt modelId="{737636C9-A2E7-4E86-A975-7E6E8F608A0A}" type="pres">
      <dgm:prSet presAssocID="{0A49B74A-98C6-48DC-80A4-0E9B8F92BB44}" presName="sp" presStyleCnt="0"/>
      <dgm:spPr/>
    </dgm:pt>
    <dgm:pt modelId="{FA25A557-6FDC-412E-9410-BA3A8262201B}" type="pres">
      <dgm:prSet presAssocID="{7643C1F3-F4AA-417F-B480-908D1484F7A2}" presName="arrowAndChildren" presStyleCnt="0"/>
      <dgm:spPr/>
    </dgm:pt>
    <dgm:pt modelId="{5F9FAE89-AD23-4BE1-AFB7-D6555CA39E98}" type="pres">
      <dgm:prSet presAssocID="{7643C1F3-F4AA-417F-B480-908D1484F7A2}" presName="parentTextArrow" presStyleLbl="node1" presStyleIdx="0" presStyleCnt="2"/>
      <dgm:spPr/>
      <dgm:t>
        <a:bodyPr/>
        <a:lstStyle/>
        <a:p>
          <a:endParaRPr lang="en-US"/>
        </a:p>
      </dgm:t>
    </dgm:pt>
    <dgm:pt modelId="{B4BA84F8-AC57-4086-A873-8F2D740C0E60}" type="pres">
      <dgm:prSet presAssocID="{7643C1F3-F4AA-417F-B480-908D1484F7A2}" presName="arrow" presStyleLbl="node1" presStyleIdx="1" presStyleCnt="2"/>
      <dgm:spPr/>
      <dgm:t>
        <a:bodyPr/>
        <a:lstStyle/>
        <a:p>
          <a:endParaRPr lang="en-US"/>
        </a:p>
      </dgm:t>
    </dgm:pt>
    <dgm:pt modelId="{27358B03-ED8F-47E4-97E0-DBA1320E6826}" type="pres">
      <dgm:prSet presAssocID="{7643C1F3-F4AA-417F-B480-908D1484F7A2}" presName="descendantArrow" presStyleCnt="0"/>
      <dgm:spPr/>
    </dgm:pt>
    <dgm:pt modelId="{234B4C4B-C972-445C-A656-ED464FF6DC0F}" type="pres">
      <dgm:prSet presAssocID="{37798287-493B-4901-AA99-10BF75D7B758}" presName="childTextArrow" presStyleLbl="fgAccFollowNode1" presStyleIdx="0" presStyleCnt="3">
        <dgm:presLayoutVars>
          <dgm:bulletEnabled val="1"/>
        </dgm:presLayoutVars>
      </dgm:prSet>
      <dgm:spPr/>
      <dgm:t>
        <a:bodyPr/>
        <a:lstStyle/>
        <a:p>
          <a:endParaRPr lang="en-US"/>
        </a:p>
      </dgm:t>
    </dgm:pt>
    <dgm:pt modelId="{0CF10D01-60DE-4370-8D89-D855B1BFB026}" type="pres">
      <dgm:prSet presAssocID="{560B5632-3943-4A8E-B400-122C6BC7788F}" presName="childTextArrow" presStyleLbl="fgAccFollowNode1" presStyleIdx="1" presStyleCnt="3">
        <dgm:presLayoutVars>
          <dgm:bulletEnabled val="1"/>
        </dgm:presLayoutVars>
      </dgm:prSet>
      <dgm:spPr/>
      <dgm:t>
        <a:bodyPr/>
        <a:lstStyle/>
        <a:p>
          <a:endParaRPr lang="en-US"/>
        </a:p>
      </dgm:t>
    </dgm:pt>
    <dgm:pt modelId="{5C1FEE35-241C-451B-8396-01ED52402FA8}" type="pres">
      <dgm:prSet presAssocID="{48029E40-996B-4BF4-8D2C-E058C5DE30EA}" presName="childTextArrow" presStyleLbl="fgAccFollowNode1" presStyleIdx="2" presStyleCnt="3">
        <dgm:presLayoutVars>
          <dgm:bulletEnabled val="1"/>
        </dgm:presLayoutVars>
      </dgm:prSet>
      <dgm:spPr/>
      <dgm:t>
        <a:bodyPr/>
        <a:lstStyle/>
        <a:p>
          <a:endParaRPr lang="en-US"/>
        </a:p>
      </dgm:t>
    </dgm:pt>
  </dgm:ptLst>
  <dgm:cxnLst>
    <dgm:cxn modelId="{37D65764-DF7F-4697-A3D9-BFB93DC63829}" type="presOf" srcId="{37798287-493B-4901-AA99-10BF75D7B758}" destId="{234B4C4B-C972-445C-A656-ED464FF6DC0F}" srcOrd="0" destOrd="0" presId="urn:microsoft.com/office/officeart/2005/8/layout/process4"/>
    <dgm:cxn modelId="{0A6AD169-1272-4073-B9E6-137A3A69806F}" type="presOf" srcId="{48029E40-996B-4BF4-8D2C-E058C5DE30EA}" destId="{5C1FEE35-241C-451B-8396-01ED52402FA8}" srcOrd="0" destOrd="0" presId="urn:microsoft.com/office/officeart/2005/8/layout/process4"/>
    <dgm:cxn modelId="{CBBF12B1-B60A-4735-98D2-439CF3B7FAD4}" type="presOf" srcId="{7643C1F3-F4AA-417F-B480-908D1484F7A2}" destId="{B4BA84F8-AC57-4086-A873-8F2D740C0E60}" srcOrd="1" destOrd="0" presId="urn:microsoft.com/office/officeart/2005/8/layout/process4"/>
    <dgm:cxn modelId="{F2F2BDF7-0523-477C-9968-2975057DF4C0}" type="presOf" srcId="{560B5632-3943-4A8E-B400-122C6BC7788F}" destId="{0CF10D01-60DE-4370-8D89-D855B1BFB026}" srcOrd="0" destOrd="0" presId="urn:microsoft.com/office/officeart/2005/8/layout/process4"/>
    <dgm:cxn modelId="{1EF28851-F85E-4989-8A21-82A599252255}" type="presOf" srcId="{D1FE4ACE-B44C-402F-87E1-A2CA2CB46A58}" destId="{BC94039C-671B-4E32-80D7-E87E00548096}" srcOrd="0" destOrd="0" presId="urn:microsoft.com/office/officeart/2005/8/layout/process4"/>
    <dgm:cxn modelId="{9EA952E3-C345-4143-979F-F730020E6579}" srcId="{1F81D6B8-5380-461F-9866-DD6C12DFE941}" destId="{7643C1F3-F4AA-417F-B480-908D1484F7A2}" srcOrd="0" destOrd="0" parTransId="{E6B332D3-349A-42A9-9DF7-C38EE2AB026D}" sibTransId="{0A49B74A-98C6-48DC-80A4-0E9B8F92BB44}"/>
    <dgm:cxn modelId="{7021B842-9650-49FB-A8F0-F3DFFB5D929D}" srcId="{7643C1F3-F4AA-417F-B480-908D1484F7A2}" destId="{37798287-493B-4901-AA99-10BF75D7B758}" srcOrd="0" destOrd="0" parTransId="{86E163D0-F705-4B3A-9D6F-0AD82FA741C3}" sibTransId="{0B25D1EE-015A-41CE-A24A-F73A5AB430A0}"/>
    <dgm:cxn modelId="{6E055CD4-E3DB-43FF-9E00-3E5D4EE7B347}" srcId="{1F81D6B8-5380-461F-9866-DD6C12DFE941}" destId="{D1FE4ACE-B44C-402F-87E1-A2CA2CB46A58}" srcOrd="1" destOrd="0" parTransId="{31D50EA0-CD93-4D53-860A-4D0BA9F86DB9}" sibTransId="{46E1C61D-F443-42CC-AFE2-648DA09B5584}"/>
    <dgm:cxn modelId="{BFB5B302-329F-4F8F-8605-C0FFD1C5A021}" srcId="{7643C1F3-F4AA-417F-B480-908D1484F7A2}" destId="{560B5632-3943-4A8E-B400-122C6BC7788F}" srcOrd="1" destOrd="0" parTransId="{4B68AE3F-038D-4FCB-B606-1FA86B8868C3}" sibTransId="{EEB1B02B-61D4-45B3-8E5C-55AEBFA37DE4}"/>
    <dgm:cxn modelId="{E91747CB-1AD2-4B2F-939B-455886196726}" type="presOf" srcId="{1F81D6B8-5380-461F-9866-DD6C12DFE941}" destId="{94A3E786-A673-4A48-A128-9DCA0041B2E8}" srcOrd="0" destOrd="0" presId="urn:microsoft.com/office/officeart/2005/8/layout/process4"/>
    <dgm:cxn modelId="{58680785-5E49-498C-B02E-61B56C2AC6D7}" srcId="{7643C1F3-F4AA-417F-B480-908D1484F7A2}" destId="{48029E40-996B-4BF4-8D2C-E058C5DE30EA}" srcOrd="2" destOrd="0" parTransId="{333BB546-0124-4972-B1D8-8187DBE39153}" sibTransId="{E6D951D9-4D76-48F5-A5AD-AFFA87C45EE2}"/>
    <dgm:cxn modelId="{68B8456B-72CC-45FC-9ABA-CEF28E2881E7}" type="presOf" srcId="{7643C1F3-F4AA-417F-B480-908D1484F7A2}" destId="{5F9FAE89-AD23-4BE1-AFB7-D6555CA39E98}" srcOrd="0" destOrd="0" presId="urn:microsoft.com/office/officeart/2005/8/layout/process4"/>
    <dgm:cxn modelId="{E2486517-142A-4351-A66A-FA41A41213A7}" type="presParOf" srcId="{94A3E786-A673-4A48-A128-9DCA0041B2E8}" destId="{51A14C47-F024-48AD-A424-EFD8069600F6}" srcOrd="0" destOrd="0" presId="urn:microsoft.com/office/officeart/2005/8/layout/process4"/>
    <dgm:cxn modelId="{74BF43A0-E84F-4E59-92D6-F3B833F8E0A5}" type="presParOf" srcId="{51A14C47-F024-48AD-A424-EFD8069600F6}" destId="{BC94039C-671B-4E32-80D7-E87E00548096}" srcOrd="0" destOrd="0" presId="urn:microsoft.com/office/officeart/2005/8/layout/process4"/>
    <dgm:cxn modelId="{76CF7F75-4AB2-4DAE-982F-1E584CB64A04}" type="presParOf" srcId="{94A3E786-A673-4A48-A128-9DCA0041B2E8}" destId="{737636C9-A2E7-4E86-A975-7E6E8F608A0A}" srcOrd="1" destOrd="0" presId="urn:microsoft.com/office/officeart/2005/8/layout/process4"/>
    <dgm:cxn modelId="{2DFBB920-FAFB-41D2-9BF5-E2CF9939C70A}" type="presParOf" srcId="{94A3E786-A673-4A48-A128-9DCA0041B2E8}" destId="{FA25A557-6FDC-412E-9410-BA3A8262201B}" srcOrd="2" destOrd="0" presId="urn:microsoft.com/office/officeart/2005/8/layout/process4"/>
    <dgm:cxn modelId="{6689F85E-E42E-4B1A-8686-B12D4E6AD157}" type="presParOf" srcId="{FA25A557-6FDC-412E-9410-BA3A8262201B}" destId="{5F9FAE89-AD23-4BE1-AFB7-D6555CA39E98}" srcOrd="0" destOrd="0" presId="urn:microsoft.com/office/officeart/2005/8/layout/process4"/>
    <dgm:cxn modelId="{6CA1C857-4E4F-43E0-A02A-6F6AA9009E2A}" type="presParOf" srcId="{FA25A557-6FDC-412E-9410-BA3A8262201B}" destId="{B4BA84F8-AC57-4086-A873-8F2D740C0E60}" srcOrd="1" destOrd="0" presId="urn:microsoft.com/office/officeart/2005/8/layout/process4"/>
    <dgm:cxn modelId="{A331C4D2-177C-4D57-8CCD-8B86489CA708}" type="presParOf" srcId="{FA25A557-6FDC-412E-9410-BA3A8262201B}" destId="{27358B03-ED8F-47E4-97E0-DBA1320E6826}" srcOrd="2" destOrd="0" presId="urn:microsoft.com/office/officeart/2005/8/layout/process4"/>
    <dgm:cxn modelId="{DA4C7FEF-30AF-490B-8CC2-9241CC0A8B86}" type="presParOf" srcId="{27358B03-ED8F-47E4-97E0-DBA1320E6826}" destId="{234B4C4B-C972-445C-A656-ED464FF6DC0F}" srcOrd="0" destOrd="0" presId="urn:microsoft.com/office/officeart/2005/8/layout/process4"/>
    <dgm:cxn modelId="{0180AB65-1125-4D9C-91C1-D2E311E7BEE5}" type="presParOf" srcId="{27358B03-ED8F-47E4-97E0-DBA1320E6826}" destId="{0CF10D01-60DE-4370-8D89-D855B1BFB026}" srcOrd="1" destOrd="0" presId="urn:microsoft.com/office/officeart/2005/8/layout/process4"/>
    <dgm:cxn modelId="{6A6F9F23-0F43-48B3-BD3D-A707F3FDBAD3}" type="presParOf" srcId="{27358B03-ED8F-47E4-97E0-DBA1320E6826}" destId="{5C1FEE35-241C-451B-8396-01ED52402FA8}" srcOrd="2"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3B728D-6891-4208-9892-4087AEA8C1BE}"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n-US"/>
        </a:p>
      </dgm:t>
    </dgm:pt>
    <dgm:pt modelId="{B1030A6A-1207-4195-A5D9-B77ECA6CEBFE}">
      <dgm:prSet/>
      <dgm:spPr/>
      <dgm:t>
        <a:bodyPr/>
        <a:lstStyle/>
        <a:p>
          <a:pPr rtl="1"/>
          <a:r>
            <a:rPr lang="fa-IR" dirty="0" smtClean="0">
              <a:latin typeface="Arial Unicode MS" pitchFamily="34" charset="-128"/>
              <a:ea typeface="Arial Unicode MS" pitchFamily="34" charset="-128"/>
              <a:cs typeface="Arial Unicode MS" pitchFamily="34" charset="-128"/>
            </a:rPr>
            <a:t>کاهش قابل‌ملاحظۀ اعطای وام‌های رهنی</a:t>
          </a:r>
          <a:endParaRPr lang="en-US" dirty="0">
            <a:latin typeface="Arial Unicode MS" pitchFamily="34" charset="-128"/>
            <a:ea typeface="Arial Unicode MS" pitchFamily="34" charset="-128"/>
            <a:cs typeface="Arial Unicode MS" pitchFamily="34" charset="-128"/>
          </a:endParaRPr>
        </a:p>
      </dgm:t>
    </dgm:pt>
    <dgm:pt modelId="{2A6B1DBA-641F-4989-A7E9-E98682343D56}" type="parTrans" cxnId="{20A8AE94-2248-4415-8923-E95F3A47A7DC}">
      <dgm:prSet/>
      <dgm:spPr/>
      <dgm:t>
        <a:bodyPr/>
        <a:lstStyle/>
        <a:p>
          <a:endParaRPr lang="en-US">
            <a:latin typeface="Arial Unicode MS" pitchFamily="34" charset="-128"/>
            <a:ea typeface="Arial Unicode MS" pitchFamily="34" charset="-128"/>
            <a:cs typeface="Arial Unicode MS" pitchFamily="34" charset="-128"/>
          </a:endParaRPr>
        </a:p>
      </dgm:t>
    </dgm:pt>
    <dgm:pt modelId="{CCA07C75-9B2E-4CDC-BA2E-A076B9FA0D74}" type="sibTrans" cxnId="{20A8AE94-2248-4415-8923-E95F3A47A7DC}">
      <dgm:prSet/>
      <dgm:spPr/>
      <dgm:t>
        <a:bodyPr/>
        <a:lstStyle/>
        <a:p>
          <a:endParaRPr lang="en-US">
            <a:latin typeface="Arial Unicode MS" pitchFamily="34" charset="-128"/>
            <a:ea typeface="Arial Unicode MS" pitchFamily="34" charset="-128"/>
            <a:cs typeface="Arial Unicode MS" pitchFamily="34" charset="-128"/>
          </a:endParaRPr>
        </a:p>
      </dgm:t>
    </dgm:pt>
    <dgm:pt modelId="{B55F0C38-1752-40E4-B072-C2829F70389F}">
      <dgm:prSet/>
      <dgm:spPr/>
      <dgm:t>
        <a:bodyPr/>
        <a:lstStyle/>
        <a:p>
          <a:pPr rtl="1"/>
          <a:r>
            <a:rPr lang="fa-IR" dirty="0" smtClean="0">
              <a:latin typeface="Arial Unicode MS" pitchFamily="34" charset="-128"/>
              <a:ea typeface="Arial Unicode MS" pitchFamily="34" charset="-128"/>
              <a:cs typeface="Arial Unicode MS" pitchFamily="34" charset="-128"/>
            </a:rPr>
            <a:t>کاهش اعتبارات در بخش مسکن</a:t>
          </a:r>
          <a:endParaRPr lang="en-US" dirty="0">
            <a:latin typeface="Arial Unicode MS" pitchFamily="34" charset="-128"/>
            <a:ea typeface="Arial Unicode MS" pitchFamily="34" charset="-128"/>
            <a:cs typeface="Arial Unicode MS" pitchFamily="34" charset="-128"/>
          </a:endParaRPr>
        </a:p>
      </dgm:t>
    </dgm:pt>
    <dgm:pt modelId="{2FE79FB6-2B5D-4CCA-B41F-798E37C7F336}" type="parTrans" cxnId="{DB6FE2FE-381A-47C6-94B0-B0825CB89618}">
      <dgm:prSet/>
      <dgm:spPr/>
      <dgm:t>
        <a:bodyPr/>
        <a:lstStyle/>
        <a:p>
          <a:endParaRPr lang="en-US">
            <a:latin typeface="Arial Unicode MS" pitchFamily="34" charset="-128"/>
            <a:ea typeface="Arial Unicode MS" pitchFamily="34" charset="-128"/>
            <a:cs typeface="Arial Unicode MS" pitchFamily="34" charset="-128"/>
          </a:endParaRPr>
        </a:p>
      </dgm:t>
    </dgm:pt>
    <dgm:pt modelId="{3AA678B1-D0E5-4382-9148-54D8A51F48A0}" type="sibTrans" cxnId="{DB6FE2FE-381A-47C6-94B0-B0825CB89618}">
      <dgm:prSet/>
      <dgm:spPr/>
      <dgm:t>
        <a:bodyPr/>
        <a:lstStyle/>
        <a:p>
          <a:endParaRPr lang="en-US">
            <a:latin typeface="Arial Unicode MS" pitchFamily="34" charset="-128"/>
            <a:ea typeface="Arial Unicode MS" pitchFamily="34" charset="-128"/>
            <a:cs typeface="Arial Unicode MS" pitchFamily="34" charset="-128"/>
          </a:endParaRPr>
        </a:p>
      </dgm:t>
    </dgm:pt>
    <dgm:pt modelId="{303E5FEE-7580-4F69-83B0-CA8E9D97BD47}" type="pres">
      <dgm:prSet presAssocID="{3C3B728D-6891-4208-9892-4087AEA8C1BE}" presName="outerComposite" presStyleCnt="0">
        <dgm:presLayoutVars>
          <dgm:chMax val="5"/>
          <dgm:dir/>
          <dgm:resizeHandles val="exact"/>
        </dgm:presLayoutVars>
      </dgm:prSet>
      <dgm:spPr/>
      <dgm:t>
        <a:bodyPr/>
        <a:lstStyle/>
        <a:p>
          <a:endParaRPr lang="en-US"/>
        </a:p>
      </dgm:t>
    </dgm:pt>
    <dgm:pt modelId="{BE60E021-E683-4A37-AA4B-CC1FE9B9F97E}" type="pres">
      <dgm:prSet presAssocID="{3C3B728D-6891-4208-9892-4087AEA8C1BE}" presName="dummyMaxCanvas" presStyleCnt="0">
        <dgm:presLayoutVars/>
      </dgm:prSet>
      <dgm:spPr/>
    </dgm:pt>
    <dgm:pt modelId="{7F6AFA57-E1BD-41A7-B4F0-FEFB4B6BB61E}" type="pres">
      <dgm:prSet presAssocID="{3C3B728D-6891-4208-9892-4087AEA8C1BE}" presName="TwoNodes_1" presStyleLbl="node1" presStyleIdx="0" presStyleCnt="2">
        <dgm:presLayoutVars>
          <dgm:bulletEnabled val="1"/>
        </dgm:presLayoutVars>
      </dgm:prSet>
      <dgm:spPr/>
      <dgm:t>
        <a:bodyPr/>
        <a:lstStyle/>
        <a:p>
          <a:endParaRPr lang="en-US"/>
        </a:p>
      </dgm:t>
    </dgm:pt>
    <dgm:pt modelId="{7E9309D0-CEB9-4275-876D-9D0D46F02807}" type="pres">
      <dgm:prSet presAssocID="{3C3B728D-6891-4208-9892-4087AEA8C1BE}" presName="TwoNodes_2" presStyleLbl="node1" presStyleIdx="1" presStyleCnt="2">
        <dgm:presLayoutVars>
          <dgm:bulletEnabled val="1"/>
        </dgm:presLayoutVars>
      </dgm:prSet>
      <dgm:spPr/>
      <dgm:t>
        <a:bodyPr/>
        <a:lstStyle/>
        <a:p>
          <a:endParaRPr lang="en-US"/>
        </a:p>
      </dgm:t>
    </dgm:pt>
    <dgm:pt modelId="{621B5EB5-84AA-40AD-B6CF-D79D9EE22671}" type="pres">
      <dgm:prSet presAssocID="{3C3B728D-6891-4208-9892-4087AEA8C1BE}" presName="TwoConn_1-2" presStyleLbl="fgAccFollowNode1" presStyleIdx="0" presStyleCnt="1">
        <dgm:presLayoutVars>
          <dgm:bulletEnabled val="1"/>
        </dgm:presLayoutVars>
      </dgm:prSet>
      <dgm:spPr/>
      <dgm:t>
        <a:bodyPr/>
        <a:lstStyle/>
        <a:p>
          <a:endParaRPr lang="en-US"/>
        </a:p>
      </dgm:t>
    </dgm:pt>
    <dgm:pt modelId="{52974E54-8B4D-428B-8703-96AAF7727E37}" type="pres">
      <dgm:prSet presAssocID="{3C3B728D-6891-4208-9892-4087AEA8C1BE}" presName="TwoNodes_1_text" presStyleLbl="node1" presStyleIdx="1" presStyleCnt="2">
        <dgm:presLayoutVars>
          <dgm:bulletEnabled val="1"/>
        </dgm:presLayoutVars>
      </dgm:prSet>
      <dgm:spPr/>
      <dgm:t>
        <a:bodyPr/>
        <a:lstStyle/>
        <a:p>
          <a:endParaRPr lang="en-US"/>
        </a:p>
      </dgm:t>
    </dgm:pt>
    <dgm:pt modelId="{B4C4DEC7-4194-429A-ACE5-A11B8A9BDDFE}" type="pres">
      <dgm:prSet presAssocID="{3C3B728D-6891-4208-9892-4087AEA8C1BE}" presName="TwoNodes_2_text" presStyleLbl="node1" presStyleIdx="1" presStyleCnt="2">
        <dgm:presLayoutVars>
          <dgm:bulletEnabled val="1"/>
        </dgm:presLayoutVars>
      </dgm:prSet>
      <dgm:spPr/>
      <dgm:t>
        <a:bodyPr/>
        <a:lstStyle/>
        <a:p>
          <a:endParaRPr lang="en-US"/>
        </a:p>
      </dgm:t>
    </dgm:pt>
  </dgm:ptLst>
  <dgm:cxnLst>
    <dgm:cxn modelId="{DB6FE2FE-381A-47C6-94B0-B0825CB89618}" srcId="{3C3B728D-6891-4208-9892-4087AEA8C1BE}" destId="{B55F0C38-1752-40E4-B072-C2829F70389F}" srcOrd="1" destOrd="0" parTransId="{2FE79FB6-2B5D-4CCA-B41F-798E37C7F336}" sibTransId="{3AA678B1-D0E5-4382-9148-54D8A51F48A0}"/>
    <dgm:cxn modelId="{7F6B9A1B-85F8-4BCC-9CD6-AAC575DCE82B}" type="presOf" srcId="{CCA07C75-9B2E-4CDC-BA2E-A076B9FA0D74}" destId="{621B5EB5-84AA-40AD-B6CF-D79D9EE22671}" srcOrd="0" destOrd="0" presId="urn:microsoft.com/office/officeart/2005/8/layout/vProcess5"/>
    <dgm:cxn modelId="{EBB43222-003A-47C8-9BB4-5432CC912949}" type="presOf" srcId="{B55F0C38-1752-40E4-B072-C2829F70389F}" destId="{B4C4DEC7-4194-429A-ACE5-A11B8A9BDDFE}" srcOrd="1" destOrd="0" presId="urn:microsoft.com/office/officeart/2005/8/layout/vProcess5"/>
    <dgm:cxn modelId="{DEC06FBC-CF50-443C-A56C-61862F73D61B}" type="presOf" srcId="{3C3B728D-6891-4208-9892-4087AEA8C1BE}" destId="{303E5FEE-7580-4F69-83B0-CA8E9D97BD47}" srcOrd="0" destOrd="0" presId="urn:microsoft.com/office/officeart/2005/8/layout/vProcess5"/>
    <dgm:cxn modelId="{20A8AE94-2248-4415-8923-E95F3A47A7DC}" srcId="{3C3B728D-6891-4208-9892-4087AEA8C1BE}" destId="{B1030A6A-1207-4195-A5D9-B77ECA6CEBFE}" srcOrd="0" destOrd="0" parTransId="{2A6B1DBA-641F-4989-A7E9-E98682343D56}" sibTransId="{CCA07C75-9B2E-4CDC-BA2E-A076B9FA0D74}"/>
    <dgm:cxn modelId="{BAD0C574-CD77-46FF-AD2F-70A07ABC2726}" type="presOf" srcId="{B1030A6A-1207-4195-A5D9-B77ECA6CEBFE}" destId="{52974E54-8B4D-428B-8703-96AAF7727E37}" srcOrd="1" destOrd="0" presId="urn:microsoft.com/office/officeart/2005/8/layout/vProcess5"/>
    <dgm:cxn modelId="{3254F141-517B-4434-BB88-F8FFD2639AE5}" type="presOf" srcId="{B55F0C38-1752-40E4-B072-C2829F70389F}" destId="{7E9309D0-CEB9-4275-876D-9D0D46F02807}" srcOrd="0" destOrd="0" presId="urn:microsoft.com/office/officeart/2005/8/layout/vProcess5"/>
    <dgm:cxn modelId="{7D7D1778-32E6-41B7-9FFE-657D186FA884}" type="presOf" srcId="{B1030A6A-1207-4195-A5D9-B77ECA6CEBFE}" destId="{7F6AFA57-E1BD-41A7-B4F0-FEFB4B6BB61E}" srcOrd="0" destOrd="0" presId="urn:microsoft.com/office/officeart/2005/8/layout/vProcess5"/>
    <dgm:cxn modelId="{B71A419E-CF69-4D76-800F-7632FFDB3B4E}" type="presParOf" srcId="{303E5FEE-7580-4F69-83B0-CA8E9D97BD47}" destId="{BE60E021-E683-4A37-AA4B-CC1FE9B9F97E}" srcOrd="0" destOrd="0" presId="urn:microsoft.com/office/officeart/2005/8/layout/vProcess5"/>
    <dgm:cxn modelId="{FCBF8A08-67A9-4063-8A87-E36881F94376}" type="presParOf" srcId="{303E5FEE-7580-4F69-83B0-CA8E9D97BD47}" destId="{7F6AFA57-E1BD-41A7-B4F0-FEFB4B6BB61E}" srcOrd="1" destOrd="0" presId="urn:microsoft.com/office/officeart/2005/8/layout/vProcess5"/>
    <dgm:cxn modelId="{F7E16297-C3EF-4833-9D4E-AD40DE324BB1}" type="presParOf" srcId="{303E5FEE-7580-4F69-83B0-CA8E9D97BD47}" destId="{7E9309D0-CEB9-4275-876D-9D0D46F02807}" srcOrd="2" destOrd="0" presId="urn:microsoft.com/office/officeart/2005/8/layout/vProcess5"/>
    <dgm:cxn modelId="{014B15FF-AC57-42D6-8690-426AF8773A07}" type="presParOf" srcId="{303E5FEE-7580-4F69-83B0-CA8E9D97BD47}" destId="{621B5EB5-84AA-40AD-B6CF-D79D9EE22671}" srcOrd="3" destOrd="0" presId="urn:microsoft.com/office/officeart/2005/8/layout/vProcess5"/>
    <dgm:cxn modelId="{0C24C45A-C8AE-425A-84F3-705539A7B793}" type="presParOf" srcId="{303E5FEE-7580-4F69-83B0-CA8E9D97BD47}" destId="{52974E54-8B4D-428B-8703-96AAF7727E37}" srcOrd="4" destOrd="0" presId="urn:microsoft.com/office/officeart/2005/8/layout/vProcess5"/>
    <dgm:cxn modelId="{529EB417-97D9-4783-86A9-B8E4D0839D21}" type="presParOf" srcId="{303E5FEE-7580-4F69-83B0-CA8E9D97BD47}" destId="{B4C4DEC7-4194-429A-ACE5-A11B8A9BDDFE}"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21F73D2-58B8-481D-B7A7-D15C00418368}"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4398D62E-4D9F-41A2-94C1-BFF2EFCFCC13}">
      <dgm:prSet/>
      <dgm:spPr/>
      <dgm:t>
        <a:bodyPr/>
        <a:lstStyle/>
        <a:p>
          <a:pPr rtl="1"/>
          <a:r>
            <a:rPr lang="fa-IR" dirty="0" smtClean="0"/>
            <a:t>تجاری</a:t>
          </a:r>
          <a:endParaRPr lang="en-US" dirty="0"/>
        </a:p>
      </dgm:t>
    </dgm:pt>
    <dgm:pt modelId="{1C3BFCB8-CB14-41A6-848A-BC9C9428F34B}" type="parTrans" cxnId="{2A4229D9-43F3-4FD5-A360-871AFD6CC09F}">
      <dgm:prSet/>
      <dgm:spPr/>
      <dgm:t>
        <a:bodyPr/>
        <a:lstStyle/>
        <a:p>
          <a:endParaRPr lang="en-US"/>
        </a:p>
      </dgm:t>
    </dgm:pt>
    <dgm:pt modelId="{9E63808A-0781-49B3-92C0-7A5D96124D8D}" type="sibTrans" cxnId="{2A4229D9-43F3-4FD5-A360-871AFD6CC09F}">
      <dgm:prSet/>
      <dgm:spPr/>
      <dgm:t>
        <a:bodyPr/>
        <a:lstStyle/>
        <a:p>
          <a:endParaRPr lang="en-US"/>
        </a:p>
      </dgm:t>
    </dgm:pt>
    <dgm:pt modelId="{D3B1CE8D-D484-49F8-84F4-96D9184FD5F8}">
      <dgm:prSet/>
      <dgm:spPr/>
      <dgm:t>
        <a:bodyPr/>
        <a:lstStyle/>
        <a:p>
          <a:pPr rtl="1"/>
          <a:r>
            <a:rPr lang="fa-IR" dirty="0" smtClean="0"/>
            <a:t>فراوانی عرضه</a:t>
          </a:r>
          <a:endParaRPr lang="en-US" dirty="0"/>
        </a:p>
      </dgm:t>
    </dgm:pt>
    <dgm:pt modelId="{7149E7BB-44D4-4436-9D99-28766B1C8CC3}" type="parTrans" cxnId="{0D1ACBA5-FC90-4A93-8860-CAA4F5FF865A}">
      <dgm:prSet/>
      <dgm:spPr/>
      <dgm:t>
        <a:bodyPr/>
        <a:lstStyle/>
        <a:p>
          <a:endParaRPr lang="en-US"/>
        </a:p>
      </dgm:t>
    </dgm:pt>
    <dgm:pt modelId="{DD7C23D4-3D7A-4A95-AD35-33548B164045}" type="sibTrans" cxnId="{0D1ACBA5-FC90-4A93-8860-CAA4F5FF865A}">
      <dgm:prSet/>
      <dgm:spPr/>
      <dgm:t>
        <a:bodyPr/>
        <a:lstStyle/>
        <a:p>
          <a:endParaRPr lang="en-US"/>
        </a:p>
      </dgm:t>
    </dgm:pt>
    <dgm:pt modelId="{5B8FDF92-A460-4630-B6EC-BE72548EC098}">
      <dgm:prSet/>
      <dgm:spPr/>
      <dgm:t>
        <a:bodyPr/>
        <a:lstStyle/>
        <a:p>
          <a:pPr rtl="1"/>
          <a:r>
            <a:rPr lang="fa-IR" dirty="0" smtClean="0"/>
            <a:t>لوکس</a:t>
          </a:r>
          <a:endParaRPr lang="en-US" dirty="0"/>
        </a:p>
      </dgm:t>
    </dgm:pt>
    <dgm:pt modelId="{7042F548-71BE-460E-8F38-B56D5B167AB8}" type="parTrans" cxnId="{9C2C93BD-3704-4E98-A77C-F7829940289F}">
      <dgm:prSet/>
      <dgm:spPr/>
      <dgm:t>
        <a:bodyPr/>
        <a:lstStyle/>
        <a:p>
          <a:endParaRPr lang="en-US"/>
        </a:p>
      </dgm:t>
    </dgm:pt>
    <dgm:pt modelId="{3C668A37-AE63-4783-9546-865CA0369724}" type="sibTrans" cxnId="{9C2C93BD-3704-4E98-A77C-F7829940289F}">
      <dgm:prSet/>
      <dgm:spPr/>
      <dgm:t>
        <a:bodyPr/>
        <a:lstStyle/>
        <a:p>
          <a:endParaRPr lang="en-US"/>
        </a:p>
      </dgm:t>
    </dgm:pt>
    <dgm:pt modelId="{15004E4C-5B2F-4187-8B22-944C0DFBF92D}">
      <dgm:prSet/>
      <dgm:spPr/>
      <dgm:t>
        <a:bodyPr/>
        <a:lstStyle/>
        <a:p>
          <a:pPr rtl="1"/>
          <a:r>
            <a:rPr lang="fa-IR" dirty="0" smtClean="0"/>
            <a:t>فراوانی عرضه</a:t>
          </a:r>
          <a:endParaRPr lang="en-US" dirty="0"/>
        </a:p>
      </dgm:t>
    </dgm:pt>
    <dgm:pt modelId="{C2602AC0-CF42-477E-808D-9726D21A9E61}" type="parTrans" cxnId="{45BAC45A-7C4C-45A1-9DF7-886BB64DFA88}">
      <dgm:prSet/>
      <dgm:spPr/>
      <dgm:t>
        <a:bodyPr/>
        <a:lstStyle/>
        <a:p>
          <a:endParaRPr lang="en-US"/>
        </a:p>
      </dgm:t>
    </dgm:pt>
    <dgm:pt modelId="{66A85CA9-9D03-4A69-9BAB-99F8F018286B}" type="sibTrans" cxnId="{45BAC45A-7C4C-45A1-9DF7-886BB64DFA88}">
      <dgm:prSet/>
      <dgm:spPr/>
      <dgm:t>
        <a:bodyPr/>
        <a:lstStyle/>
        <a:p>
          <a:endParaRPr lang="en-US"/>
        </a:p>
      </dgm:t>
    </dgm:pt>
    <dgm:pt modelId="{1E055CD8-364B-494F-88FD-9323EE0B6CE7}">
      <dgm:prSet/>
      <dgm:spPr/>
      <dgm:t>
        <a:bodyPr/>
        <a:lstStyle/>
        <a:p>
          <a:pPr rtl="1"/>
          <a:r>
            <a:rPr lang="fa-IR" dirty="0" smtClean="0"/>
            <a:t>ارزان‌قیمت</a:t>
          </a:r>
          <a:endParaRPr lang="en-US" dirty="0"/>
        </a:p>
      </dgm:t>
    </dgm:pt>
    <dgm:pt modelId="{EA1AB51D-CB96-4774-9FA4-CC8EAF6E6BFF}" type="parTrans" cxnId="{6CFDF855-21A1-48DD-965D-A66C480480AE}">
      <dgm:prSet/>
      <dgm:spPr/>
      <dgm:t>
        <a:bodyPr/>
        <a:lstStyle/>
        <a:p>
          <a:endParaRPr lang="en-US"/>
        </a:p>
      </dgm:t>
    </dgm:pt>
    <dgm:pt modelId="{DDDB0438-C271-43B1-AD3C-301F966737A5}" type="sibTrans" cxnId="{6CFDF855-21A1-48DD-965D-A66C480480AE}">
      <dgm:prSet/>
      <dgm:spPr/>
      <dgm:t>
        <a:bodyPr/>
        <a:lstStyle/>
        <a:p>
          <a:endParaRPr lang="en-US"/>
        </a:p>
      </dgm:t>
    </dgm:pt>
    <dgm:pt modelId="{865C41F1-5469-4751-B7C2-200D92BE60BD}">
      <dgm:prSet/>
      <dgm:spPr/>
      <dgm:t>
        <a:bodyPr/>
        <a:lstStyle/>
        <a:p>
          <a:pPr rtl="1"/>
          <a:r>
            <a:rPr lang="fa-IR" dirty="0" smtClean="0"/>
            <a:t>فراوانی تقاضا</a:t>
          </a:r>
          <a:endParaRPr lang="en-US" dirty="0"/>
        </a:p>
      </dgm:t>
    </dgm:pt>
    <dgm:pt modelId="{C698432D-EBB9-4A5C-B312-542239BAAD0E}" type="parTrans" cxnId="{FBB5A4E3-6479-4D7D-9572-EF1A0A1E5938}">
      <dgm:prSet/>
      <dgm:spPr/>
      <dgm:t>
        <a:bodyPr/>
        <a:lstStyle/>
        <a:p>
          <a:endParaRPr lang="en-US"/>
        </a:p>
      </dgm:t>
    </dgm:pt>
    <dgm:pt modelId="{2902DC8C-AB8F-4CBF-BC19-0E96CE272197}" type="sibTrans" cxnId="{FBB5A4E3-6479-4D7D-9572-EF1A0A1E5938}">
      <dgm:prSet/>
      <dgm:spPr/>
      <dgm:t>
        <a:bodyPr/>
        <a:lstStyle/>
        <a:p>
          <a:endParaRPr lang="en-US"/>
        </a:p>
      </dgm:t>
    </dgm:pt>
    <dgm:pt modelId="{1E5950FA-FDC9-40E4-A17B-E4684EA6DCA2}" type="pres">
      <dgm:prSet presAssocID="{021F73D2-58B8-481D-B7A7-D15C00418368}" presName="diagram" presStyleCnt="0">
        <dgm:presLayoutVars>
          <dgm:chPref val="1"/>
          <dgm:dir/>
          <dgm:animOne val="branch"/>
          <dgm:animLvl val="lvl"/>
          <dgm:resizeHandles/>
        </dgm:presLayoutVars>
      </dgm:prSet>
      <dgm:spPr/>
      <dgm:t>
        <a:bodyPr/>
        <a:lstStyle/>
        <a:p>
          <a:endParaRPr lang="en-US"/>
        </a:p>
      </dgm:t>
    </dgm:pt>
    <dgm:pt modelId="{9E01D9F9-422B-4100-866B-F019BF5DD62D}" type="pres">
      <dgm:prSet presAssocID="{4398D62E-4D9F-41A2-94C1-BFF2EFCFCC13}" presName="root" presStyleCnt="0"/>
      <dgm:spPr/>
      <dgm:t>
        <a:bodyPr/>
        <a:lstStyle/>
        <a:p>
          <a:endParaRPr lang="en-US"/>
        </a:p>
      </dgm:t>
    </dgm:pt>
    <dgm:pt modelId="{1607A88D-88CC-47FB-B9D7-C8BB1DC7855D}" type="pres">
      <dgm:prSet presAssocID="{4398D62E-4D9F-41A2-94C1-BFF2EFCFCC13}" presName="rootComposite" presStyleCnt="0"/>
      <dgm:spPr/>
      <dgm:t>
        <a:bodyPr/>
        <a:lstStyle/>
        <a:p>
          <a:endParaRPr lang="en-US"/>
        </a:p>
      </dgm:t>
    </dgm:pt>
    <dgm:pt modelId="{BB7A9938-BBCE-4763-8180-8FA2A8C35FDE}" type="pres">
      <dgm:prSet presAssocID="{4398D62E-4D9F-41A2-94C1-BFF2EFCFCC13}" presName="rootText" presStyleLbl="node1" presStyleIdx="0" presStyleCnt="3"/>
      <dgm:spPr/>
      <dgm:t>
        <a:bodyPr/>
        <a:lstStyle/>
        <a:p>
          <a:endParaRPr lang="en-US"/>
        </a:p>
      </dgm:t>
    </dgm:pt>
    <dgm:pt modelId="{BD8CCCE5-1B90-47F3-85BF-5628E7644264}" type="pres">
      <dgm:prSet presAssocID="{4398D62E-4D9F-41A2-94C1-BFF2EFCFCC13}" presName="rootConnector" presStyleLbl="node1" presStyleIdx="0" presStyleCnt="3"/>
      <dgm:spPr/>
      <dgm:t>
        <a:bodyPr/>
        <a:lstStyle/>
        <a:p>
          <a:endParaRPr lang="en-US"/>
        </a:p>
      </dgm:t>
    </dgm:pt>
    <dgm:pt modelId="{F3B76C6E-66A7-41ED-A0E5-17DB9EE8F428}" type="pres">
      <dgm:prSet presAssocID="{4398D62E-4D9F-41A2-94C1-BFF2EFCFCC13}" presName="childShape" presStyleCnt="0"/>
      <dgm:spPr/>
      <dgm:t>
        <a:bodyPr/>
        <a:lstStyle/>
        <a:p>
          <a:endParaRPr lang="en-US"/>
        </a:p>
      </dgm:t>
    </dgm:pt>
    <dgm:pt modelId="{C8B0FB8E-D480-49A0-8C92-873D7E032CFE}" type="pres">
      <dgm:prSet presAssocID="{7149E7BB-44D4-4436-9D99-28766B1C8CC3}" presName="Name13" presStyleLbl="parChTrans1D2" presStyleIdx="0" presStyleCnt="3"/>
      <dgm:spPr/>
      <dgm:t>
        <a:bodyPr/>
        <a:lstStyle/>
        <a:p>
          <a:endParaRPr lang="en-US"/>
        </a:p>
      </dgm:t>
    </dgm:pt>
    <dgm:pt modelId="{479852F2-88A0-4ADE-AFCE-581CDBBB922B}" type="pres">
      <dgm:prSet presAssocID="{D3B1CE8D-D484-49F8-84F4-96D9184FD5F8}" presName="childText" presStyleLbl="bgAcc1" presStyleIdx="0" presStyleCnt="3">
        <dgm:presLayoutVars>
          <dgm:bulletEnabled val="1"/>
        </dgm:presLayoutVars>
      </dgm:prSet>
      <dgm:spPr/>
      <dgm:t>
        <a:bodyPr/>
        <a:lstStyle/>
        <a:p>
          <a:endParaRPr lang="en-US"/>
        </a:p>
      </dgm:t>
    </dgm:pt>
    <dgm:pt modelId="{5A0EF3BE-A17B-413A-AE31-197825706AAF}" type="pres">
      <dgm:prSet presAssocID="{5B8FDF92-A460-4630-B6EC-BE72548EC098}" presName="root" presStyleCnt="0"/>
      <dgm:spPr/>
      <dgm:t>
        <a:bodyPr/>
        <a:lstStyle/>
        <a:p>
          <a:endParaRPr lang="en-US"/>
        </a:p>
      </dgm:t>
    </dgm:pt>
    <dgm:pt modelId="{CD0F267E-530A-4453-B770-C4E91A38D3D7}" type="pres">
      <dgm:prSet presAssocID="{5B8FDF92-A460-4630-B6EC-BE72548EC098}" presName="rootComposite" presStyleCnt="0"/>
      <dgm:spPr/>
      <dgm:t>
        <a:bodyPr/>
        <a:lstStyle/>
        <a:p>
          <a:endParaRPr lang="en-US"/>
        </a:p>
      </dgm:t>
    </dgm:pt>
    <dgm:pt modelId="{3F6E03C0-27A7-4999-90EB-F337B53DB5DB}" type="pres">
      <dgm:prSet presAssocID="{5B8FDF92-A460-4630-B6EC-BE72548EC098}" presName="rootText" presStyleLbl="node1" presStyleIdx="1" presStyleCnt="3"/>
      <dgm:spPr/>
      <dgm:t>
        <a:bodyPr/>
        <a:lstStyle/>
        <a:p>
          <a:endParaRPr lang="en-US"/>
        </a:p>
      </dgm:t>
    </dgm:pt>
    <dgm:pt modelId="{D8BF3B56-9F1F-4101-BAF2-416961BC9844}" type="pres">
      <dgm:prSet presAssocID="{5B8FDF92-A460-4630-B6EC-BE72548EC098}" presName="rootConnector" presStyleLbl="node1" presStyleIdx="1" presStyleCnt="3"/>
      <dgm:spPr/>
      <dgm:t>
        <a:bodyPr/>
        <a:lstStyle/>
        <a:p>
          <a:endParaRPr lang="en-US"/>
        </a:p>
      </dgm:t>
    </dgm:pt>
    <dgm:pt modelId="{1216A7E5-FF63-447D-A5C3-A21C9F981540}" type="pres">
      <dgm:prSet presAssocID="{5B8FDF92-A460-4630-B6EC-BE72548EC098}" presName="childShape" presStyleCnt="0"/>
      <dgm:spPr/>
      <dgm:t>
        <a:bodyPr/>
        <a:lstStyle/>
        <a:p>
          <a:endParaRPr lang="en-US"/>
        </a:p>
      </dgm:t>
    </dgm:pt>
    <dgm:pt modelId="{04B96DA6-760A-4A7F-A204-0061CE9FBF2D}" type="pres">
      <dgm:prSet presAssocID="{C2602AC0-CF42-477E-808D-9726D21A9E61}" presName="Name13" presStyleLbl="parChTrans1D2" presStyleIdx="1" presStyleCnt="3"/>
      <dgm:spPr/>
      <dgm:t>
        <a:bodyPr/>
        <a:lstStyle/>
        <a:p>
          <a:endParaRPr lang="en-US"/>
        </a:p>
      </dgm:t>
    </dgm:pt>
    <dgm:pt modelId="{3BD6FA6D-FDC9-4D7E-B9E4-675764E2731D}" type="pres">
      <dgm:prSet presAssocID="{15004E4C-5B2F-4187-8B22-944C0DFBF92D}" presName="childText" presStyleLbl="bgAcc1" presStyleIdx="1" presStyleCnt="3">
        <dgm:presLayoutVars>
          <dgm:bulletEnabled val="1"/>
        </dgm:presLayoutVars>
      </dgm:prSet>
      <dgm:spPr/>
      <dgm:t>
        <a:bodyPr/>
        <a:lstStyle/>
        <a:p>
          <a:endParaRPr lang="en-US"/>
        </a:p>
      </dgm:t>
    </dgm:pt>
    <dgm:pt modelId="{8565508D-3C2D-4C9E-8F99-D3995FE24131}" type="pres">
      <dgm:prSet presAssocID="{1E055CD8-364B-494F-88FD-9323EE0B6CE7}" presName="root" presStyleCnt="0"/>
      <dgm:spPr/>
      <dgm:t>
        <a:bodyPr/>
        <a:lstStyle/>
        <a:p>
          <a:endParaRPr lang="en-US"/>
        </a:p>
      </dgm:t>
    </dgm:pt>
    <dgm:pt modelId="{34DE19F2-6EEC-4E97-8643-78C96EE55127}" type="pres">
      <dgm:prSet presAssocID="{1E055CD8-364B-494F-88FD-9323EE0B6CE7}" presName="rootComposite" presStyleCnt="0"/>
      <dgm:spPr/>
      <dgm:t>
        <a:bodyPr/>
        <a:lstStyle/>
        <a:p>
          <a:endParaRPr lang="en-US"/>
        </a:p>
      </dgm:t>
    </dgm:pt>
    <dgm:pt modelId="{7370F69F-17E8-452D-A7AF-467B5F380A50}" type="pres">
      <dgm:prSet presAssocID="{1E055CD8-364B-494F-88FD-9323EE0B6CE7}" presName="rootText" presStyleLbl="node1" presStyleIdx="2" presStyleCnt="3"/>
      <dgm:spPr/>
      <dgm:t>
        <a:bodyPr/>
        <a:lstStyle/>
        <a:p>
          <a:endParaRPr lang="en-US"/>
        </a:p>
      </dgm:t>
    </dgm:pt>
    <dgm:pt modelId="{0EFBF591-7A75-43BA-A370-A8AD3538D90F}" type="pres">
      <dgm:prSet presAssocID="{1E055CD8-364B-494F-88FD-9323EE0B6CE7}" presName="rootConnector" presStyleLbl="node1" presStyleIdx="2" presStyleCnt="3"/>
      <dgm:spPr/>
      <dgm:t>
        <a:bodyPr/>
        <a:lstStyle/>
        <a:p>
          <a:endParaRPr lang="en-US"/>
        </a:p>
      </dgm:t>
    </dgm:pt>
    <dgm:pt modelId="{7A01B84C-11CD-42C6-8165-E2A430D4EF3C}" type="pres">
      <dgm:prSet presAssocID="{1E055CD8-364B-494F-88FD-9323EE0B6CE7}" presName="childShape" presStyleCnt="0"/>
      <dgm:spPr/>
      <dgm:t>
        <a:bodyPr/>
        <a:lstStyle/>
        <a:p>
          <a:endParaRPr lang="en-US"/>
        </a:p>
      </dgm:t>
    </dgm:pt>
    <dgm:pt modelId="{80E36586-1E49-44B2-B9C1-72B7AE055737}" type="pres">
      <dgm:prSet presAssocID="{C698432D-EBB9-4A5C-B312-542239BAAD0E}" presName="Name13" presStyleLbl="parChTrans1D2" presStyleIdx="2" presStyleCnt="3"/>
      <dgm:spPr/>
      <dgm:t>
        <a:bodyPr/>
        <a:lstStyle/>
        <a:p>
          <a:endParaRPr lang="en-US"/>
        </a:p>
      </dgm:t>
    </dgm:pt>
    <dgm:pt modelId="{28436973-0ADD-4A29-AA92-C93D6F68DAB7}" type="pres">
      <dgm:prSet presAssocID="{865C41F1-5469-4751-B7C2-200D92BE60BD}" presName="childText" presStyleLbl="bgAcc1" presStyleIdx="2" presStyleCnt="3">
        <dgm:presLayoutVars>
          <dgm:bulletEnabled val="1"/>
        </dgm:presLayoutVars>
      </dgm:prSet>
      <dgm:spPr/>
      <dgm:t>
        <a:bodyPr/>
        <a:lstStyle/>
        <a:p>
          <a:endParaRPr lang="en-US"/>
        </a:p>
      </dgm:t>
    </dgm:pt>
  </dgm:ptLst>
  <dgm:cxnLst>
    <dgm:cxn modelId="{A4AEF417-57DD-477D-895A-32BBB24FD8BE}" type="presOf" srcId="{15004E4C-5B2F-4187-8B22-944C0DFBF92D}" destId="{3BD6FA6D-FDC9-4D7E-B9E4-675764E2731D}" srcOrd="0" destOrd="0" presId="urn:microsoft.com/office/officeart/2005/8/layout/hierarchy3"/>
    <dgm:cxn modelId="{EAD24031-0A32-42B4-A4D4-918D7A2E3233}" type="presOf" srcId="{5B8FDF92-A460-4630-B6EC-BE72548EC098}" destId="{D8BF3B56-9F1F-4101-BAF2-416961BC9844}" srcOrd="1" destOrd="0" presId="urn:microsoft.com/office/officeart/2005/8/layout/hierarchy3"/>
    <dgm:cxn modelId="{68579666-A86B-4073-8A6C-4CB2BB7789E9}" type="presOf" srcId="{D3B1CE8D-D484-49F8-84F4-96D9184FD5F8}" destId="{479852F2-88A0-4ADE-AFCE-581CDBBB922B}" srcOrd="0" destOrd="0" presId="urn:microsoft.com/office/officeart/2005/8/layout/hierarchy3"/>
    <dgm:cxn modelId="{31E0E4F4-BC4F-4820-A6B0-4EE5CEBF4F4F}" type="presOf" srcId="{865C41F1-5469-4751-B7C2-200D92BE60BD}" destId="{28436973-0ADD-4A29-AA92-C93D6F68DAB7}" srcOrd="0" destOrd="0" presId="urn:microsoft.com/office/officeart/2005/8/layout/hierarchy3"/>
    <dgm:cxn modelId="{CEE3A364-80A5-4E43-87B1-79B0867F49C3}" type="presOf" srcId="{4398D62E-4D9F-41A2-94C1-BFF2EFCFCC13}" destId="{BB7A9938-BBCE-4763-8180-8FA2A8C35FDE}" srcOrd="0" destOrd="0" presId="urn:microsoft.com/office/officeart/2005/8/layout/hierarchy3"/>
    <dgm:cxn modelId="{D2DA90DF-2D11-46D2-87AC-F96CCBE516F9}" type="presOf" srcId="{1E055CD8-364B-494F-88FD-9323EE0B6CE7}" destId="{7370F69F-17E8-452D-A7AF-467B5F380A50}" srcOrd="0" destOrd="0" presId="urn:microsoft.com/office/officeart/2005/8/layout/hierarchy3"/>
    <dgm:cxn modelId="{14F0259E-95B1-443B-BB61-E7CEBEEE98D6}" type="presOf" srcId="{C698432D-EBB9-4A5C-B312-542239BAAD0E}" destId="{80E36586-1E49-44B2-B9C1-72B7AE055737}" srcOrd="0" destOrd="0" presId="urn:microsoft.com/office/officeart/2005/8/layout/hierarchy3"/>
    <dgm:cxn modelId="{12E62F4B-D03C-4290-AC23-7F18B584B8F5}" type="presOf" srcId="{7149E7BB-44D4-4436-9D99-28766B1C8CC3}" destId="{C8B0FB8E-D480-49A0-8C92-873D7E032CFE}" srcOrd="0" destOrd="0" presId="urn:microsoft.com/office/officeart/2005/8/layout/hierarchy3"/>
    <dgm:cxn modelId="{0510B984-F607-48F8-9B95-4DB41263BDF9}" type="presOf" srcId="{1E055CD8-364B-494F-88FD-9323EE0B6CE7}" destId="{0EFBF591-7A75-43BA-A370-A8AD3538D90F}" srcOrd="1" destOrd="0" presId="urn:microsoft.com/office/officeart/2005/8/layout/hierarchy3"/>
    <dgm:cxn modelId="{FBB5A4E3-6479-4D7D-9572-EF1A0A1E5938}" srcId="{1E055CD8-364B-494F-88FD-9323EE0B6CE7}" destId="{865C41F1-5469-4751-B7C2-200D92BE60BD}" srcOrd="0" destOrd="0" parTransId="{C698432D-EBB9-4A5C-B312-542239BAAD0E}" sibTransId="{2902DC8C-AB8F-4CBF-BC19-0E96CE272197}"/>
    <dgm:cxn modelId="{0D1ACBA5-FC90-4A93-8860-CAA4F5FF865A}" srcId="{4398D62E-4D9F-41A2-94C1-BFF2EFCFCC13}" destId="{D3B1CE8D-D484-49F8-84F4-96D9184FD5F8}" srcOrd="0" destOrd="0" parTransId="{7149E7BB-44D4-4436-9D99-28766B1C8CC3}" sibTransId="{DD7C23D4-3D7A-4A95-AD35-33548B164045}"/>
    <dgm:cxn modelId="{57EC8D49-0983-4C64-BD04-5B04738F431A}" type="presOf" srcId="{4398D62E-4D9F-41A2-94C1-BFF2EFCFCC13}" destId="{BD8CCCE5-1B90-47F3-85BF-5628E7644264}" srcOrd="1" destOrd="0" presId="urn:microsoft.com/office/officeart/2005/8/layout/hierarchy3"/>
    <dgm:cxn modelId="{38290D46-60F3-49AD-8C6B-EABABCDB5048}" type="presOf" srcId="{5B8FDF92-A460-4630-B6EC-BE72548EC098}" destId="{3F6E03C0-27A7-4999-90EB-F337B53DB5DB}" srcOrd="0" destOrd="0" presId="urn:microsoft.com/office/officeart/2005/8/layout/hierarchy3"/>
    <dgm:cxn modelId="{6CFDF855-21A1-48DD-965D-A66C480480AE}" srcId="{021F73D2-58B8-481D-B7A7-D15C00418368}" destId="{1E055CD8-364B-494F-88FD-9323EE0B6CE7}" srcOrd="2" destOrd="0" parTransId="{EA1AB51D-CB96-4774-9FA4-CC8EAF6E6BFF}" sibTransId="{DDDB0438-C271-43B1-AD3C-301F966737A5}"/>
    <dgm:cxn modelId="{9C2C93BD-3704-4E98-A77C-F7829940289F}" srcId="{021F73D2-58B8-481D-B7A7-D15C00418368}" destId="{5B8FDF92-A460-4630-B6EC-BE72548EC098}" srcOrd="1" destOrd="0" parTransId="{7042F548-71BE-460E-8F38-B56D5B167AB8}" sibTransId="{3C668A37-AE63-4783-9546-865CA0369724}"/>
    <dgm:cxn modelId="{45BAC45A-7C4C-45A1-9DF7-886BB64DFA88}" srcId="{5B8FDF92-A460-4630-B6EC-BE72548EC098}" destId="{15004E4C-5B2F-4187-8B22-944C0DFBF92D}" srcOrd="0" destOrd="0" parTransId="{C2602AC0-CF42-477E-808D-9726D21A9E61}" sibTransId="{66A85CA9-9D03-4A69-9BAB-99F8F018286B}"/>
    <dgm:cxn modelId="{2A4229D9-43F3-4FD5-A360-871AFD6CC09F}" srcId="{021F73D2-58B8-481D-B7A7-D15C00418368}" destId="{4398D62E-4D9F-41A2-94C1-BFF2EFCFCC13}" srcOrd="0" destOrd="0" parTransId="{1C3BFCB8-CB14-41A6-848A-BC9C9428F34B}" sibTransId="{9E63808A-0781-49B3-92C0-7A5D96124D8D}"/>
    <dgm:cxn modelId="{B1F0249C-A9DD-4E1D-A403-997127928049}" type="presOf" srcId="{021F73D2-58B8-481D-B7A7-D15C00418368}" destId="{1E5950FA-FDC9-40E4-A17B-E4684EA6DCA2}" srcOrd="0" destOrd="0" presId="urn:microsoft.com/office/officeart/2005/8/layout/hierarchy3"/>
    <dgm:cxn modelId="{9F45E80C-401D-4271-B854-1318839957DC}" type="presOf" srcId="{C2602AC0-CF42-477E-808D-9726D21A9E61}" destId="{04B96DA6-760A-4A7F-A204-0061CE9FBF2D}" srcOrd="0" destOrd="0" presId="urn:microsoft.com/office/officeart/2005/8/layout/hierarchy3"/>
    <dgm:cxn modelId="{2B4EE3F0-7B29-4A0E-93D4-C100322F5DC6}" type="presParOf" srcId="{1E5950FA-FDC9-40E4-A17B-E4684EA6DCA2}" destId="{9E01D9F9-422B-4100-866B-F019BF5DD62D}" srcOrd="0" destOrd="0" presId="urn:microsoft.com/office/officeart/2005/8/layout/hierarchy3"/>
    <dgm:cxn modelId="{AB01C7BE-9F4B-4657-B9CD-4BA6F799DC75}" type="presParOf" srcId="{9E01D9F9-422B-4100-866B-F019BF5DD62D}" destId="{1607A88D-88CC-47FB-B9D7-C8BB1DC7855D}" srcOrd="0" destOrd="0" presId="urn:microsoft.com/office/officeart/2005/8/layout/hierarchy3"/>
    <dgm:cxn modelId="{2E1A3662-B983-47B7-A5F7-DE4C03799088}" type="presParOf" srcId="{1607A88D-88CC-47FB-B9D7-C8BB1DC7855D}" destId="{BB7A9938-BBCE-4763-8180-8FA2A8C35FDE}" srcOrd="0" destOrd="0" presId="urn:microsoft.com/office/officeart/2005/8/layout/hierarchy3"/>
    <dgm:cxn modelId="{9F1AE432-194E-4DB3-8369-FC432AFDD9CA}" type="presParOf" srcId="{1607A88D-88CC-47FB-B9D7-C8BB1DC7855D}" destId="{BD8CCCE5-1B90-47F3-85BF-5628E7644264}" srcOrd="1" destOrd="0" presId="urn:microsoft.com/office/officeart/2005/8/layout/hierarchy3"/>
    <dgm:cxn modelId="{985E0B45-8294-43EA-AA4E-1E04DB7341D0}" type="presParOf" srcId="{9E01D9F9-422B-4100-866B-F019BF5DD62D}" destId="{F3B76C6E-66A7-41ED-A0E5-17DB9EE8F428}" srcOrd="1" destOrd="0" presId="urn:microsoft.com/office/officeart/2005/8/layout/hierarchy3"/>
    <dgm:cxn modelId="{1E37C5FC-1F59-4319-A294-FC4706619EBD}" type="presParOf" srcId="{F3B76C6E-66A7-41ED-A0E5-17DB9EE8F428}" destId="{C8B0FB8E-D480-49A0-8C92-873D7E032CFE}" srcOrd="0" destOrd="0" presId="urn:microsoft.com/office/officeart/2005/8/layout/hierarchy3"/>
    <dgm:cxn modelId="{C1663649-9566-4617-ACB2-CA45B2DCD119}" type="presParOf" srcId="{F3B76C6E-66A7-41ED-A0E5-17DB9EE8F428}" destId="{479852F2-88A0-4ADE-AFCE-581CDBBB922B}" srcOrd="1" destOrd="0" presId="urn:microsoft.com/office/officeart/2005/8/layout/hierarchy3"/>
    <dgm:cxn modelId="{9F969CA4-8C2B-4A1F-BAD7-A032673F0C38}" type="presParOf" srcId="{1E5950FA-FDC9-40E4-A17B-E4684EA6DCA2}" destId="{5A0EF3BE-A17B-413A-AE31-197825706AAF}" srcOrd="1" destOrd="0" presId="urn:microsoft.com/office/officeart/2005/8/layout/hierarchy3"/>
    <dgm:cxn modelId="{21D5C8CD-9ECF-40E9-8E64-B218BAD3E8DD}" type="presParOf" srcId="{5A0EF3BE-A17B-413A-AE31-197825706AAF}" destId="{CD0F267E-530A-4453-B770-C4E91A38D3D7}" srcOrd="0" destOrd="0" presId="urn:microsoft.com/office/officeart/2005/8/layout/hierarchy3"/>
    <dgm:cxn modelId="{421CB37D-6686-476D-BAD4-CC8E2A30914F}" type="presParOf" srcId="{CD0F267E-530A-4453-B770-C4E91A38D3D7}" destId="{3F6E03C0-27A7-4999-90EB-F337B53DB5DB}" srcOrd="0" destOrd="0" presId="urn:microsoft.com/office/officeart/2005/8/layout/hierarchy3"/>
    <dgm:cxn modelId="{55DFAD6D-8339-416E-BEAB-3E432969F462}" type="presParOf" srcId="{CD0F267E-530A-4453-B770-C4E91A38D3D7}" destId="{D8BF3B56-9F1F-4101-BAF2-416961BC9844}" srcOrd="1" destOrd="0" presId="urn:microsoft.com/office/officeart/2005/8/layout/hierarchy3"/>
    <dgm:cxn modelId="{79EBBF3E-111E-441F-A3A2-8FCC64A08369}" type="presParOf" srcId="{5A0EF3BE-A17B-413A-AE31-197825706AAF}" destId="{1216A7E5-FF63-447D-A5C3-A21C9F981540}" srcOrd="1" destOrd="0" presId="urn:microsoft.com/office/officeart/2005/8/layout/hierarchy3"/>
    <dgm:cxn modelId="{88364F06-DD9D-41EC-B5DB-0AA0C6324CF0}" type="presParOf" srcId="{1216A7E5-FF63-447D-A5C3-A21C9F981540}" destId="{04B96DA6-760A-4A7F-A204-0061CE9FBF2D}" srcOrd="0" destOrd="0" presId="urn:microsoft.com/office/officeart/2005/8/layout/hierarchy3"/>
    <dgm:cxn modelId="{06BBF850-D0DE-4D74-A3DA-BC756545BE08}" type="presParOf" srcId="{1216A7E5-FF63-447D-A5C3-A21C9F981540}" destId="{3BD6FA6D-FDC9-4D7E-B9E4-675764E2731D}" srcOrd="1" destOrd="0" presId="urn:microsoft.com/office/officeart/2005/8/layout/hierarchy3"/>
    <dgm:cxn modelId="{DEB4F753-1505-44B6-94F8-FC9FE9DE733A}" type="presParOf" srcId="{1E5950FA-FDC9-40E4-A17B-E4684EA6DCA2}" destId="{8565508D-3C2D-4C9E-8F99-D3995FE24131}" srcOrd="2" destOrd="0" presId="urn:microsoft.com/office/officeart/2005/8/layout/hierarchy3"/>
    <dgm:cxn modelId="{5C290437-0B7A-468D-99A3-399D13EAB5E8}" type="presParOf" srcId="{8565508D-3C2D-4C9E-8F99-D3995FE24131}" destId="{34DE19F2-6EEC-4E97-8643-78C96EE55127}" srcOrd="0" destOrd="0" presId="urn:microsoft.com/office/officeart/2005/8/layout/hierarchy3"/>
    <dgm:cxn modelId="{806E8B12-BA42-4FC1-85E7-2C68215BE391}" type="presParOf" srcId="{34DE19F2-6EEC-4E97-8643-78C96EE55127}" destId="{7370F69F-17E8-452D-A7AF-467B5F380A50}" srcOrd="0" destOrd="0" presId="urn:microsoft.com/office/officeart/2005/8/layout/hierarchy3"/>
    <dgm:cxn modelId="{60F336C7-A3ED-46D3-A4FC-996EAC336B39}" type="presParOf" srcId="{34DE19F2-6EEC-4E97-8643-78C96EE55127}" destId="{0EFBF591-7A75-43BA-A370-A8AD3538D90F}" srcOrd="1" destOrd="0" presId="urn:microsoft.com/office/officeart/2005/8/layout/hierarchy3"/>
    <dgm:cxn modelId="{22B0057A-6D7D-40ED-B6CC-16429097321B}" type="presParOf" srcId="{8565508D-3C2D-4C9E-8F99-D3995FE24131}" destId="{7A01B84C-11CD-42C6-8165-E2A430D4EF3C}" srcOrd="1" destOrd="0" presId="urn:microsoft.com/office/officeart/2005/8/layout/hierarchy3"/>
    <dgm:cxn modelId="{EC588006-829C-4F68-BCF7-74BE8C7C7042}" type="presParOf" srcId="{7A01B84C-11CD-42C6-8165-E2A430D4EF3C}" destId="{80E36586-1E49-44B2-B9C1-72B7AE055737}" srcOrd="0" destOrd="0" presId="urn:microsoft.com/office/officeart/2005/8/layout/hierarchy3"/>
    <dgm:cxn modelId="{A7E75D84-07F9-4D36-B8E0-B695D46684F5}" type="presParOf" srcId="{7A01B84C-11CD-42C6-8165-E2A430D4EF3C}" destId="{28436973-0ADD-4A29-AA92-C93D6F68DAB7}"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8464B-0D24-40F2-891E-BADB5F5026CA}"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n-US"/>
        </a:p>
      </dgm:t>
    </dgm:pt>
    <dgm:pt modelId="{55BCF166-9668-48A0-B8E3-EC65AA049E41}">
      <dgm:prSet/>
      <dgm:spPr/>
      <dgm:t>
        <a:bodyPr/>
        <a:lstStyle/>
        <a:p>
          <a:pPr rtl="1"/>
          <a:r>
            <a:rPr lang="fa-IR" dirty="0" smtClean="0">
              <a:cs typeface="B Zar" pitchFamily="2" charset="-78"/>
            </a:rPr>
            <a:t>تنوع به تعداد اشخاص و بنگاه‌ها </a:t>
          </a:r>
          <a:endParaRPr lang="en-US" dirty="0">
            <a:cs typeface="B Zar" pitchFamily="2" charset="-78"/>
          </a:endParaRPr>
        </a:p>
      </dgm:t>
    </dgm:pt>
    <dgm:pt modelId="{10ACA040-BB4C-421C-996E-56374B000E8B}" type="parTrans" cxnId="{069A099F-7A30-401E-913A-9426E05E3FEF}">
      <dgm:prSet/>
      <dgm:spPr/>
      <dgm:t>
        <a:bodyPr/>
        <a:lstStyle/>
        <a:p>
          <a:endParaRPr lang="en-US">
            <a:cs typeface="B Zar" pitchFamily="2" charset="-78"/>
          </a:endParaRPr>
        </a:p>
      </dgm:t>
    </dgm:pt>
    <dgm:pt modelId="{8B5E80B8-FF1F-4208-B338-0141CA39A656}" type="sibTrans" cxnId="{069A099F-7A30-401E-913A-9426E05E3FEF}">
      <dgm:prSet/>
      <dgm:spPr/>
      <dgm:t>
        <a:bodyPr/>
        <a:lstStyle/>
        <a:p>
          <a:endParaRPr lang="en-US">
            <a:cs typeface="B Zar" pitchFamily="2" charset="-78"/>
          </a:endParaRPr>
        </a:p>
      </dgm:t>
    </dgm:pt>
    <dgm:pt modelId="{8C037D17-E8B8-4CA3-BB51-46A27088234E}">
      <dgm:prSet/>
      <dgm:spPr/>
      <dgm:t>
        <a:bodyPr/>
        <a:lstStyle/>
        <a:p>
          <a:pPr rtl="1"/>
          <a:r>
            <a:rPr lang="fa-IR" dirty="0" smtClean="0">
              <a:cs typeface="B Zar" pitchFamily="2" charset="-78"/>
            </a:rPr>
            <a:t>هر استراتژي نكات قوت و ضعف خود را دارد.</a:t>
          </a:r>
          <a:endParaRPr lang="fa-IR" dirty="0">
            <a:cs typeface="B Zar" pitchFamily="2" charset="-78"/>
          </a:endParaRPr>
        </a:p>
      </dgm:t>
    </dgm:pt>
    <dgm:pt modelId="{9C668430-7ABB-4EC9-8423-FC23DB29063F}" type="parTrans" cxnId="{317278C2-675B-4767-972C-61F6E3FA375F}">
      <dgm:prSet/>
      <dgm:spPr/>
      <dgm:t>
        <a:bodyPr/>
        <a:lstStyle/>
        <a:p>
          <a:endParaRPr lang="en-US">
            <a:cs typeface="B Zar" pitchFamily="2" charset="-78"/>
          </a:endParaRPr>
        </a:p>
      </dgm:t>
    </dgm:pt>
    <dgm:pt modelId="{43577C20-73D5-4E18-A485-E6B3322E0769}" type="sibTrans" cxnId="{317278C2-675B-4767-972C-61F6E3FA375F}">
      <dgm:prSet/>
      <dgm:spPr/>
      <dgm:t>
        <a:bodyPr/>
        <a:lstStyle/>
        <a:p>
          <a:endParaRPr lang="en-US">
            <a:cs typeface="B Zar" pitchFamily="2" charset="-78"/>
          </a:endParaRPr>
        </a:p>
      </dgm:t>
    </dgm:pt>
    <dgm:pt modelId="{A6BE08A7-9E1B-4F67-BA40-338B639B125F}">
      <dgm:prSet/>
      <dgm:spPr/>
      <dgm:t>
        <a:bodyPr/>
        <a:lstStyle/>
        <a:p>
          <a:pPr rtl="1"/>
          <a:r>
            <a:rPr lang="fa-IR" dirty="0" smtClean="0">
              <a:cs typeface="B Zar" pitchFamily="2" charset="-78"/>
            </a:rPr>
            <a:t>استراتژي هر سرمايه‌گذار لزوماً به كار بقيه نمي‌آيد </a:t>
          </a:r>
          <a:endParaRPr lang="en-US" dirty="0">
            <a:cs typeface="B Zar" pitchFamily="2" charset="-78"/>
          </a:endParaRPr>
        </a:p>
      </dgm:t>
    </dgm:pt>
    <dgm:pt modelId="{DE7A2161-84F0-4CF8-A320-30A5BC61E88B}" type="parTrans" cxnId="{6126D11A-940D-4AA6-9178-3427A524C2FD}">
      <dgm:prSet/>
      <dgm:spPr/>
      <dgm:t>
        <a:bodyPr/>
        <a:lstStyle/>
        <a:p>
          <a:endParaRPr lang="en-US">
            <a:cs typeface="B Zar" pitchFamily="2" charset="-78"/>
          </a:endParaRPr>
        </a:p>
      </dgm:t>
    </dgm:pt>
    <dgm:pt modelId="{FBA66B2B-E4AE-4E23-95B4-FB257F7AFFEA}" type="sibTrans" cxnId="{6126D11A-940D-4AA6-9178-3427A524C2FD}">
      <dgm:prSet/>
      <dgm:spPr/>
      <dgm:t>
        <a:bodyPr/>
        <a:lstStyle/>
        <a:p>
          <a:endParaRPr lang="en-US">
            <a:cs typeface="B Zar" pitchFamily="2" charset="-78"/>
          </a:endParaRPr>
        </a:p>
      </dgm:t>
    </dgm:pt>
    <dgm:pt modelId="{E1E041C3-BB0B-4271-8351-D9DAE1E1D4BB}">
      <dgm:prSet/>
      <dgm:spPr/>
      <dgm:t>
        <a:bodyPr/>
        <a:lstStyle/>
        <a:p>
          <a:pPr rtl="1"/>
          <a:r>
            <a:rPr lang="fa-IR" dirty="0" smtClean="0">
              <a:cs typeface="B Zar" pitchFamily="2" charset="-78"/>
            </a:rPr>
            <a:t>تطابق استراتژی‌های سرمایه‌گذاری و ذائقۀ سرمایه‌گذاران ضرورت دارد.</a:t>
          </a:r>
          <a:endParaRPr lang="en-US" dirty="0">
            <a:cs typeface="B Zar" pitchFamily="2" charset="-78"/>
          </a:endParaRPr>
        </a:p>
      </dgm:t>
    </dgm:pt>
    <dgm:pt modelId="{6A3288E4-8218-4D2B-A5C6-383312F25F8F}" type="parTrans" cxnId="{78591B01-E30A-404E-B6F6-6DFE75F763DF}">
      <dgm:prSet/>
      <dgm:spPr/>
      <dgm:t>
        <a:bodyPr/>
        <a:lstStyle/>
        <a:p>
          <a:endParaRPr lang="en-US">
            <a:cs typeface="B Zar" pitchFamily="2" charset="-78"/>
          </a:endParaRPr>
        </a:p>
      </dgm:t>
    </dgm:pt>
    <dgm:pt modelId="{018B147B-C0CC-407B-9753-6825469D1DCC}" type="sibTrans" cxnId="{78591B01-E30A-404E-B6F6-6DFE75F763DF}">
      <dgm:prSet/>
      <dgm:spPr/>
      <dgm:t>
        <a:bodyPr/>
        <a:lstStyle/>
        <a:p>
          <a:endParaRPr lang="en-US">
            <a:cs typeface="B Zar" pitchFamily="2" charset="-78"/>
          </a:endParaRPr>
        </a:p>
      </dgm:t>
    </dgm:pt>
    <dgm:pt modelId="{A8EC7EC7-46BA-49DB-B51C-80D06C5FEEE2}" type="pres">
      <dgm:prSet presAssocID="{5E38464B-0D24-40F2-891E-BADB5F5026CA}" presName="Name0" presStyleCnt="0">
        <dgm:presLayoutVars>
          <dgm:dir/>
          <dgm:animLvl val="lvl"/>
          <dgm:resizeHandles val="exact"/>
        </dgm:presLayoutVars>
      </dgm:prSet>
      <dgm:spPr/>
      <dgm:t>
        <a:bodyPr/>
        <a:lstStyle/>
        <a:p>
          <a:endParaRPr lang="en-US"/>
        </a:p>
      </dgm:t>
    </dgm:pt>
    <dgm:pt modelId="{1FE05423-BB98-4ECC-9F30-791AEFDA7D19}" type="pres">
      <dgm:prSet presAssocID="{A6BE08A7-9E1B-4F67-BA40-338B639B125F}" presName="boxAndChildren" presStyleCnt="0"/>
      <dgm:spPr/>
    </dgm:pt>
    <dgm:pt modelId="{49309280-CE3E-4C26-9EA4-96DDC148398F}" type="pres">
      <dgm:prSet presAssocID="{A6BE08A7-9E1B-4F67-BA40-338B639B125F}" presName="parentTextBox" presStyleLbl="node1" presStyleIdx="0" presStyleCnt="2"/>
      <dgm:spPr/>
      <dgm:t>
        <a:bodyPr/>
        <a:lstStyle/>
        <a:p>
          <a:endParaRPr lang="en-US"/>
        </a:p>
      </dgm:t>
    </dgm:pt>
    <dgm:pt modelId="{9F33F7D2-67A0-45BE-9D75-697738439F3F}" type="pres">
      <dgm:prSet presAssocID="{A6BE08A7-9E1B-4F67-BA40-338B639B125F}" presName="entireBox" presStyleLbl="node1" presStyleIdx="0" presStyleCnt="2"/>
      <dgm:spPr/>
      <dgm:t>
        <a:bodyPr/>
        <a:lstStyle/>
        <a:p>
          <a:endParaRPr lang="en-US"/>
        </a:p>
      </dgm:t>
    </dgm:pt>
    <dgm:pt modelId="{35F1B374-FC08-46A3-B9A8-5EE33E8BA673}" type="pres">
      <dgm:prSet presAssocID="{A6BE08A7-9E1B-4F67-BA40-338B639B125F}" presName="descendantBox" presStyleCnt="0"/>
      <dgm:spPr/>
    </dgm:pt>
    <dgm:pt modelId="{A38221A6-6958-49BF-AD8B-F5DAA2F9D1D6}" type="pres">
      <dgm:prSet presAssocID="{E1E041C3-BB0B-4271-8351-D9DAE1E1D4BB}" presName="childTextBox" presStyleLbl="fgAccFollowNode1" presStyleIdx="0" presStyleCnt="2">
        <dgm:presLayoutVars>
          <dgm:bulletEnabled val="1"/>
        </dgm:presLayoutVars>
      </dgm:prSet>
      <dgm:spPr/>
      <dgm:t>
        <a:bodyPr/>
        <a:lstStyle/>
        <a:p>
          <a:endParaRPr lang="en-US"/>
        </a:p>
      </dgm:t>
    </dgm:pt>
    <dgm:pt modelId="{1BFF5E43-6F76-4BF6-8CFA-65644FE71CAC}" type="pres">
      <dgm:prSet presAssocID="{8B5E80B8-FF1F-4208-B338-0141CA39A656}" presName="sp" presStyleCnt="0"/>
      <dgm:spPr/>
    </dgm:pt>
    <dgm:pt modelId="{39783428-D628-4E53-9270-547266F501D2}" type="pres">
      <dgm:prSet presAssocID="{55BCF166-9668-48A0-B8E3-EC65AA049E41}" presName="arrowAndChildren" presStyleCnt="0"/>
      <dgm:spPr/>
    </dgm:pt>
    <dgm:pt modelId="{F6B4EF8F-8ADB-408C-873E-E9209D48F25E}" type="pres">
      <dgm:prSet presAssocID="{55BCF166-9668-48A0-B8E3-EC65AA049E41}" presName="parentTextArrow" presStyleLbl="node1" presStyleIdx="0" presStyleCnt="2"/>
      <dgm:spPr/>
      <dgm:t>
        <a:bodyPr/>
        <a:lstStyle/>
        <a:p>
          <a:endParaRPr lang="en-US"/>
        </a:p>
      </dgm:t>
    </dgm:pt>
    <dgm:pt modelId="{DB916888-A190-4035-85AB-16AD50986249}" type="pres">
      <dgm:prSet presAssocID="{55BCF166-9668-48A0-B8E3-EC65AA049E41}" presName="arrow" presStyleLbl="node1" presStyleIdx="1" presStyleCnt="2"/>
      <dgm:spPr/>
      <dgm:t>
        <a:bodyPr/>
        <a:lstStyle/>
        <a:p>
          <a:endParaRPr lang="en-US"/>
        </a:p>
      </dgm:t>
    </dgm:pt>
    <dgm:pt modelId="{133F6577-9992-474C-A07C-184EF7FCF1B3}" type="pres">
      <dgm:prSet presAssocID="{55BCF166-9668-48A0-B8E3-EC65AA049E41}" presName="descendantArrow" presStyleCnt="0"/>
      <dgm:spPr/>
    </dgm:pt>
    <dgm:pt modelId="{FB073724-3F2B-4734-96C1-CA8066818D42}" type="pres">
      <dgm:prSet presAssocID="{8C037D17-E8B8-4CA3-BB51-46A27088234E}" presName="childTextArrow" presStyleLbl="fgAccFollowNode1" presStyleIdx="1" presStyleCnt="2">
        <dgm:presLayoutVars>
          <dgm:bulletEnabled val="1"/>
        </dgm:presLayoutVars>
      </dgm:prSet>
      <dgm:spPr/>
      <dgm:t>
        <a:bodyPr/>
        <a:lstStyle/>
        <a:p>
          <a:endParaRPr lang="en-US"/>
        </a:p>
      </dgm:t>
    </dgm:pt>
  </dgm:ptLst>
  <dgm:cxnLst>
    <dgm:cxn modelId="{D4A8F5DC-5C04-4A0F-9CEF-71292C4E8C1D}" type="presOf" srcId="{E1E041C3-BB0B-4271-8351-D9DAE1E1D4BB}" destId="{A38221A6-6958-49BF-AD8B-F5DAA2F9D1D6}" srcOrd="0" destOrd="0" presId="urn:microsoft.com/office/officeart/2005/8/layout/process4"/>
    <dgm:cxn modelId="{6126D11A-940D-4AA6-9178-3427A524C2FD}" srcId="{5E38464B-0D24-40F2-891E-BADB5F5026CA}" destId="{A6BE08A7-9E1B-4F67-BA40-338B639B125F}" srcOrd="1" destOrd="0" parTransId="{DE7A2161-84F0-4CF8-A320-30A5BC61E88B}" sibTransId="{FBA66B2B-E4AE-4E23-95B4-FB257F7AFFEA}"/>
    <dgm:cxn modelId="{317278C2-675B-4767-972C-61F6E3FA375F}" srcId="{55BCF166-9668-48A0-B8E3-EC65AA049E41}" destId="{8C037D17-E8B8-4CA3-BB51-46A27088234E}" srcOrd="0" destOrd="0" parTransId="{9C668430-7ABB-4EC9-8423-FC23DB29063F}" sibTransId="{43577C20-73D5-4E18-A485-E6B3322E0769}"/>
    <dgm:cxn modelId="{78591B01-E30A-404E-B6F6-6DFE75F763DF}" srcId="{A6BE08A7-9E1B-4F67-BA40-338B639B125F}" destId="{E1E041C3-BB0B-4271-8351-D9DAE1E1D4BB}" srcOrd="0" destOrd="0" parTransId="{6A3288E4-8218-4D2B-A5C6-383312F25F8F}" sibTransId="{018B147B-C0CC-407B-9753-6825469D1DCC}"/>
    <dgm:cxn modelId="{DB622574-C9B1-42AB-8F33-E7B2D24001EB}" type="presOf" srcId="{A6BE08A7-9E1B-4F67-BA40-338B639B125F}" destId="{49309280-CE3E-4C26-9EA4-96DDC148398F}" srcOrd="0" destOrd="0" presId="urn:microsoft.com/office/officeart/2005/8/layout/process4"/>
    <dgm:cxn modelId="{069A099F-7A30-401E-913A-9426E05E3FEF}" srcId="{5E38464B-0D24-40F2-891E-BADB5F5026CA}" destId="{55BCF166-9668-48A0-B8E3-EC65AA049E41}" srcOrd="0" destOrd="0" parTransId="{10ACA040-BB4C-421C-996E-56374B000E8B}" sibTransId="{8B5E80B8-FF1F-4208-B338-0141CA39A656}"/>
    <dgm:cxn modelId="{7E804878-25F0-4771-B81E-A0EAB248D2B1}" type="presOf" srcId="{55BCF166-9668-48A0-B8E3-EC65AA049E41}" destId="{DB916888-A190-4035-85AB-16AD50986249}" srcOrd="1" destOrd="0" presId="urn:microsoft.com/office/officeart/2005/8/layout/process4"/>
    <dgm:cxn modelId="{8265BDB5-EF7E-47AC-95E6-7BE818DB246C}" type="presOf" srcId="{5E38464B-0D24-40F2-891E-BADB5F5026CA}" destId="{A8EC7EC7-46BA-49DB-B51C-80D06C5FEEE2}" srcOrd="0" destOrd="0" presId="urn:microsoft.com/office/officeart/2005/8/layout/process4"/>
    <dgm:cxn modelId="{D243EBA8-F4EB-4134-B2B9-9D235A962A69}" type="presOf" srcId="{8C037D17-E8B8-4CA3-BB51-46A27088234E}" destId="{FB073724-3F2B-4734-96C1-CA8066818D42}" srcOrd="0" destOrd="0" presId="urn:microsoft.com/office/officeart/2005/8/layout/process4"/>
    <dgm:cxn modelId="{4F358A4C-8886-45F9-8BA2-A9621104332E}" type="presOf" srcId="{55BCF166-9668-48A0-B8E3-EC65AA049E41}" destId="{F6B4EF8F-8ADB-408C-873E-E9209D48F25E}" srcOrd="0" destOrd="0" presId="urn:microsoft.com/office/officeart/2005/8/layout/process4"/>
    <dgm:cxn modelId="{01AF25A8-ECA9-4C77-AC00-CE299816CDDA}" type="presOf" srcId="{A6BE08A7-9E1B-4F67-BA40-338B639B125F}" destId="{9F33F7D2-67A0-45BE-9D75-697738439F3F}" srcOrd="1" destOrd="0" presId="urn:microsoft.com/office/officeart/2005/8/layout/process4"/>
    <dgm:cxn modelId="{05B80968-7F83-4228-BE70-A6B43AF82CED}" type="presParOf" srcId="{A8EC7EC7-46BA-49DB-B51C-80D06C5FEEE2}" destId="{1FE05423-BB98-4ECC-9F30-791AEFDA7D19}" srcOrd="0" destOrd="0" presId="urn:microsoft.com/office/officeart/2005/8/layout/process4"/>
    <dgm:cxn modelId="{33972443-2EC9-41C5-8DF1-CD0C401C31FD}" type="presParOf" srcId="{1FE05423-BB98-4ECC-9F30-791AEFDA7D19}" destId="{49309280-CE3E-4C26-9EA4-96DDC148398F}" srcOrd="0" destOrd="0" presId="urn:microsoft.com/office/officeart/2005/8/layout/process4"/>
    <dgm:cxn modelId="{84246C2B-68CC-42CE-B40F-837626AAA517}" type="presParOf" srcId="{1FE05423-BB98-4ECC-9F30-791AEFDA7D19}" destId="{9F33F7D2-67A0-45BE-9D75-697738439F3F}" srcOrd="1" destOrd="0" presId="urn:microsoft.com/office/officeart/2005/8/layout/process4"/>
    <dgm:cxn modelId="{0F3F494F-B555-431B-B290-6DDAA815EEB7}" type="presParOf" srcId="{1FE05423-BB98-4ECC-9F30-791AEFDA7D19}" destId="{35F1B374-FC08-46A3-B9A8-5EE33E8BA673}" srcOrd="2" destOrd="0" presId="urn:microsoft.com/office/officeart/2005/8/layout/process4"/>
    <dgm:cxn modelId="{174B5635-9AF2-43F6-99FE-65228F622AEE}" type="presParOf" srcId="{35F1B374-FC08-46A3-B9A8-5EE33E8BA673}" destId="{A38221A6-6958-49BF-AD8B-F5DAA2F9D1D6}" srcOrd="0" destOrd="0" presId="urn:microsoft.com/office/officeart/2005/8/layout/process4"/>
    <dgm:cxn modelId="{596E0CB7-809E-498B-B7DF-931D58384E06}" type="presParOf" srcId="{A8EC7EC7-46BA-49DB-B51C-80D06C5FEEE2}" destId="{1BFF5E43-6F76-4BF6-8CFA-65644FE71CAC}" srcOrd="1" destOrd="0" presId="urn:microsoft.com/office/officeart/2005/8/layout/process4"/>
    <dgm:cxn modelId="{7F24FE3E-69B1-403F-ABAF-105DF6EF7385}" type="presParOf" srcId="{A8EC7EC7-46BA-49DB-B51C-80D06C5FEEE2}" destId="{39783428-D628-4E53-9270-547266F501D2}" srcOrd="2" destOrd="0" presId="urn:microsoft.com/office/officeart/2005/8/layout/process4"/>
    <dgm:cxn modelId="{C468FDCB-E6D5-4C74-8CA9-DB151EB1F0D4}" type="presParOf" srcId="{39783428-D628-4E53-9270-547266F501D2}" destId="{F6B4EF8F-8ADB-408C-873E-E9209D48F25E}" srcOrd="0" destOrd="0" presId="urn:microsoft.com/office/officeart/2005/8/layout/process4"/>
    <dgm:cxn modelId="{96EF0A78-D652-436C-BCF3-DF8A628E5825}" type="presParOf" srcId="{39783428-D628-4E53-9270-547266F501D2}" destId="{DB916888-A190-4035-85AB-16AD50986249}" srcOrd="1" destOrd="0" presId="urn:microsoft.com/office/officeart/2005/8/layout/process4"/>
    <dgm:cxn modelId="{F60F3AC9-041D-4E41-A35E-B83DC0BD2AA2}" type="presParOf" srcId="{39783428-D628-4E53-9270-547266F501D2}" destId="{133F6577-9992-474C-A07C-184EF7FCF1B3}" srcOrd="2" destOrd="0" presId="urn:microsoft.com/office/officeart/2005/8/layout/process4"/>
    <dgm:cxn modelId="{FE7728E3-4927-4DCB-8AE5-F5FC351E7D0E}" type="presParOf" srcId="{133F6577-9992-474C-A07C-184EF7FCF1B3}" destId="{FB073724-3F2B-4734-96C1-CA8066818D42}"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551F7BD-BBBC-442A-88E8-B7432FA664C4}" type="doc">
      <dgm:prSet loTypeId="urn:microsoft.com/office/officeart/2005/8/layout/default#1" loCatId="list" qsTypeId="urn:microsoft.com/office/officeart/2005/8/quickstyle/simple2" qsCatId="simple" csTypeId="urn:microsoft.com/office/officeart/2005/8/colors/accent1_2" csCatId="accent1"/>
      <dgm:spPr/>
      <dgm:t>
        <a:bodyPr/>
        <a:lstStyle/>
        <a:p>
          <a:endParaRPr lang="en-US"/>
        </a:p>
      </dgm:t>
    </dgm:pt>
    <dgm:pt modelId="{70F7934B-4CCB-4DF4-B5A9-E3EC02C3E913}">
      <dgm:prSet/>
      <dgm:spPr/>
      <dgm:t>
        <a:bodyPr/>
        <a:lstStyle/>
        <a:p>
          <a:pPr rtl="1"/>
          <a:r>
            <a:rPr lang="fa-IR" dirty="0" smtClean="0"/>
            <a:t>اثر طرح جامع شهر تهران</a:t>
          </a:r>
          <a:endParaRPr lang="en-US" dirty="0"/>
        </a:p>
      </dgm:t>
    </dgm:pt>
    <dgm:pt modelId="{E5E2BBCB-D112-45A9-A8AE-9C878689FDFA}" type="parTrans" cxnId="{2BC5EFE2-65B0-40AE-98E1-D35D4656F046}">
      <dgm:prSet/>
      <dgm:spPr/>
      <dgm:t>
        <a:bodyPr/>
        <a:lstStyle/>
        <a:p>
          <a:endParaRPr lang="en-US"/>
        </a:p>
      </dgm:t>
    </dgm:pt>
    <dgm:pt modelId="{ED4DDEFA-1DB8-47CD-9AF7-C53C7193EC18}" type="sibTrans" cxnId="{2BC5EFE2-65B0-40AE-98E1-D35D4656F046}">
      <dgm:prSet/>
      <dgm:spPr/>
      <dgm:t>
        <a:bodyPr/>
        <a:lstStyle/>
        <a:p>
          <a:endParaRPr lang="en-US"/>
        </a:p>
      </dgm:t>
    </dgm:pt>
    <dgm:pt modelId="{813CFFAE-9892-4F02-B245-41E51A14A5B2}" type="pres">
      <dgm:prSet presAssocID="{9551F7BD-BBBC-442A-88E8-B7432FA664C4}" presName="diagram" presStyleCnt="0">
        <dgm:presLayoutVars>
          <dgm:dir/>
          <dgm:resizeHandles val="exact"/>
        </dgm:presLayoutVars>
      </dgm:prSet>
      <dgm:spPr/>
      <dgm:t>
        <a:bodyPr/>
        <a:lstStyle/>
        <a:p>
          <a:endParaRPr lang="en-US"/>
        </a:p>
      </dgm:t>
    </dgm:pt>
    <dgm:pt modelId="{A857769E-B91C-4B8F-BD8D-27EEDC337701}" type="pres">
      <dgm:prSet presAssocID="{70F7934B-4CCB-4DF4-B5A9-E3EC02C3E913}" presName="node" presStyleLbl="node1" presStyleIdx="0" presStyleCnt="1">
        <dgm:presLayoutVars>
          <dgm:bulletEnabled val="1"/>
        </dgm:presLayoutVars>
      </dgm:prSet>
      <dgm:spPr>
        <a:prstGeom prst="ellipseRibbon">
          <a:avLst/>
        </a:prstGeom>
      </dgm:spPr>
      <dgm:t>
        <a:bodyPr/>
        <a:lstStyle/>
        <a:p>
          <a:endParaRPr lang="en-US"/>
        </a:p>
      </dgm:t>
    </dgm:pt>
  </dgm:ptLst>
  <dgm:cxnLst>
    <dgm:cxn modelId="{A7BCFDFC-1EFB-4940-84C7-9FA4E4539C36}" type="presOf" srcId="{70F7934B-4CCB-4DF4-B5A9-E3EC02C3E913}" destId="{A857769E-B91C-4B8F-BD8D-27EEDC337701}" srcOrd="0" destOrd="0" presId="urn:microsoft.com/office/officeart/2005/8/layout/default#1"/>
    <dgm:cxn modelId="{2BC5EFE2-65B0-40AE-98E1-D35D4656F046}" srcId="{9551F7BD-BBBC-442A-88E8-B7432FA664C4}" destId="{70F7934B-4CCB-4DF4-B5A9-E3EC02C3E913}" srcOrd="0" destOrd="0" parTransId="{E5E2BBCB-D112-45A9-A8AE-9C878689FDFA}" sibTransId="{ED4DDEFA-1DB8-47CD-9AF7-C53C7193EC18}"/>
    <dgm:cxn modelId="{FA729F8F-B2F4-4C35-A9BA-D05B09B25B45}" type="presOf" srcId="{9551F7BD-BBBC-442A-88E8-B7432FA664C4}" destId="{813CFFAE-9892-4F02-B245-41E51A14A5B2}" srcOrd="0" destOrd="0" presId="urn:microsoft.com/office/officeart/2005/8/layout/default#1"/>
    <dgm:cxn modelId="{1FA03293-DF55-4A29-9A0F-F86AF15EE28B}" type="presParOf" srcId="{813CFFAE-9892-4F02-B245-41E51A14A5B2}" destId="{A857769E-B91C-4B8F-BD8D-27EEDC337701}" srcOrd="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D358BDE-D53E-4971-AD2B-F6E64B8E9CBF}" type="doc">
      <dgm:prSet loTypeId="urn:microsoft.com/office/officeart/2005/8/layout/lProcess2" loCatId="list" qsTypeId="urn:microsoft.com/office/officeart/2005/8/quickstyle/3d2" qsCatId="3D" csTypeId="urn:microsoft.com/office/officeart/2005/8/colors/colorful1#1" csCatId="colorful" phldr="1"/>
      <dgm:spPr/>
      <dgm:t>
        <a:bodyPr/>
        <a:lstStyle/>
        <a:p>
          <a:endParaRPr lang="en-US"/>
        </a:p>
      </dgm:t>
    </dgm:pt>
    <dgm:pt modelId="{9F0B6F09-DD94-45A8-A8C5-9E42957A6405}">
      <dgm:prSet/>
      <dgm:spPr/>
      <dgm:t>
        <a:bodyPr/>
        <a:lstStyle/>
        <a:p>
          <a:pPr rtl="1"/>
          <a:r>
            <a:rPr lang="fa-IR" dirty="0" smtClean="0">
              <a:cs typeface="B Titr" pitchFamily="2" charset="-78"/>
            </a:rPr>
            <a:t>فرصت‌های اجاره‌داری</a:t>
          </a:r>
          <a:endParaRPr lang="en-US" b="1" dirty="0">
            <a:latin typeface="Arial Unicode MS" pitchFamily="34" charset="-128"/>
            <a:ea typeface="Arial Unicode MS" pitchFamily="34" charset="-128"/>
            <a:cs typeface="B Titr" pitchFamily="2" charset="-78"/>
          </a:endParaRPr>
        </a:p>
      </dgm:t>
    </dgm:pt>
    <dgm:pt modelId="{AE2A4320-45CA-4F19-B2D3-83901D5A7E39}" type="parTrans" cxnId="{5719015A-43BE-4B3A-BD49-831441B65A7D}">
      <dgm:prSet/>
      <dgm:spPr/>
      <dgm:t>
        <a:bodyPr/>
        <a:lstStyle/>
        <a:p>
          <a:endParaRPr lang="en-US"/>
        </a:p>
      </dgm:t>
    </dgm:pt>
    <dgm:pt modelId="{D2B966C2-4076-470F-9CD3-770036F66F7A}" type="sibTrans" cxnId="{5719015A-43BE-4B3A-BD49-831441B65A7D}">
      <dgm:prSet/>
      <dgm:spPr/>
      <dgm:t>
        <a:bodyPr/>
        <a:lstStyle/>
        <a:p>
          <a:endParaRPr lang="en-US"/>
        </a:p>
      </dgm:t>
    </dgm:pt>
    <dgm:pt modelId="{9A0B755F-757F-4965-9D46-A4D4071E2005}">
      <dgm:prSet/>
      <dgm:spPr/>
      <dgm:t>
        <a:bodyPr/>
        <a:lstStyle/>
        <a:p>
          <a:pPr rtl="1"/>
          <a:r>
            <a:rPr lang="fa-IR" dirty="0" smtClean="0">
              <a:cs typeface="B Zar" pitchFamily="2" charset="-78"/>
            </a:rPr>
            <a:t>راه‌اندازی صندوق بهره‌برداری</a:t>
          </a:r>
          <a:endParaRPr lang="en-US" dirty="0">
            <a:cs typeface="B Zar" pitchFamily="2" charset="-78"/>
          </a:endParaRPr>
        </a:p>
      </dgm:t>
    </dgm:pt>
    <dgm:pt modelId="{46ACAF6B-141B-431E-896C-89ACA9290528}" type="parTrans" cxnId="{953B76D8-3DFC-4086-A578-BD82609281A2}">
      <dgm:prSet/>
      <dgm:spPr/>
      <dgm:t>
        <a:bodyPr/>
        <a:lstStyle/>
        <a:p>
          <a:endParaRPr lang="en-US"/>
        </a:p>
      </dgm:t>
    </dgm:pt>
    <dgm:pt modelId="{589FF7CD-D5D6-4E3C-B1E6-18BB63DC6912}" type="sibTrans" cxnId="{953B76D8-3DFC-4086-A578-BD82609281A2}">
      <dgm:prSet/>
      <dgm:spPr/>
      <dgm:t>
        <a:bodyPr/>
        <a:lstStyle/>
        <a:p>
          <a:endParaRPr lang="en-US"/>
        </a:p>
      </dgm:t>
    </dgm:pt>
    <dgm:pt modelId="{19E0627D-A1B6-4F71-972E-016DC7760167}">
      <dgm:prSet/>
      <dgm:spPr/>
      <dgm:t>
        <a:bodyPr/>
        <a:lstStyle/>
        <a:p>
          <a:pPr rtl="1"/>
          <a:r>
            <a:rPr lang="fa-IR" dirty="0" smtClean="0">
              <a:cs typeface="B Zar" pitchFamily="2" charset="-78"/>
            </a:rPr>
            <a:t>انتشار صکوک اجاره</a:t>
          </a:r>
          <a:endParaRPr lang="fa-IR" dirty="0">
            <a:cs typeface="B Zar" pitchFamily="2" charset="-78"/>
          </a:endParaRPr>
        </a:p>
      </dgm:t>
    </dgm:pt>
    <dgm:pt modelId="{1836254A-39D4-451C-A738-814FA9712C58}" type="parTrans" cxnId="{3026F475-AF17-4DAC-ABA2-6B89F2B53DBD}">
      <dgm:prSet/>
      <dgm:spPr/>
      <dgm:t>
        <a:bodyPr/>
        <a:lstStyle/>
        <a:p>
          <a:endParaRPr lang="en-US"/>
        </a:p>
      </dgm:t>
    </dgm:pt>
    <dgm:pt modelId="{2B2D89B7-96B0-4147-B51D-89C7E9A6BDB9}" type="sibTrans" cxnId="{3026F475-AF17-4DAC-ABA2-6B89F2B53DBD}">
      <dgm:prSet/>
      <dgm:spPr/>
      <dgm:t>
        <a:bodyPr/>
        <a:lstStyle/>
        <a:p>
          <a:endParaRPr lang="en-US"/>
        </a:p>
      </dgm:t>
    </dgm:pt>
    <dgm:pt modelId="{0F0CB641-1942-42E1-B4A1-60516E0790E7}">
      <dgm:prSet/>
      <dgm:spPr/>
      <dgm:t>
        <a:bodyPr/>
        <a:lstStyle/>
        <a:p>
          <a:pPr rtl="1"/>
          <a:r>
            <a:rPr lang="fa-IR" dirty="0" smtClean="0">
              <a:cs typeface="B Zar" pitchFamily="2" charset="-78"/>
            </a:rPr>
            <a:t>اقتصادی‌بودن وديعه و اجاره</a:t>
          </a:r>
          <a:endParaRPr lang="en-US" dirty="0">
            <a:cs typeface="B Zar" pitchFamily="2" charset="-78"/>
          </a:endParaRPr>
        </a:p>
      </dgm:t>
    </dgm:pt>
    <dgm:pt modelId="{74416BFB-D7A8-4ACB-87F8-B5616FB2159E}" type="sibTrans" cxnId="{614ACA60-C40E-4215-BE02-024AB0A8DA9A}">
      <dgm:prSet/>
      <dgm:spPr/>
      <dgm:t>
        <a:bodyPr/>
        <a:lstStyle/>
        <a:p>
          <a:endParaRPr lang="en-US"/>
        </a:p>
      </dgm:t>
    </dgm:pt>
    <dgm:pt modelId="{F000EDED-4FA0-4072-95DC-9D141B4AF3F5}" type="parTrans" cxnId="{614ACA60-C40E-4215-BE02-024AB0A8DA9A}">
      <dgm:prSet/>
      <dgm:spPr/>
      <dgm:t>
        <a:bodyPr/>
        <a:lstStyle/>
        <a:p>
          <a:endParaRPr lang="en-US"/>
        </a:p>
      </dgm:t>
    </dgm:pt>
    <dgm:pt modelId="{D221DE82-9E69-47E9-911F-54F90BFE6DD3}" type="pres">
      <dgm:prSet presAssocID="{BD358BDE-D53E-4971-AD2B-F6E64B8E9CBF}" presName="theList" presStyleCnt="0">
        <dgm:presLayoutVars>
          <dgm:dir/>
          <dgm:animLvl val="lvl"/>
          <dgm:resizeHandles val="exact"/>
        </dgm:presLayoutVars>
      </dgm:prSet>
      <dgm:spPr/>
      <dgm:t>
        <a:bodyPr/>
        <a:lstStyle/>
        <a:p>
          <a:endParaRPr lang="en-US"/>
        </a:p>
      </dgm:t>
    </dgm:pt>
    <dgm:pt modelId="{6F986F42-73FD-4BAF-B9A6-390B80A7DF71}" type="pres">
      <dgm:prSet presAssocID="{9F0B6F09-DD94-45A8-A8C5-9E42957A6405}" presName="compNode" presStyleCnt="0"/>
      <dgm:spPr/>
      <dgm:t>
        <a:bodyPr/>
        <a:lstStyle/>
        <a:p>
          <a:endParaRPr lang="en-US"/>
        </a:p>
      </dgm:t>
    </dgm:pt>
    <dgm:pt modelId="{9222125E-1785-4948-82F6-28AD9BBBCA7D}" type="pres">
      <dgm:prSet presAssocID="{9F0B6F09-DD94-45A8-A8C5-9E42957A6405}" presName="aNode" presStyleLbl="bgShp" presStyleIdx="0" presStyleCnt="1"/>
      <dgm:spPr/>
      <dgm:t>
        <a:bodyPr/>
        <a:lstStyle/>
        <a:p>
          <a:endParaRPr lang="en-US"/>
        </a:p>
      </dgm:t>
    </dgm:pt>
    <dgm:pt modelId="{87CDEE70-7F0B-4A86-AEFF-61DDF00B3FE8}" type="pres">
      <dgm:prSet presAssocID="{9F0B6F09-DD94-45A8-A8C5-9E42957A6405}" presName="textNode" presStyleLbl="bgShp" presStyleIdx="0" presStyleCnt="1"/>
      <dgm:spPr/>
      <dgm:t>
        <a:bodyPr/>
        <a:lstStyle/>
        <a:p>
          <a:endParaRPr lang="en-US"/>
        </a:p>
      </dgm:t>
    </dgm:pt>
    <dgm:pt modelId="{3B7C8315-93D5-42A1-AE3B-DCAE42E215B9}" type="pres">
      <dgm:prSet presAssocID="{9F0B6F09-DD94-45A8-A8C5-9E42957A6405}" presName="compChildNode" presStyleCnt="0"/>
      <dgm:spPr/>
      <dgm:t>
        <a:bodyPr/>
        <a:lstStyle/>
        <a:p>
          <a:endParaRPr lang="en-US"/>
        </a:p>
      </dgm:t>
    </dgm:pt>
    <dgm:pt modelId="{ED34FE8D-81F4-4EF9-A348-B2398FE7F88F}" type="pres">
      <dgm:prSet presAssocID="{9F0B6F09-DD94-45A8-A8C5-9E42957A6405}" presName="theInnerList" presStyleCnt="0"/>
      <dgm:spPr/>
      <dgm:t>
        <a:bodyPr/>
        <a:lstStyle/>
        <a:p>
          <a:endParaRPr lang="en-US"/>
        </a:p>
      </dgm:t>
    </dgm:pt>
    <dgm:pt modelId="{29FD3125-B1C3-4B93-BFD0-3F6BA4477C24}" type="pres">
      <dgm:prSet presAssocID="{0F0CB641-1942-42E1-B4A1-60516E0790E7}" presName="childNode" presStyleLbl="node1" presStyleIdx="0" presStyleCnt="3">
        <dgm:presLayoutVars>
          <dgm:bulletEnabled val="1"/>
        </dgm:presLayoutVars>
      </dgm:prSet>
      <dgm:spPr/>
      <dgm:t>
        <a:bodyPr/>
        <a:lstStyle/>
        <a:p>
          <a:endParaRPr lang="en-US"/>
        </a:p>
      </dgm:t>
    </dgm:pt>
    <dgm:pt modelId="{2D15B496-A80E-429E-BA4F-5352B437D306}" type="pres">
      <dgm:prSet presAssocID="{0F0CB641-1942-42E1-B4A1-60516E0790E7}" presName="aSpace2" presStyleCnt="0"/>
      <dgm:spPr/>
    </dgm:pt>
    <dgm:pt modelId="{827D85F6-95CB-4D25-92A3-AD3CEB248A00}" type="pres">
      <dgm:prSet presAssocID="{9A0B755F-757F-4965-9D46-A4D4071E2005}" presName="childNode" presStyleLbl="node1" presStyleIdx="1" presStyleCnt="3">
        <dgm:presLayoutVars>
          <dgm:bulletEnabled val="1"/>
        </dgm:presLayoutVars>
      </dgm:prSet>
      <dgm:spPr/>
      <dgm:t>
        <a:bodyPr/>
        <a:lstStyle/>
        <a:p>
          <a:endParaRPr lang="en-US"/>
        </a:p>
      </dgm:t>
    </dgm:pt>
    <dgm:pt modelId="{8BEE9903-BA93-4087-92C7-39AB56270A79}" type="pres">
      <dgm:prSet presAssocID="{9A0B755F-757F-4965-9D46-A4D4071E2005}" presName="aSpace2" presStyleCnt="0"/>
      <dgm:spPr/>
      <dgm:t>
        <a:bodyPr/>
        <a:lstStyle/>
        <a:p>
          <a:endParaRPr lang="en-US"/>
        </a:p>
      </dgm:t>
    </dgm:pt>
    <dgm:pt modelId="{E11812B3-CB85-4800-A2FE-BA3BF8BE0179}" type="pres">
      <dgm:prSet presAssocID="{19E0627D-A1B6-4F71-972E-016DC7760167}" presName="childNode" presStyleLbl="node1" presStyleIdx="2" presStyleCnt="3">
        <dgm:presLayoutVars>
          <dgm:bulletEnabled val="1"/>
        </dgm:presLayoutVars>
      </dgm:prSet>
      <dgm:spPr/>
      <dgm:t>
        <a:bodyPr/>
        <a:lstStyle/>
        <a:p>
          <a:endParaRPr lang="en-US"/>
        </a:p>
      </dgm:t>
    </dgm:pt>
  </dgm:ptLst>
  <dgm:cxnLst>
    <dgm:cxn modelId="{3A313755-A2E1-4AC7-8BA5-FBE0186106FC}" type="presOf" srcId="{0F0CB641-1942-42E1-B4A1-60516E0790E7}" destId="{29FD3125-B1C3-4B93-BFD0-3F6BA4477C24}" srcOrd="0" destOrd="0" presId="urn:microsoft.com/office/officeart/2005/8/layout/lProcess2"/>
    <dgm:cxn modelId="{3026F475-AF17-4DAC-ABA2-6B89F2B53DBD}" srcId="{9F0B6F09-DD94-45A8-A8C5-9E42957A6405}" destId="{19E0627D-A1B6-4F71-972E-016DC7760167}" srcOrd="2" destOrd="0" parTransId="{1836254A-39D4-451C-A738-814FA9712C58}" sibTransId="{2B2D89B7-96B0-4147-B51D-89C7E9A6BDB9}"/>
    <dgm:cxn modelId="{614ACA60-C40E-4215-BE02-024AB0A8DA9A}" srcId="{9F0B6F09-DD94-45A8-A8C5-9E42957A6405}" destId="{0F0CB641-1942-42E1-B4A1-60516E0790E7}" srcOrd="0" destOrd="0" parTransId="{F000EDED-4FA0-4072-95DC-9D141B4AF3F5}" sibTransId="{74416BFB-D7A8-4ACB-87F8-B5616FB2159E}"/>
    <dgm:cxn modelId="{D5D79150-C6E8-4CD2-8A93-F8A118ADEEFE}" type="presOf" srcId="{9A0B755F-757F-4965-9D46-A4D4071E2005}" destId="{827D85F6-95CB-4D25-92A3-AD3CEB248A00}" srcOrd="0" destOrd="0" presId="urn:microsoft.com/office/officeart/2005/8/layout/lProcess2"/>
    <dgm:cxn modelId="{F3B1652E-0783-4595-BECE-99398E416CC6}" type="presOf" srcId="{9F0B6F09-DD94-45A8-A8C5-9E42957A6405}" destId="{9222125E-1785-4948-82F6-28AD9BBBCA7D}" srcOrd="0" destOrd="0" presId="urn:microsoft.com/office/officeart/2005/8/layout/lProcess2"/>
    <dgm:cxn modelId="{7018A4C3-490D-4AAC-9113-6E39533D73CD}" type="presOf" srcId="{BD358BDE-D53E-4971-AD2B-F6E64B8E9CBF}" destId="{D221DE82-9E69-47E9-911F-54F90BFE6DD3}" srcOrd="0" destOrd="0" presId="urn:microsoft.com/office/officeart/2005/8/layout/lProcess2"/>
    <dgm:cxn modelId="{953B76D8-3DFC-4086-A578-BD82609281A2}" srcId="{9F0B6F09-DD94-45A8-A8C5-9E42957A6405}" destId="{9A0B755F-757F-4965-9D46-A4D4071E2005}" srcOrd="1" destOrd="0" parTransId="{46ACAF6B-141B-431E-896C-89ACA9290528}" sibTransId="{589FF7CD-D5D6-4E3C-B1E6-18BB63DC6912}"/>
    <dgm:cxn modelId="{ADBBA5E7-1976-4EE2-A722-20DFF82C661C}" type="presOf" srcId="{19E0627D-A1B6-4F71-972E-016DC7760167}" destId="{E11812B3-CB85-4800-A2FE-BA3BF8BE0179}" srcOrd="0" destOrd="0" presId="urn:microsoft.com/office/officeart/2005/8/layout/lProcess2"/>
    <dgm:cxn modelId="{B228CB12-3428-495A-A3CD-5FE890153B10}" type="presOf" srcId="{9F0B6F09-DD94-45A8-A8C5-9E42957A6405}" destId="{87CDEE70-7F0B-4A86-AEFF-61DDF00B3FE8}" srcOrd="1" destOrd="0" presId="urn:microsoft.com/office/officeart/2005/8/layout/lProcess2"/>
    <dgm:cxn modelId="{5719015A-43BE-4B3A-BD49-831441B65A7D}" srcId="{BD358BDE-D53E-4971-AD2B-F6E64B8E9CBF}" destId="{9F0B6F09-DD94-45A8-A8C5-9E42957A6405}" srcOrd="0" destOrd="0" parTransId="{AE2A4320-45CA-4F19-B2D3-83901D5A7E39}" sibTransId="{D2B966C2-4076-470F-9CD3-770036F66F7A}"/>
    <dgm:cxn modelId="{41CE2611-DEE7-40C4-92CC-37E04BCC3778}" type="presParOf" srcId="{D221DE82-9E69-47E9-911F-54F90BFE6DD3}" destId="{6F986F42-73FD-4BAF-B9A6-390B80A7DF71}" srcOrd="0" destOrd="0" presId="urn:microsoft.com/office/officeart/2005/8/layout/lProcess2"/>
    <dgm:cxn modelId="{90736FC9-2874-4180-B27B-B74806156214}" type="presParOf" srcId="{6F986F42-73FD-4BAF-B9A6-390B80A7DF71}" destId="{9222125E-1785-4948-82F6-28AD9BBBCA7D}" srcOrd="0" destOrd="0" presId="urn:microsoft.com/office/officeart/2005/8/layout/lProcess2"/>
    <dgm:cxn modelId="{36673E62-10FF-4E71-B24B-C5DA3DCD98A2}" type="presParOf" srcId="{6F986F42-73FD-4BAF-B9A6-390B80A7DF71}" destId="{87CDEE70-7F0B-4A86-AEFF-61DDF00B3FE8}" srcOrd="1" destOrd="0" presId="urn:microsoft.com/office/officeart/2005/8/layout/lProcess2"/>
    <dgm:cxn modelId="{345F536E-F0AB-4C7D-AFEE-CF6662BB45DA}" type="presParOf" srcId="{6F986F42-73FD-4BAF-B9A6-390B80A7DF71}" destId="{3B7C8315-93D5-42A1-AE3B-DCAE42E215B9}" srcOrd="2" destOrd="0" presId="urn:microsoft.com/office/officeart/2005/8/layout/lProcess2"/>
    <dgm:cxn modelId="{7FF8073C-6430-43DC-B840-5127EC6BBC51}" type="presParOf" srcId="{3B7C8315-93D5-42A1-AE3B-DCAE42E215B9}" destId="{ED34FE8D-81F4-4EF9-A348-B2398FE7F88F}" srcOrd="0" destOrd="0" presId="urn:microsoft.com/office/officeart/2005/8/layout/lProcess2"/>
    <dgm:cxn modelId="{DBED59D9-E0C8-4C4D-A782-E7979C221F19}" type="presParOf" srcId="{ED34FE8D-81F4-4EF9-A348-B2398FE7F88F}" destId="{29FD3125-B1C3-4B93-BFD0-3F6BA4477C24}" srcOrd="0" destOrd="0" presId="urn:microsoft.com/office/officeart/2005/8/layout/lProcess2"/>
    <dgm:cxn modelId="{E2630E8A-F5E6-4B3F-9ECE-3F7926A96C79}" type="presParOf" srcId="{ED34FE8D-81F4-4EF9-A348-B2398FE7F88F}" destId="{2D15B496-A80E-429E-BA4F-5352B437D306}" srcOrd="1" destOrd="0" presId="urn:microsoft.com/office/officeart/2005/8/layout/lProcess2"/>
    <dgm:cxn modelId="{CC00DB00-45CD-4F96-BDED-C511015450DB}" type="presParOf" srcId="{ED34FE8D-81F4-4EF9-A348-B2398FE7F88F}" destId="{827D85F6-95CB-4D25-92A3-AD3CEB248A00}" srcOrd="2" destOrd="0" presId="urn:microsoft.com/office/officeart/2005/8/layout/lProcess2"/>
    <dgm:cxn modelId="{665E8ACC-01AE-47DD-939B-879C42107A2B}" type="presParOf" srcId="{ED34FE8D-81F4-4EF9-A348-B2398FE7F88F}" destId="{8BEE9903-BA93-4087-92C7-39AB56270A79}" srcOrd="3" destOrd="0" presId="urn:microsoft.com/office/officeart/2005/8/layout/lProcess2"/>
    <dgm:cxn modelId="{16ED5927-DB4D-42C1-8310-23F8C8754C33}" type="presParOf" srcId="{ED34FE8D-81F4-4EF9-A348-B2398FE7F88F}" destId="{E11812B3-CB85-4800-A2FE-BA3BF8BE0179}"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DAAF23B-CC28-4805-A621-B8A1C9D151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EBDAAA-B582-4300-9681-9A4ECE26C864}">
      <dgm:prSet/>
      <dgm:spPr/>
      <dgm:t>
        <a:bodyPr/>
        <a:lstStyle/>
        <a:p>
          <a:pPr algn="ctr" rtl="1"/>
          <a:r>
            <a:rPr lang="fa-IR" dirty="0" smtClean="0">
              <a:cs typeface="B Titr" pitchFamily="2" charset="-78"/>
            </a:rPr>
            <a:t>مثال‌ها 	</a:t>
          </a:r>
          <a:endParaRPr lang="en-US" dirty="0">
            <a:cs typeface="B Titr" pitchFamily="2" charset="-78"/>
          </a:endParaRPr>
        </a:p>
      </dgm:t>
    </dgm:pt>
    <dgm:pt modelId="{F76607DA-B08B-42F6-BB56-AA6601079A10}" type="parTrans" cxnId="{6102B101-037D-4912-A4DE-761AC8701B29}">
      <dgm:prSet/>
      <dgm:spPr/>
      <dgm:t>
        <a:bodyPr/>
        <a:lstStyle/>
        <a:p>
          <a:endParaRPr lang="en-US">
            <a:cs typeface="B Zar" pitchFamily="2" charset="-78"/>
          </a:endParaRPr>
        </a:p>
      </dgm:t>
    </dgm:pt>
    <dgm:pt modelId="{D1CF30F4-68EC-439C-B8B7-353EFD96529D}" type="sibTrans" cxnId="{6102B101-037D-4912-A4DE-761AC8701B29}">
      <dgm:prSet/>
      <dgm:spPr/>
      <dgm:t>
        <a:bodyPr/>
        <a:lstStyle/>
        <a:p>
          <a:endParaRPr lang="en-US">
            <a:cs typeface="B Zar" pitchFamily="2" charset="-78"/>
          </a:endParaRPr>
        </a:p>
      </dgm:t>
    </dgm:pt>
    <dgm:pt modelId="{40E0381E-0C35-419A-83AB-B58C87E002BD}">
      <dgm:prSet/>
      <dgm:spPr/>
      <dgm:t>
        <a:bodyPr/>
        <a:lstStyle/>
        <a:p>
          <a:pPr rtl="1"/>
          <a:r>
            <a:rPr lang="fa-IR" dirty="0" smtClean="0">
              <a:cs typeface="B Zar" pitchFamily="2" charset="-78"/>
            </a:rPr>
            <a:t>مشاركت در واردات كالا با واردكنندگان</a:t>
          </a:r>
          <a:endParaRPr lang="en-US" dirty="0">
            <a:cs typeface="B Zar" pitchFamily="2" charset="-78"/>
          </a:endParaRPr>
        </a:p>
      </dgm:t>
    </dgm:pt>
    <dgm:pt modelId="{A545D9C3-1162-4711-A95F-F25A6F4E47A3}" type="parTrans" cxnId="{81DB9F76-70C1-483B-9F7E-9B402142D082}">
      <dgm:prSet/>
      <dgm:spPr/>
      <dgm:t>
        <a:bodyPr/>
        <a:lstStyle/>
        <a:p>
          <a:endParaRPr lang="en-US">
            <a:cs typeface="B Zar" pitchFamily="2" charset="-78"/>
          </a:endParaRPr>
        </a:p>
      </dgm:t>
    </dgm:pt>
    <dgm:pt modelId="{10761C52-B830-470D-8C1C-747CF9045A91}" type="sibTrans" cxnId="{81DB9F76-70C1-483B-9F7E-9B402142D082}">
      <dgm:prSet/>
      <dgm:spPr/>
      <dgm:t>
        <a:bodyPr/>
        <a:lstStyle/>
        <a:p>
          <a:endParaRPr lang="en-US">
            <a:cs typeface="B Zar" pitchFamily="2" charset="-78"/>
          </a:endParaRPr>
        </a:p>
      </dgm:t>
    </dgm:pt>
    <dgm:pt modelId="{5512DFA4-FDF2-4E89-B42F-134D89D58314}">
      <dgm:prSet/>
      <dgm:spPr/>
      <dgm:t>
        <a:bodyPr/>
        <a:lstStyle/>
        <a:p>
          <a:pPr rtl="1"/>
          <a:r>
            <a:rPr lang="fa-IR" dirty="0" smtClean="0">
              <a:cs typeface="B Zar" pitchFamily="2" charset="-78"/>
            </a:rPr>
            <a:t>دادن وام شخصي با نرخ سود بالا (مضاربه)</a:t>
          </a:r>
          <a:endParaRPr lang="en-US" dirty="0">
            <a:cs typeface="B Zar" pitchFamily="2" charset="-78"/>
          </a:endParaRPr>
        </a:p>
      </dgm:t>
    </dgm:pt>
    <dgm:pt modelId="{0CE60572-097B-4DD9-A1CF-63AD74AC2F79}" type="parTrans" cxnId="{F68AA08A-5936-4AFA-95C0-E1E7575EFF88}">
      <dgm:prSet/>
      <dgm:spPr/>
      <dgm:t>
        <a:bodyPr/>
        <a:lstStyle/>
        <a:p>
          <a:endParaRPr lang="en-US">
            <a:cs typeface="B Zar" pitchFamily="2" charset="-78"/>
          </a:endParaRPr>
        </a:p>
      </dgm:t>
    </dgm:pt>
    <dgm:pt modelId="{0B4A9B49-98BE-4FEA-856B-001861E89DAF}" type="sibTrans" cxnId="{F68AA08A-5936-4AFA-95C0-E1E7575EFF88}">
      <dgm:prSet/>
      <dgm:spPr/>
      <dgm:t>
        <a:bodyPr/>
        <a:lstStyle/>
        <a:p>
          <a:endParaRPr lang="en-US">
            <a:cs typeface="B Zar" pitchFamily="2" charset="-78"/>
          </a:endParaRPr>
        </a:p>
      </dgm:t>
    </dgm:pt>
    <dgm:pt modelId="{F0B4209C-8CCA-4C98-AAB0-7494E0DC364B}">
      <dgm:prSet/>
      <dgm:spPr/>
      <dgm:t>
        <a:bodyPr/>
        <a:lstStyle/>
        <a:p>
          <a:pPr rtl="1"/>
          <a:r>
            <a:rPr lang="fa-IR" dirty="0" smtClean="0">
              <a:cs typeface="B Zar" pitchFamily="2" charset="-78"/>
            </a:rPr>
            <a:t>خريد اسناد تجاري </a:t>
          </a:r>
          <a:endParaRPr lang="en-US" dirty="0">
            <a:cs typeface="B Zar" pitchFamily="2" charset="-78"/>
          </a:endParaRPr>
        </a:p>
      </dgm:t>
    </dgm:pt>
    <dgm:pt modelId="{4CDB47D5-BE4D-49F6-A050-C987475FB863}" type="parTrans" cxnId="{A0B11460-CA94-4D1A-BF95-B43CA9C1580B}">
      <dgm:prSet/>
      <dgm:spPr/>
      <dgm:t>
        <a:bodyPr/>
        <a:lstStyle/>
        <a:p>
          <a:endParaRPr lang="en-US">
            <a:cs typeface="B Zar" pitchFamily="2" charset="-78"/>
          </a:endParaRPr>
        </a:p>
      </dgm:t>
    </dgm:pt>
    <dgm:pt modelId="{C15D52DC-564C-447D-B798-FB328FE0BED0}" type="sibTrans" cxnId="{A0B11460-CA94-4D1A-BF95-B43CA9C1580B}">
      <dgm:prSet/>
      <dgm:spPr/>
      <dgm:t>
        <a:bodyPr/>
        <a:lstStyle/>
        <a:p>
          <a:endParaRPr lang="en-US">
            <a:cs typeface="B Zar" pitchFamily="2" charset="-78"/>
          </a:endParaRPr>
        </a:p>
      </dgm:t>
    </dgm:pt>
    <dgm:pt modelId="{3963FD72-E613-4B80-B6BF-BB67366C8944}">
      <dgm:prSet/>
      <dgm:spPr/>
      <dgm:t>
        <a:bodyPr/>
        <a:lstStyle/>
        <a:p>
          <a:pPr rtl="1"/>
          <a:r>
            <a:rPr lang="fa-IR" dirty="0" smtClean="0">
              <a:cs typeface="B Zar" pitchFamily="2" charset="-78"/>
            </a:rPr>
            <a:t>...</a:t>
          </a:r>
          <a:endParaRPr lang="en-US" dirty="0">
            <a:cs typeface="B Zar" pitchFamily="2" charset="-78"/>
          </a:endParaRPr>
        </a:p>
      </dgm:t>
    </dgm:pt>
    <dgm:pt modelId="{B35681F1-D44A-4F88-97D5-4ED2854E3042}" type="parTrans" cxnId="{AF7C3B43-1357-497D-B03B-D2EE588F4441}">
      <dgm:prSet/>
      <dgm:spPr/>
      <dgm:t>
        <a:bodyPr/>
        <a:lstStyle/>
        <a:p>
          <a:endParaRPr lang="en-US">
            <a:cs typeface="B Zar" pitchFamily="2" charset="-78"/>
          </a:endParaRPr>
        </a:p>
      </dgm:t>
    </dgm:pt>
    <dgm:pt modelId="{513551F1-D0EB-4EFB-BB3F-2AFBBF98C36E}" type="sibTrans" cxnId="{AF7C3B43-1357-497D-B03B-D2EE588F4441}">
      <dgm:prSet/>
      <dgm:spPr/>
      <dgm:t>
        <a:bodyPr/>
        <a:lstStyle/>
        <a:p>
          <a:endParaRPr lang="en-US">
            <a:cs typeface="B Zar" pitchFamily="2" charset="-78"/>
          </a:endParaRPr>
        </a:p>
      </dgm:t>
    </dgm:pt>
    <dgm:pt modelId="{0A1A5CB1-159B-44D1-A369-1460C68EE5CD}">
      <dgm:prSet/>
      <dgm:spPr/>
      <dgm:t>
        <a:bodyPr/>
        <a:lstStyle/>
        <a:p>
          <a:pPr algn="ctr" rtl="1"/>
          <a:r>
            <a:rPr lang="fa-IR" dirty="0" smtClean="0">
              <a:cs typeface="B Titr" pitchFamily="2" charset="-78"/>
            </a:rPr>
            <a:t>جايگزين موجود </a:t>
          </a:r>
          <a:endParaRPr lang="en-US" dirty="0">
            <a:cs typeface="B Titr" pitchFamily="2" charset="-78"/>
          </a:endParaRPr>
        </a:p>
      </dgm:t>
    </dgm:pt>
    <dgm:pt modelId="{22FF665A-05C9-4D30-A849-C6B28CD33ADA}" type="parTrans" cxnId="{A0E033F3-4848-4920-B542-90F5FD9203C5}">
      <dgm:prSet/>
      <dgm:spPr/>
      <dgm:t>
        <a:bodyPr/>
        <a:lstStyle/>
        <a:p>
          <a:endParaRPr lang="en-US">
            <a:cs typeface="B Zar" pitchFamily="2" charset="-78"/>
          </a:endParaRPr>
        </a:p>
      </dgm:t>
    </dgm:pt>
    <dgm:pt modelId="{121B3FDF-D9BD-4A8C-B5FD-3A302DA598E5}" type="sibTrans" cxnId="{A0E033F3-4848-4920-B542-90F5FD9203C5}">
      <dgm:prSet/>
      <dgm:spPr/>
      <dgm:t>
        <a:bodyPr/>
        <a:lstStyle/>
        <a:p>
          <a:endParaRPr lang="en-US">
            <a:cs typeface="B Zar" pitchFamily="2" charset="-78"/>
          </a:endParaRPr>
        </a:p>
      </dgm:t>
    </dgm:pt>
    <dgm:pt modelId="{C0F0E5C9-B743-4765-A862-71B58EFED59F}">
      <dgm:prSet/>
      <dgm:spPr/>
      <dgm:t>
        <a:bodyPr/>
        <a:lstStyle/>
        <a:p>
          <a:pPr rtl="1"/>
          <a:r>
            <a:rPr lang="fa-IR" dirty="0" smtClean="0">
              <a:cs typeface="B Zar" pitchFamily="2" charset="-78"/>
            </a:rPr>
            <a:t>سپرده‌گذاري با نرخ بالا در مؤسسات مالي و اعتباري </a:t>
          </a:r>
          <a:endParaRPr lang="en-US" dirty="0">
            <a:cs typeface="B Zar" pitchFamily="2" charset="-78"/>
          </a:endParaRPr>
        </a:p>
      </dgm:t>
    </dgm:pt>
    <dgm:pt modelId="{BD16BA96-F439-489B-9B95-03EE24E9EFA6}" type="parTrans" cxnId="{FCF7C02A-801B-44D6-BEE2-F7B2C0C7578A}">
      <dgm:prSet/>
      <dgm:spPr/>
      <dgm:t>
        <a:bodyPr/>
        <a:lstStyle/>
        <a:p>
          <a:endParaRPr lang="en-US">
            <a:cs typeface="B Zar" pitchFamily="2" charset="-78"/>
          </a:endParaRPr>
        </a:p>
      </dgm:t>
    </dgm:pt>
    <dgm:pt modelId="{A1EAC459-87A8-439E-B910-4CCAA485302E}" type="sibTrans" cxnId="{FCF7C02A-801B-44D6-BEE2-F7B2C0C7578A}">
      <dgm:prSet/>
      <dgm:spPr/>
      <dgm:t>
        <a:bodyPr/>
        <a:lstStyle/>
        <a:p>
          <a:endParaRPr lang="en-US">
            <a:cs typeface="B Zar" pitchFamily="2" charset="-78"/>
          </a:endParaRPr>
        </a:p>
      </dgm:t>
    </dgm:pt>
    <dgm:pt modelId="{46CA759F-6DCB-4650-B579-98B3F714D591}">
      <dgm:prSet/>
      <dgm:spPr/>
      <dgm:t>
        <a:bodyPr/>
        <a:lstStyle/>
        <a:p>
          <a:pPr rtl="1"/>
          <a:r>
            <a:rPr lang="fa-IR" dirty="0" smtClean="0">
              <a:cs typeface="B Zar" pitchFamily="2" charset="-78"/>
            </a:rPr>
            <a:t>مشاركت در ساخت‌وساز باسازنده</a:t>
          </a:r>
          <a:endParaRPr lang="en-US" dirty="0">
            <a:cs typeface="B Zar" pitchFamily="2" charset="-78"/>
          </a:endParaRPr>
        </a:p>
      </dgm:t>
    </dgm:pt>
    <dgm:pt modelId="{B8CFD978-7B09-41D8-8317-33F730481408}" type="parTrans" cxnId="{EDDBE31D-ED6A-4C30-9061-AE64C4CD857D}">
      <dgm:prSet/>
      <dgm:spPr/>
    </dgm:pt>
    <dgm:pt modelId="{0B02C4C4-6089-4CF7-983E-2C11CA3D825E}" type="sibTrans" cxnId="{EDDBE31D-ED6A-4C30-9061-AE64C4CD857D}">
      <dgm:prSet/>
      <dgm:spPr/>
    </dgm:pt>
    <dgm:pt modelId="{468799B2-5364-4843-B65F-851C12A1AFEF}" type="pres">
      <dgm:prSet presAssocID="{1DAAF23B-CC28-4805-A621-B8A1C9D1515A}" presName="linear" presStyleCnt="0">
        <dgm:presLayoutVars>
          <dgm:dir/>
          <dgm:animLvl val="lvl"/>
          <dgm:resizeHandles val="exact"/>
        </dgm:presLayoutVars>
      </dgm:prSet>
      <dgm:spPr/>
      <dgm:t>
        <a:bodyPr/>
        <a:lstStyle/>
        <a:p>
          <a:endParaRPr lang="en-US"/>
        </a:p>
      </dgm:t>
    </dgm:pt>
    <dgm:pt modelId="{A43B750F-1876-4994-9F67-F4A49B6BF7FD}" type="pres">
      <dgm:prSet presAssocID="{88EBDAAA-B582-4300-9681-9A4ECE26C864}" presName="parentLin" presStyleCnt="0"/>
      <dgm:spPr/>
    </dgm:pt>
    <dgm:pt modelId="{3CD43B25-80B9-47C6-8730-41D200708E85}" type="pres">
      <dgm:prSet presAssocID="{88EBDAAA-B582-4300-9681-9A4ECE26C864}" presName="parentLeftMargin" presStyleLbl="node1" presStyleIdx="0" presStyleCnt="2"/>
      <dgm:spPr/>
      <dgm:t>
        <a:bodyPr/>
        <a:lstStyle/>
        <a:p>
          <a:endParaRPr lang="en-US"/>
        </a:p>
      </dgm:t>
    </dgm:pt>
    <dgm:pt modelId="{74B2D7B9-2D1A-4518-A350-C56ACD115FEB}" type="pres">
      <dgm:prSet presAssocID="{88EBDAAA-B582-4300-9681-9A4ECE26C864}" presName="parentText" presStyleLbl="node1" presStyleIdx="0" presStyleCnt="2">
        <dgm:presLayoutVars>
          <dgm:chMax val="0"/>
          <dgm:bulletEnabled val="1"/>
        </dgm:presLayoutVars>
      </dgm:prSet>
      <dgm:spPr/>
      <dgm:t>
        <a:bodyPr/>
        <a:lstStyle/>
        <a:p>
          <a:endParaRPr lang="en-US"/>
        </a:p>
      </dgm:t>
    </dgm:pt>
    <dgm:pt modelId="{5D4B8A3B-9BD3-41AD-996C-C63EB11C1827}" type="pres">
      <dgm:prSet presAssocID="{88EBDAAA-B582-4300-9681-9A4ECE26C864}" presName="negativeSpace" presStyleCnt="0"/>
      <dgm:spPr/>
    </dgm:pt>
    <dgm:pt modelId="{1E352BAF-605A-48B7-B513-6906BAE28F62}" type="pres">
      <dgm:prSet presAssocID="{88EBDAAA-B582-4300-9681-9A4ECE26C864}" presName="childText" presStyleLbl="conFgAcc1" presStyleIdx="0" presStyleCnt="2">
        <dgm:presLayoutVars>
          <dgm:bulletEnabled val="1"/>
        </dgm:presLayoutVars>
      </dgm:prSet>
      <dgm:spPr/>
      <dgm:t>
        <a:bodyPr/>
        <a:lstStyle/>
        <a:p>
          <a:endParaRPr lang="en-US"/>
        </a:p>
      </dgm:t>
    </dgm:pt>
    <dgm:pt modelId="{97F7CA36-3C3F-4A86-80B1-A70D553B058D}" type="pres">
      <dgm:prSet presAssocID="{D1CF30F4-68EC-439C-B8B7-353EFD96529D}" presName="spaceBetweenRectangles" presStyleCnt="0"/>
      <dgm:spPr/>
    </dgm:pt>
    <dgm:pt modelId="{5AC3B6EC-8405-445E-903E-3FCEC715F5F5}" type="pres">
      <dgm:prSet presAssocID="{0A1A5CB1-159B-44D1-A369-1460C68EE5CD}" presName="parentLin" presStyleCnt="0"/>
      <dgm:spPr/>
    </dgm:pt>
    <dgm:pt modelId="{6EB7768F-D86B-484C-A4F5-1C7DAF466721}" type="pres">
      <dgm:prSet presAssocID="{0A1A5CB1-159B-44D1-A369-1460C68EE5CD}" presName="parentLeftMargin" presStyleLbl="node1" presStyleIdx="0" presStyleCnt="2"/>
      <dgm:spPr/>
      <dgm:t>
        <a:bodyPr/>
        <a:lstStyle/>
        <a:p>
          <a:endParaRPr lang="en-US"/>
        </a:p>
      </dgm:t>
    </dgm:pt>
    <dgm:pt modelId="{733CF5B5-7CE2-436C-BC40-44FFAB07B8E5}" type="pres">
      <dgm:prSet presAssocID="{0A1A5CB1-159B-44D1-A369-1460C68EE5CD}" presName="parentText" presStyleLbl="node1" presStyleIdx="1" presStyleCnt="2">
        <dgm:presLayoutVars>
          <dgm:chMax val="0"/>
          <dgm:bulletEnabled val="1"/>
        </dgm:presLayoutVars>
      </dgm:prSet>
      <dgm:spPr/>
      <dgm:t>
        <a:bodyPr/>
        <a:lstStyle/>
        <a:p>
          <a:endParaRPr lang="en-US"/>
        </a:p>
      </dgm:t>
    </dgm:pt>
    <dgm:pt modelId="{F9C51E3D-54E2-4620-B1A8-AB7D9D80FF97}" type="pres">
      <dgm:prSet presAssocID="{0A1A5CB1-159B-44D1-A369-1460C68EE5CD}" presName="negativeSpace" presStyleCnt="0"/>
      <dgm:spPr/>
    </dgm:pt>
    <dgm:pt modelId="{B94E1D02-52AE-4F60-8E7A-3FEE7A8B1B5D}" type="pres">
      <dgm:prSet presAssocID="{0A1A5CB1-159B-44D1-A369-1460C68EE5CD}" presName="childText" presStyleLbl="conFgAcc1" presStyleIdx="1" presStyleCnt="2">
        <dgm:presLayoutVars>
          <dgm:bulletEnabled val="1"/>
        </dgm:presLayoutVars>
      </dgm:prSet>
      <dgm:spPr/>
      <dgm:t>
        <a:bodyPr/>
        <a:lstStyle/>
        <a:p>
          <a:endParaRPr lang="en-US"/>
        </a:p>
      </dgm:t>
    </dgm:pt>
  </dgm:ptLst>
  <dgm:cxnLst>
    <dgm:cxn modelId="{81DB9F76-70C1-483B-9F7E-9B402142D082}" srcId="{88EBDAAA-B582-4300-9681-9A4ECE26C864}" destId="{40E0381E-0C35-419A-83AB-B58C87E002BD}" srcOrd="1" destOrd="0" parTransId="{A545D9C3-1162-4711-A95F-F25A6F4E47A3}" sibTransId="{10761C52-B830-470D-8C1C-747CF9045A91}"/>
    <dgm:cxn modelId="{A72C162C-CCBF-42E6-BB72-DD655BCAC87A}" type="presOf" srcId="{88EBDAAA-B582-4300-9681-9A4ECE26C864}" destId="{74B2D7B9-2D1A-4518-A350-C56ACD115FEB}" srcOrd="1" destOrd="0" presId="urn:microsoft.com/office/officeart/2005/8/layout/list1"/>
    <dgm:cxn modelId="{B8D8CAEB-5AD6-4472-9895-E8D6DEFD3528}" type="presOf" srcId="{0A1A5CB1-159B-44D1-A369-1460C68EE5CD}" destId="{733CF5B5-7CE2-436C-BC40-44FFAB07B8E5}" srcOrd="1" destOrd="0" presId="urn:microsoft.com/office/officeart/2005/8/layout/list1"/>
    <dgm:cxn modelId="{60380331-8864-4690-9568-22D0FF1A30C2}" type="presOf" srcId="{88EBDAAA-B582-4300-9681-9A4ECE26C864}" destId="{3CD43B25-80B9-47C6-8730-41D200708E85}" srcOrd="0" destOrd="0" presId="urn:microsoft.com/office/officeart/2005/8/layout/list1"/>
    <dgm:cxn modelId="{D03886AF-73AA-4220-BDC7-897A7C42CAA5}" type="presOf" srcId="{C0F0E5C9-B743-4765-A862-71B58EFED59F}" destId="{B94E1D02-52AE-4F60-8E7A-3FEE7A8B1B5D}" srcOrd="0" destOrd="0" presId="urn:microsoft.com/office/officeart/2005/8/layout/list1"/>
    <dgm:cxn modelId="{76F2B593-AB54-428C-BB50-DC000EFFC292}" type="presOf" srcId="{5512DFA4-FDF2-4E89-B42F-134D89D58314}" destId="{1E352BAF-605A-48B7-B513-6906BAE28F62}" srcOrd="0" destOrd="2" presId="urn:microsoft.com/office/officeart/2005/8/layout/list1"/>
    <dgm:cxn modelId="{FCF7C02A-801B-44D6-BEE2-F7B2C0C7578A}" srcId="{0A1A5CB1-159B-44D1-A369-1460C68EE5CD}" destId="{C0F0E5C9-B743-4765-A862-71B58EFED59F}" srcOrd="0" destOrd="0" parTransId="{BD16BA96-F439-489B-9B95-03EE24E9EFA6}" sibTransId="{A1EAC459-87A8-439E-B910-4CCAA485302E}"/>
    <dgm:cxn modelId="{019126DC-0A33-403A-B9A2-C6552F625F85}" type="presOf" srcId="{1DAAF23B-CC28-4805-A621-B8A1C9D1515A}" destId="{468799B2-5364-4843-B65F-851C12A1AFEF}" srcOrd="0" destOrd="0" presId="urn:microsoft.com/office/officeart/2005/8/layout/list1"/>
    <dgm:cxn modelId="{A42CA96C-2CD6-44B9-800D-948B6402A78C}" type="presOf" srcId="{0A1A5CB1-159B-44D1-A369-1460C68EE5CD}" destId="{6EB7768F-D86B-484C-A4F5-1C7DAF466721}" srcOrd="0" destOrd="0" presId="urn:microsoft.com/office/officeart/2005/8/layout/list1"/>
    <dgm:cxn modelId="{6FBE7D98-851D-4A0C-964C-26052AFFF942}" type="presOf" srcId="{46CA759F-6DCB-4650-B579-98B3F714D591}" destId="{1E352BAF-605A-48B7-B513-6906BAE28F62}" srcOrd="0" destOrd="0" presId="urn:microsoft.com/office/officeart/2005/8/layout/list1"/>
    <dgm:cxn modelId="{AF7C3B43-1357-497D-B03B-D2EE588F4441}" srcId="{88EBDAAA-B582-4300-9681-9A4ECE26C864}" destId="{3963FD72-E613-4B80-B6BF-BB67366C8944}" srcOrd="4" destOrd="0" parTransId="{B35681F1-D44A-4F88-97D5-4ED2854E3042}" sibTransId="{513551F1-D0EB-4EFB-BB3F-2AFBBF98C36E}"/>
    <dgm:cxn modelId="{F68AA08A-5936-4AFA-95C0-E1E7575EFF88}" srcId="{88EBDAAA-B582-4300-9681-9A4ECE26C864}" destId="{5512DFA4-FDF2-4E89-B42F-134D89D58314}" srcOrd="2" destOrd="0" parTransId="{0CE60572-097B-4DD9-A1CF-63AD74AC2F79}" sibTransId="{0B4A9B49-98BE-4FEA-856B-001861E89DAF}"/>
    <dgm:cxn modelId="{A0E033F3-4848-4920-B542-90F5FD9203C5}" srcId="{1DAAF23B-CC28-4805-A621-B8A1C9D1515A}" destId="{0A1A5CB1-159B-44D1-A369-1460C68EE5CD}" srcOrd="1" destOrd="0" parTransId="{22FF665A-05C9-4D30-A849-C6B28CD33ADA}" sibTransId="{121B3FDF-D9BD-4A8C-B5FD-3A302DA598E5}"/>
    <dgm:cxn modelId="{EDDBE31D-ED6A-4C30-9061-AE64C4CD857D}" srcId="{88EBDAAA-B582-4300-9681-9A4ECE26C864}" destId="{46CA759F-6DCB-4650-B579-98B3F714D591}" srcOrd="0" destOrd="0" parTransId="{B8CFD978-7B09-41D8-8317-33F730481408}" sibTransId="{0B02C4C4-6089-4CF7-983E-2C11CA3D825E}"/>
    <dgm:cxn modelId="{9CAA901F-C079-4FFC-8B3C-48F8C205ECCD}" type="presOf" srcId="{3963FD72-E613-4B80-B6BF-BB67366C8944}" destId="{1E352BAF-605A-48B7-B513-6906BAE28F62}" srcOrd="0" destOrd="4" presId="urn:microsoft.com/office/officeart/2005/8/layout/list1"/>
    <dgm:cxn modelId="{6102B101-037D-4912-A4DE-761AC8701B29}" srcId="{1DAAF23B-CC28-4805-A621-B8A1C9D1515A}" destId="{88EBDAAA-B582-4300-9681-9A4ECE26C864}" srcOrd="0" destOrd="0" parTransId="{F76607DA-B08B-42F6-BB56-AA6601079A10}" sibTransId="{D1CF30F4-68EC-439C-B8B7-353EFD96529D}"/>
    <dgm:cxn modelId="{2C1A5FDD-4541-480C-AFC7-0C31015108B8}" type="presOf" srcId="{40E0381E-0C35-419A-83AB-B58C87E002BD}" destId="{1E352BAF-605A-48B7-B513-6906BAE28F62}" srcOrd="0" destOrd="1" presId="urn:microsoft.com/office/officeart/2005/8/layout/list1"/>
    <dgm:cxn modelId="{A0B11460-CA94-4D1A-BF95-B43CA9C1580B}" srcId="{88EBDAAA-B582-4300-9681-9A4ECE26C864}" destId="{F0B4209C-8CCA-4C98-AAB0-7494E0DC364B}" srcOrd="3" destOrd="0" parTransId="{4CDB47D5-BE4D-49F6-A050-C987475FB863}" sibTransId="{C15D52DC-564C-447D-B798-FB328FE0BED0}"/>
    <dgm:cxn modelId="{3E669682-0EC2-4422-8FBC-54706F448FCD}" type="presOf" srcId="{F0B4209C-8CCA-4C98-AAB0-7494E0DC364B}" destId="{1E352BAF-605A-48B7-B513-6906BAE28F62}" srcOrd="0" destOrd="3" presId="urn:microsoft.com/office/officeart/2005/8/layout/list1"/>
    <dgm:cxn modelId="{27F1C4F7-76DE-4DA1-951C-342182E68806}" type="presParOf" srcId="{468799B2-5364-4843-B65F-851C12A1AFEF}" destId="{A43B750F-1876-4994-9F67-F4A49B6BF7FD}" srcOrd="0" destOrd="0" presId="urn:microsoft.com/office/officeart/2005/8/layout/list1"/>
    <dgm:cxn modelId="{0CB52B56-02C2-422C-96C0-05F2482F265F}" type="presParOf" srcId="{A43B750F-1876-4994-9F67-F4A49B6BF7FD}" destId="{3CD43B25-80B9-47C6-8730-41D200708E85}" srcOrd="0" destOrd="0" presId="urn:microsoft.com/office/officeart/2005/8/layout/list1"/>
    <dgm:cxn modelId="{3FD62517-D018-4181-8C43-1BBB468556DA}" type="presParOf" srcId="{A43B750F-1876-4994-9F67-F4A49B6BF7FD}" destId="{74B2D7B9-2D1A-4518-A350-C56ACD115FEB}" srcOrd="1" destOrd="0" presId="urn:microsoft.com/office/officeart/2005/8/layout/list1"/>
    <dgm:cxn modelId="{BB474888-A041-4A2F-A8A5-7B5FF20800CD}" type="presParOf" srcId="{468799B2-5364-4843-B65F-851C12A1AFEF}" destId="{5D4B8A3B-9BD3-41AD-996C-C63EB11C1827}" srcOrd="1" destOrd="0" presId="urn:microsoft.com/office/officeart/2005/8/layout/list1"/>
    <dgm:cxn modelId="{4B5113AB-D196-4E09-A3E1-50A698D4597F}" type="presParOf" srcId="{468799B2-5364-4843-B65F-851C12A1AFEF}" destId="{1E352BAF-605A-48B7-B513-6906BAE28F62}" srcOrd="2" destOrd="0" presId="urn:microsoft.com/office/officeart/2005/8/layout/list1"/>
    <dgm:cxn modelId="{42FC6349-0639-4DE8-A9DB-9FF7B0A2ACB2}" type="presParOf" srcId="{468799B2-5364-4843-B65F-851C12A1AFEF}" destId="{97F7CA36-3C3F-4A86-80B1-A70D553B058D}" srcOrd="3" destOrd="0" presId="urn:microsoft.com/office/officeart/2005/8/layout/list1"/>
    <dgm:cxn modelId="{C2B9EE32-65C8-49CA-B83F-43B30FEB7C9D}" type="presParOf" srcId="{468799B2-5364-4843-B65F-851C12A1AFEF}" destId="{5AC3B6EC-8405-445E-903E-3FCEC715F5F5}" srcOrd="4" destOrd="0" presId="urn:microsoft.com/office/officeart/2005/8/layout/list1"/>
    <dgm:cxn modelId="{80E08A00-3CCB-4A3E-A975-5C9FDE90BC76}" type="presParOf" srcId="{5AC3B6EC-8405-445E-903E-3FCEC715F5F5}" destId="{6EB7768F-D86B-484C-A4F5-1C7DAF466721}" srcOrd="0" destOrd="0" presId="urn:microsoft.com/office/officeart/2005/8/layout/list1"/>
    <dgm:cxn modelId="{02FAB203-4DA9-4EBD-BE2F-CBCB50604440}" type="presParOf" srcId="{5AC3B6EC-8405-445E-903E-3FCEC715F5F5}" destId="{733CF5B5-7CE2-436C-BC40-44FFAB07B8E5}" srcOrd="1" destOrd="0" presId="urn:microsoft.com/office/officeart/2005/8/layout/list1"/>
    <dgm:cxn modelId="{5047F2ED-BD33-4EDD-B114-068AA75EE277}" type="presParOf" srcId="{468799B2-5364-4843-B65F-851C12A1AFEF}" destId="{F9C51E3D-54E2-4620-B1A8-AB7D9D80FF97}" srcOrd="5" destOrd="0" presId="urn:microsoft.com/office/officeart/2005/8/layout/list1"/>
    <dgm:cxn modelId="{24356929-2F93-465A-ADD1-BFD35A611AFC}" type="presParOf" srcId="{468799B2-5364-4843-B65F-851C12A1AFEF}" destId="{B94E1D02-52AE-4F60-8E7A-3FEE7A8B1B5D}"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EAE857-908A-4AAC-98B5-BD24E4A98AA1}" type="doc">
      <dgm:prSet loTypeId="urn:microsoft.com/office/officeart/2005/8/layout/list1" loCatId="list" qsTypeId="urn:microsoft.com/office/officeart/2005/8/quickstyle/3d5" qsCatId="3D" csTypeId="urn:microsoft.com/office/officeart/2005/8/colors/colorful1#1" csCatId="colorful"/>
      <dgm:spPr/>
      <dgm:t>
        <a:bodyPr/>
        <a:lstStyle/>
        <a:p>
          <a:endParaRPr lang="en-US"/>
        </a:p>
      </dgm:t>
    </dgm:pt>
    <dgm:pt modelId="{9EA212D6-2D45-4A1F-81E5-7D3666C0E303}">
      <dgm:prSet/>
      <dgm:spPr/>
      <dgm:t>
        <a:bodyPr/>
        <a:lstStyle/>
        <a:p>
          <a:pPr algn="ctr" rtl="1"/>
          <a:r>
            <a:rPr lang="fa-IR" dirty="0" smtClean="0">
              <a:cs typeface="B Zar" pitchFamily="2" charset="-78"/>
            </a:rPr>
            <a:t>بازار و صنعت</a:t>
          </a:r>
          <a:endParaRPr lang="en-US" dirty="0">
            <a:cs typeface="B Zar" pitchFamily="2" charset="-78"/>
          </a:endParaRPr>
        </a:p>
      </dgm:t>
    </dgm:pt>
    <dgm:pt modelId="{4F322782-F581-48DD-AB49-FF0CF81AE921}" type="parTrans" cxnId="{BEAD2A18-1185-4514-BACE-7F2AE5989FB1}">
      <dgm:prSet/>
      <dgm:spPr/>
      <dgm:t>
        <a:bodyPr/>
        <a:lstStyle/>
        <a:p>
          <a:endParaRPr lang="en-US">
            <a:cs typeface="B Zar" pitchFamily="2" charset="-78"/>
          </a:endParaRPr>
        </a:p>
      </dgm:t>
    </dgm:pt>
    <dgm:pt modelId="{1A655BB5-23BE-4B26-903C-8DAA2B60C349}" type="sibTrans" cxnId="{BEAD2A18-1185-4514-BACE-7F2AE5989FB1}">
      <dgm:prSet/>
      <dgm:spPr/>
      <dgm:t>
        <a:bodyPr/>
        <a:lstStyle/>
        <a:p>
          <a:endParaRPr lang="en-US">
            <a:cs typeface="B Zar" pitchFamily="2" charset="-78"/>
          </a:endParaRPr>
        </a:p>
      </dgm:t>
    </dgm:pt>
    <dgm:pt modelId="{2C71E514-B204-4B83-B4F7-DA97174287E2}">
      <dgm:prSet/>
      <dgm:spPr/>
      <dgm:t>
        <a:bodyPr/>
        <a:lstStyle/>
        <a:p>
          <a:pPr rtl="1"/>
          <a:r>
            <a:rPr lang="fa-IR" dirty="0" smtClean="0">
              <a:cs typeface="B Zar" pitchFamily="2" charset="-78"/>
            </a:rPr>
            <a:t>آن‌چه در مورد بازار گفته مي‌شود (مثلاً بورس در مقابل طلا) لزوماً در مورد صنعت صادق نيست </a:t>
          </a:r>
          <a:endParaRPr lang="en-US" dirty="0">
            <a:cs typeface="B Zar" pitchFamily="2" charset="-78"/>
          </a:endParaRPr>
        </a:p>
      </dgm:t>
    </dgm:pt>
    <dgm:pt modelId="{982CC964-5DB0-4849-9BE4-57B407DA099A}" type="parTrans" cxnId="{2488B727-866B-4E86-A663-EC5C7B48C272}">
      <dgm:prSet/>
      <dgm:spPr/>
      <dgm:t>
        <a:bodyPr/>
        <a:lstStyle/>
        <a:p>
          <a:endParaRPr lang="en-US">
            <a:cs typeface="B Zar" pitchFamily="2" charset="-78"/>
          </a:endParaRPr>
        </a:p>
      </dgm:t>
    </dgm:pt>
    <dgm:pt modelId="{6C7F355F-5AA5-4132-B0B2-92FDB1E17AFC}" type="sibTrans" cxnId="{2488B727-866B-4E86-A663-EC5C7B48C272}">
      <dgm:prSet/>
      <dgm:spPr/>
      <dgm:t>
        <a:bodyPr/>
        <a:lstStyle/>
        <a:p>
          <a:endParaRPr lang="en-US">
            <a:cs typeface="B Zar" pitchFamily="2" charset="-78"/>
          </a:endParaRPr>
        </a:p>
      </dgm:t>
    </dgm:pt>
    <dgm:pt modelId="{A22BA6B5-F5C7-46E5-A7DE-58CB05F5EAFC}">
      <dgm:prSet/>
      <dgm:spPr/>
      <dgm:t>
        <a:bodyPr/>
        <a:lstStyle/>
        <a:p>
          <a:pPr algn="ctr" rtl="1"/>
          <a:r>
            <a:rPr lang="fa-IR" dirty="0" smtClean="0">
              <a:cs typeface="B Zar" pitchFamily="2" charset="-78"/>
            </a:rPr>
            <a:t>صنعت و بنگاه</a:t>
          </a:r>
          <a:endParaRPr lang="en-US" dirty="0">
            <a:cs typeface="B Zar" pitchFamily="2" charset="-78"/>
          </a:endParaRPr>
        </a:p>
      </dgm:t>
    </dgm:pt>
    <dgm:pt modelId="{EAB97711-9C37-4CCA-AEE4-87251778C72F}" type="parTrans" cxnId="{E5A5C100-D287-48EA-B035-4DCB50C05AAB}">
      <dgm:prSet/>
      <dgm:spPr/>
      <dgm:t>
        <a:bodyPr/>
        <a:lstStyle/>
        <a:p>
          <a:endParaRPr lang="en-US">
            <a:cs typeface="B Zar" pitchFamily="2" charset="-78"/>
          </a:endParaRPr>
        </a:p>
      </dgm:t>
    </dgm:pt>
    <dgm:pt modelId="{54CBA2C4-36BE-4774-8E3C-5F628A9016A3}" type="sibTrans" cxnId="{E5A5C100-D287-48EA-B035-4DCB50C05AAB}">
      <dgm:prSet/>
      <dgm:spPr/>
      <dgm:t>
        <a:bodyPr/>
        <a:lstStyle/>
        <a:p>
          <a:endParaRPr lang="en-US">
            <a:cs typeface="B Zar" pitchFamily="2" charset="-78"/>
          </a:endParaRPr>
        </a:p>
      </dgm:t>
    </dgm:pt>
    <dgm:pt modelId="{8CDD4280-47FA-465B-BCBD-CACEF871797D}">
      <dgm:prSet/>
      <dgm:spPr/>
      <dgm:t>
        <a:bodyPr/>
        <a:lstStyle/>
        <a:p>
          <a:pPr rtl="1"/>
          <a:r>
            <a:rPr lang="fa-IR" dirty="0" smtClean="0">
              <a:cs typeface="B Zar" pitchFamily="2" charset="-78"/>
            </a:rPr>
            <a:t>آن‌چه در مورد صنعت گفته مي‌شود، لزوماً در مورد شركت صادق نيست. </a:t>
          </a:r>
          <a:endParaRPr lang="en-US" dirty="0">
            <a:cs typeface="B Zar" pitchFamily="2" charset="-78"/>
          </a:endParaRPr>
        </a:p>
      </dgm:t>
    </dgm:pt>
    <dgm:pt modelId="{4FB280DF-7928-484F-8095-56AC63E82BD4}" type="parTrans" cxnId="{D8A0D966-D4F8-40C1-AAF5-74570427FDBA}">
      <dgm:prSet/>
      <dgm:spPr/>
      <dgm:t>
        <a:bodyPr/>
        <a:lstStyle/>
        <a:p>
          <a:endParaRPr lang="en-US">
            <a:cs typeface="B Zar" pitchFamily="2" charset="-78"/>
          </a:endParaRPr>
        </a:p>
      </dgm:t>
    </dgm:pt>
    <dgm:pt modelId="{2B36C681-BBE4-4F5A-B608-7811D02A7818}" type="sibTrans" cxnId="{D8A0D966-D4F8-40C1-AAF5-74570427FDBA}">
      <dgm:prSet/>
      <dgm:spPr/>
      <dgm:t>
        <a:bodyPr/>
        <a:lstStyle/>
        <a:p>
          <a:endParaRPr lang="en-US">
            <a:cs typeface="B Zar" pitchFamily="2" charset="-78"/>
          </a:endParaRPr>
        </a:p>
      </dgm:t>
    </dgm:pt>
    <dgm:pt modelId="{BB1FD1C2-B7D9-45F4-8FA4-1CA59825E306}" type="pres">
      <dgm:prSet presAssocID="{90EAE857-908A-4AAC-98B5-BD24E4A98AA1}" presName="linear" presStyleCnt="0">
        <dgm:presLayoutVars>
          <dgm:dir/>
          <dgm:animLvl val="lvl"/>
          <dgm:resizeHandles val="exact"/>
        </dgm:presLayoutVars>
      </dgm:prSet>
      <dgm:spPr/>
      <dgm:t>
        <a:bodyPr/>
        <a:lstStyle/>
        <a:p>
          <a:endParaRPr lang="en-US"/>
        </a:p>
      </dgm:t>
    </dgm:pt>
    <dgm:pt modelId="{6ACDE532-E346-45CA-999E-753B27CE6D37}" type="pres">
      <dgm:prSet presAssocID="{9EA212D6-2D45-4A1F-81E5-7D3666C0E303}" presName="parentLin" presStyleCnt="0"/>
      <dgm:spPr/>
      <dgm:t>
        <a:bodyPr/>
        <a:lstStyle/>
        <a:p>
          <a:endParaRPr lang="en-US"/>
        </a:p>
      </dgm:t>
    </dgm:pt>
    <dgm:pt modelId="{7D6D47D7-556C-4652-871C-28D50DB434FF}" type="pres">
      <dgm:prSet presAssocID="{9EA212D6-2D45-4A1F-81E5-7D3666C0E303}" presName="parentLeftMargin" presStyleLbl="node1" presStyleIdx="0" presStyleCnt="2"/>
      <dgm:spPr/>
      <dgm:t>
        <a:bodyPr/>
        <a:lstStyle/>
        <a:p>
          <a:endParaRPr lang="en-US"/>
        </a:p>
      </dgm:t>
    </dgm:pt>
    <dgm:pt modelId="{4B9164FA-238D-41A1-84EB-839427429A2E}" type="pres">
      <dgm:prSet presAssocID="{9EA212D6-2D45-4A1F-81E5-7D3666C0E303}" presName="parentText" presStyleLbl="node1" presStyleIdx="0" presStyleCnt="2">
        <dgm:presLayoutVars>
          <dgm:chMax val="0"/>
          <dgm:bulletEnabled val="1"/>
        </dgm:presLayoutVars>
      </dgm:prSet>
      <dgm:spPr/>
      <dgm:t>
        <a:bodyPr/>
        <a:lstStyle/>
        <a:p>
          <a:endParaRPr lang="en-US"/>
        </a:p>
      </dgm:t>
    </dgm:pt>
    <dgm:pt modelId="{870AE11C-525E-4023-8694-97EE993DF029}" type="pres">
      <dgm:prSet presAssocID="{9EA212D6-2D45-4A1F-81E5-7D3666C0E303}" presName="negativeSpace" presStyleCnt="0"/>
      <dgm:spPr/>
      <dgm:t>
        <a:bodyPr/>
        <a:lstStyle/>
        <a:p>
          <a:endParaRPr lang="en-US"/>
        </a:p>
      </dgm:t>
    </dgm:pt>
    <dgm:pt modelId="{9C473313-A338-4F84-98AB-5BE0C80D49D6}" type="pres">
      <dgm:prSet presAssocID="{9EA212D6-2D45-4A1F-81E5-7D3666C0E303}" presName="childText" presStyleLbl="conFgAcc1" presStyleIdx="0" presStyleCnt="2">
        <dgm:presLayoutVars>
          <dgm:bulletEnabled val="1"/>
        </dgm:presLayoutVars>
      </dgm:prSet>
      <dgm:spPr/>
      <dgm:t>
        <a:bodyPr/>
        <a:lstStyle/>
        <a:p>
          <a:endParaRPr lang="en-US"/>
        </a:p>
      </dgm:t>
    </dgm:pt>
    <dgm:pt modelId="{0B0C6686-CAB0-4923-ACB1-0A3B43EC2840}" type="pres">
      <dgm:prSet presAssocID="{1A655BB5-23BE-4B26-903C-8DAA2B60C349}" presName="spaceBetweenRectangles" presStyleCnt="0"/>
      <dgm:spPr/>
      <dgm:t>
        <a:bodyPr/>
        <a:lstStyle/>
        <a:p>
          <a:endParaRPr lang="en-US"/>
        </a:p>
      </dgm:t>
    </dgm:pt>
    <dgm:pt modelId="{21A5FD81-5D02-4545-9E59-F513BFFE38DE}" type="pres">
      <dgm:prSet presAssocID="{A22BA6B5-F5C7-46E5-A7DE-58CB05F5EAFC}" presName="parentLin" presStyleCnt="0"/>
      <dgm:spPr/>
      <dgm:t>
        <a:bodyPr/>
        <a:lstStyle/>
        <a:p>
          <a:endParaRPr lang="en-US"/>
        </a:p>
      </dgm:t>
    </dgm:pt>
    <dgm:pt modelId="{7A87FB8F-E26A-45FA-9157-A16BBA857A44}" type="pres">
      <dgm:prSet presAssocID="{A22BA6B5-F5C7-46E5-A7DE-58CB05F5EAFC}" presName="parentLeftMargin" presStyleLbl="node1" presStyleIdx="0" presStyleCnt="2"/>
      <dgm:spPr/>
      <dgm:t>
        <a:bodyPr/>
        <a:lstStyle/>
        <a:p>
          <a:endParaRPr lang="en-US"/>
        </a:p>
      </dgm:t>
    </dgm:pt>
    <dgm:pt modelId="{C485D262-42CA-48A1-B72D-6293674299E2}" type="pres">
      <dgm:prSet presAssocID="{A22BA6B5-F5C7-46E5-A7DE-58CB05F5EAFC}" presName="parentText" presStyleLbl="node1" presStyleIdx="1" presStyleCnt="2">
        <dgm:presLayoutVars>
          <dgm:chMax val="0"/>
          <dgm:bulletEnabled val="1"/>
        </dgm:presLayoutVars>
      </dgm:prSet>
      <dgm:spPr/>
      <dgm:t>
        <a:bodyPr/>
        <a:lstStyle/>
        <a:p>
          <a:endParaRPr lang="en-US"/>
        </a:p>
      </dgm:t>
    </dgm:pt>
    <dgm:pt modelId="{287A0BBE-4A70-408C-B0A7-4082DBF49DEA}" type="pres">
      <dgm:prSet presAssocID="{A22BA6B5-F5C7-46E5-A7DE-58CB05F5EAFC}" presName="negativeSpace" presStyleCnt="0"/>
      <dgm:spPr/>
      <dgm:t>
        <a:bodyPr/>
        <a:lstStyle/>
        <a:p>
          <a:endParaRPr lang="en-US"/>
        </a:p>
      </dgm:t>
    </dgm:pt>
    <dgm:pt modelId="{354B7B10-C254-44A2-8071-72ED79A4F2B7}" type="pres">
      <dgm:prSet presAssocID="{A22BA6B5-F5C7-46E5-A7DE-58CB05F5EAFC}" presName="childText" presStyleLbl="conFgAcc1" presStyleIdx="1" presStyleCnt="2">
        <dgm:presLayoutVars>
          <dgm:bulletEnabled val="1"/>
        </dgm:presLayoutVars>
      </dgm:prSet>
      <dgm:spPr/>
      <dgm:t>
        <a:bodyPr/>
        <a:lstStyle/>
        <a:p>
          <a:endParaRPr lang="en-US"/>
        </a:p>
      </dgm:t>
    </dgm:pt>
  </dgm:ptLst>
  <dgm:cxnLst>
    <dgm:cxn modelId="{2A9D3508-E6E0-49F5-87A6-D3F652ACC12E}" type="presOf" srcId="{9EA212D6-2D45-4A1F-81E5-7D3666C0E303}" destId="{7D6D47D7-556C-4652-871C-28D50DB434FF}" srcOrd="0" destOrd="0" presId="urn:microsoft.com/office/officeart/2005/8/layout/list1"/>
    <dgm:cxn modelId="{2488B727-866B-4E86-A663-EC5C7B48C272}" srcId="{9EA212D6-2D45-4A1F-81E5-7D3666C0E303}" destId="{2C71E514-B204-4B83-B4F7-DA97174287E2}" srcOrd="0" destOrd="0" parTransId="{982CC964-5DB0-4849-9BE4-57B407DA099A}" sibTransId="{6C7F355F-5AA5-4132-B0B2-92FDB1E17AFC}"/>
    <dgm:cxn modelId="{BDA50C1C-3C96-4787-BC41-F08065A9485D}" type="presOf" srcId="{2C71E514-B204-4B83-B4F7-DA97174287E2}" destId="{9C473313-A338-4F84-98AB-5BE0C80D49D6}" srcOrd="0" destOrd="0" presId="urn:microsoft.com/office/officeart/2005/8/layout/list1"/>
    <dgm:cxn modelId="{AC417DC5-E283-4D38-9031-D9BFBDDF8B38}" type="presOf" srcId="{8CDD4280-47FA-465B-BCBD-CACEF871797D}" destId="{354B7B10-C254-44A2-8071-72ED79A4F2B7}" srcOrd="0" destOrd="0" presId="urn:microsoft.com/office/officeart/2005/8/layout/list1"/>
    <dgm:cxn modelId="{BEAD2A18-1185-4514-BACE-7F2AE5989FB1}" srcId="{90EAE857-908A-4AAC-98B5-BD24E4A98AA1}" destId="{9EA212D6-2D45-4A1F-81E5-7D3666C0E303}" srcOrd="0" destOrd="0" parTransId="{4F322782-F581-48DD-AB49-FF0CF81AE921}" sibTransId="{1A655BB5-23BE-4B26-903C-8DAA2B60C349}"/>
    <dgm:cxn modelId="{61D109F1-73A3-44A6-A93F-A3C3726E3DA7}" type="presOf" srcId="{A22BA6B5-F5C7-46E5-A7DE-58CB05F5EAFC}" destId="{C485D262-42CA-48A1-B72D-6293674299E2}" srcOrd="1" destOrd="0" presId="urn:microsoft.com/office/officeart/2005/8/layout/list1"/>
    <dgm:cxn modelId="{CE1EF3A7-4029-4929-824C-8DEF6767D9B3}" type="presOf" srcId="{9EA212D6-2D45-4A1F-81E5-7D3666C0E303}" destId="{4B9164FA-238D-41A1-84EB-839427429A2E}" srcOrd="1" destOrd="0" presId="urn:microsoft.com/office/officeart/2005/8/layout/list1"/>
    <dgm:cxn modelId="{E5A5C100-D287-48EA-B035-4DCB50C05AAB}" srcId="{90EAE857-908A-4AAC-98B5-BD24E4A98AA1}" destId="{A22BA6B5-F5C7-46E5-A7DE-58CB05F5EAFC}" srcOrd="1" destOrd="0" parTransId="{EAB97711-9C37-4CCA-AEE4-87251778C72F}" sibTransId="{54CBA2C4-36BE-4774-8E3C-5F628A9016A3}"/>
    <dgm:cxn modelId="{D2A2FDFC-B28C-4CE1-9698-0E7C41D5620D}" type="presOf" srcId="{90EAE857-908A-4AAC-98B5-BD24E4A98AA1}" destId="{BB1FD1C2-B7D9-45F4-8FA4-1CA59825E306}" srcOrd="0" destOrd="0" presId="urn:microsoft.com/office/officeart/2005/8/layout/list1"/>
    <dgm:cxn modelId="{D8A0D966-D4F8-40C1-AAF5-74570427FDBA}" srcId="{A22BA6B5-F5C7-46E5-A7DE-58CB05F5EAFC}" destId="{8CDD4280-47FA-465B-BCBD-CACEF871797D}" srcOrd="0" destOrd="0" parTransId="{4FB280DF-7928-484F-8095-56AC63E82BD4}" sibTransId="{2B36C681-BBE4-4F5A-B608-7811D02A7818}"/>
    <dgm:cxn modelId="{38BAA207-8D5C-401A-B909-181D89F1D41F}" type="presOf" srcId="{A22BA6B5-F5C7-46E5-A7DE-58CB05F5EAFC}" destId="{7A87FB8F-E26A-45FA-9157-A16BBA857A44}" srcOrd="0" destOrd="0" presId="urn:microsoft.com/office/officeart/2005/8/layout/list1"/>
    <dgm:cxn modelId="{56A738F0-AA48-456C-9386-F9E6D34D1734}" type="presParOf" srcId="{BB1FD1C2-B7D9-45F4-8FA4-1CA59825E306}" destId="{6ACDE532-E346-45CA-999E-753B27CE6D37}" srcOrd="0" destOrd="0" presId="urn:microsoft.com/office/officeart/2005/8/layout/list1"/>
    <dgm:cxn modelId="{DA6BCCC8-713A-414A-8C37-ED7FC25CB24C}" type="presParOf" srcId="{6ACDE532-E346-45CA-999E-753B27CE6D37}" destId="{7D6D47D7-556C-4652-871C-28D50DB434FF}" srcOrd="0" destOrd="0" presId="urn:microsoft.com/office/officeart/2005/8/layout/list1"/>
    <dgm:cxn modelId="{CDC7CEE9-EED3-423E-9267-162EC83E4FED}" type="presParOf" srcId="{6ACDE532-E346-45CA-999E-753B27CE6D37}" destId="{4B9164FA-238D-41A1-84EB-839427429A2E}" srcOrd="1" destOrd="0" presId="urn:microsoft.com/office/officeart/2005/8/layout/list1"/>
    <dgm:cxn modelId="{36EF4EAB-6ECD-4918-BDAD-4D83272CE4EB}" type="presParOf" srcId="{BB1FD1C2-B7D9-45F4-8FA4-1CA59825E306}" destId="{870AE11C-525E-4023-8694-97EE993DF029}" srcOrd="1" destOrd="0" presId="urn:microsoft.com/office/officeart/2005/8/layout/list1"/>
    <dgm:cxn modelId="{9445744C-8F3B-486A-B585-B6B76009E6C9}" type="presParOf" srcId="{BB1FD1C2-B7D9-45F4-8FA4-1CA59825E306}" destId="{9C473313-A338-4F84-98AB-5BE0C80D49D6}" srcOrd="2" destOrd="0" presId="urn:microsoft.com/office/officeart/2005/8/layout/list1"/>
    <dgm:cxn modelId="{310CFEAA-64C3-494B-9CA3-7396FA0DBAD2}" type="presParOf" srcId="{BB1FD1C2-B7D9-45F4-8FA4-1CA59825E306}" destId="{0B0C6686-CAB0-4923-ACB1-0A3B43EC2840}" srcOrd="3" destOrd="0" presId="urn:microsoft.com/office/officeart/2005/8/layout/list1"/>
    <dgm:cxn modelId="{6A2B78C6-1C1A-457A-B3CD-7847774929B1}" type="presParOf" srcId="{BB1FD1C2-B7D9-45F4-8FA4-1CA59825E306}" destId="{21A5FD81-5D02-4545-9E59-F513BFFE38DE}" srcOrd="4" destOrd="0" presId="urn:microsoft.com/office/officeart/2005/8/layout/list1"/>
    <dgm:cxn modelId="{9A46B9DB-A340-4400-8C53-FE86C6D3A22C}" type="presParOf" srcId="{21A5FD81-5D02-4545-9E59-F513BFFE38DE}" destId="{7A87FB8F-E26A-45FA-9157-A16BBA857A44}" srcOrd="0" destOrd="0" presId="urn:microsoft.com/office/officeart/2005/8/layout/list1"/>
    <dgm:cxn modelId="{E2D438A2-C4E0-49D3-8603-207AF4BC01A8}" type="presParOf" srcId="{21A5FD81-5D02-4545-9E59-F513BFFE38DE}" destId="{C485D262-42CA-48A1-B72D-6293674299E2}" srcOrd="1" destOrd="0" presId="urn:microsoft.com/office/officeart/2005/8/layout/list1"/>
    <dgm:cxn modelId="{2ED6019E-1557-4DB4-95BF-D7FCCE3AD2D3}" type="presParOf" srcId="{BB1FD1C2-B7D9-45F4-8FA4-1CA59825E306}" destId="{287A0BBE-4A70-408C-B0A7-4082DBF49DEA}" srcOrd="5" destOrd="0" presId="urn:microsoft.com/office/officeart/2005/8/layout/list1"/>
    <dgm:cxn modelId="{417137FB-E795-43C7-BACF-C0F01BA7A00E}" type="presParOf" srcId="{BB1FD1C2-B7D9-45F4-8FA4-1CA59825E306}" destId="{354B7B10-C254-44A2-8071-72ED79A4F2B7}"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008C32-795F-4DA0-99D6-C522E1B5539F}"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87494AD6-3B21-4055-A870-14530E7CE7D0}">
      <dgm:prSet custT="1"/>
      <dgm:spPr/>
      <dgm:t>
        <a:bodyPr/>
        <a:lstStyle/>
        <a:p>
          <a:pPr rtl="1"/>
          <a:r>
            <a:rPr lang="fa-IR" sz="2800" dirty="0" smtClean="0">
              <a:cs typeface="B Zar" pitchFamily="2" charset="-78"/>
            </a:rPr>
            <a:t>اثر تحريم‌ها  بر بازار بورس:  مثال 1</a:t>
          </a:r>
          <a:endParaRPr lang="en-US" sz="2800" dirty="0">
            <a:cs typeface="B Zar" pitchFamily="2" charset="-78"/>
          </a:endParaRPr>
        </a:p>
      </dgm:t>
    </dgm:pt>
    <dgm:pt modelId="{7A3EF072-866D-403C-90D3-D40C52715731}" type="parTrans" cxnId="{7B86CE12-80D9-4CB4-BF8A-01BBC8F582E2}">
      <dgm:prSet/>
      <dgm:spPr/>
      <dgm:t>
        <a:bodyPr/>
        <a:lstStyle/>
        <a:p>
          <a:endParaRPr lang="en-US">
            <a:cs typeface="B Zar" pitchFamily="2" charset="-78"/>
          </a:endParaRPr>
        </a:p>
      </dgm:t>
    </dgm:pt>
    <dgm:pt modelId="{BDE29520-9223-4F1F-852D-1DC41A2E2363}" type="sibTrans" cxnId="{7B86CE12-80D9-4CB4-BF8A-01BBC8F582E2}">
      <dgm:prSet/>
      <dgm:spPr/>
      <dgm:t>
        <a:bodyPr/>
        <a:lstStyle/>
        <a:p>
          <a:endParaRPr lang="en-US">
            <a:cs typeface="B Zar" pitchFamily="2" charset="-78"/>
          </a:endParaRPr>
        </a:p>
      </dgm:t>
    </dgm:pt>
    <dgm:pt modelId="{F1384901-EEC7-4D09-89A1-44C9077A3AF0}">
      <dgm:prSet/>
      <dgm:spPr/>
      <dgm:t>
        <a:bodyPr/>
        <a:lstStyle/>
        <a:p>
          <a:pPr algn="justLow" rtl="1"/>
          <a:r>
            <a:rPr lang="fa-IR" dirty="0" smtClean="0">
              <a:latin typeface="ذ ظشق"/>
              <a:cs typeface="B Zar" pitchFamily="2" charset="-78"/>
            </a:rPr>
            <a:t>شركت‌هاي صادراتي: پتروشيمي، معدني، فلزات اساسي (حدود 40% بازار) </a:t>
          </a:r>
          <a:endParaRPr lang="en-US" dirty="0">
            <a:latin typeface="ذ ظشق"/>
            <a:cs typeface="B Zar" pitchFamily="2" charset="-78"/>
          </a:endParaRPr>
        </a:p>
      </dgm:t>
    </dgm:pt>
    <dgm:pt modelId="{61DD6F02-5CFC-4C07-9A24-45BE2272DB13}" type="parTrans" cxnId="{36BD5A38-48E4-4173-9D8A-8A561F53DC49}">
      <dgm:prSet/>
      <dgm:spPr/>
      <dgm:t>
        <a:bodyPr/>
        <a:lstStyle/>
        <a:p>
          <a:endParaRPr lang="en-US">
            <a:cs typeface="B Zar" pitchFamily="2" charset="-78"/>
          </a:endParaRPr>
        </a:p>
      </dgm:t>
    </dgm:pt>
    <dgm:pt modelId="{7BA91C9A-10C2-4AD0-84D8-4C0C89993A2C}" type="sibTrans" cxnId="{36BD5A38-48E4-4173-9D8A-8A561F53DC49}">
      <dgm:prSet/>
      <dgm:spPr/>
      <dgm:t>
        <a:bodyPr/>
        <a:lstStyle/>
        <a:p>
          <a:endParaRPr lang="en-US">
            <a:cs typeface="B Zar" pitchFamily="2" charset="-78"/>
          </a:endParaRPr>
        </a:p>
      </dgm:t>
    </dgm:pt>
    <dgm:pt modelId="{E85B287E-CFC1-49E8-A8D2-5EF3BC0E00DA}">
      <dgm:prSet/>
      <dgm:spPr/>
      <dgm:t>
        <a:bodyPr/>
        <a:lstStyle/>
        <a:p>
          <a:pPr algn="justLow" rtl="1"/>
          <a:r>
            <a:rPr lang="fa-IR" dirty="0" smtClean="0">
              <a:latin typeface="ذ ظشق"/>
              <a:cs typeface="B Zar" pitchFamily="2" charset="-78"/>
            </a:rPr>
            <a:t>شركت‌هاي واردكنندة موارد اوليه و قطعات</a:t>
          </a:r>
          <a:endParaRPr lang="en-US" dirty="0">
            <a:latin typeface="ذ ظشق"/>
            <a:cs typeface="B Zar" pitchFamily="2" charset="-78"/>
          </a:endParaRPr>
        </a:p>
      </dgm:t>
    </dgm:pt>
    <dgm:pt modelId="{70EE593D-BA20-4659-89F1-9A10C5A7B61A}" type="parTrans" cxnId="{305FA2E0-A5FA-45C6-9DD8-65679C873429}">
      <dgm:prSet/>
      <dgm:spPr/>
      <dgm:t>
        <a:bodyPr/>
        <a:lstStyle/>
        <a:p>
          <a:endParaRPr lang="en-US">
            <a:cs typeface="B Zar" pitchFamily="2" charset="-78"/>
          </a:endParaRPr>
        </a:p>
      </dgm:t>
    </dgm:pt>
    <dgm:pt modelId="{DC0D7FBA-D96A-4C84-9B17-3F8052974B4A}" type="sibTrans" cxnId="{305FA2E0-A5FA-45C6-9DD8-65679C873429}">
      <dgm:prSet/>
      <dgm:spPr/>
      <dgm:t>
        <a:bodyPr/>
        <a:lstStyle/>
        <a:p>
          <a:endParaRPr lang="en-US">
            <a:cs typeface="B Zar" pitchFamily="2" charset="-78"/>
          </a:endParaRPr>
        </a:p>
      </dgm:t>
    </dgm:pt>
    <dgm:pt modelId="{0097515E-6305-4642-8B84-F072F0CBBF8C}">
      <dgm:prSet custT="1"/>
      <dgm:spPr/>
      <dgm:t>
        <a:bodyPr/>
        <a:lstStyle/>
        <a:p>
          <a:pPr rtl="1"/>
          <a:r>
            <a:rPr lang="fa-IR" sz="2800" dirty="0" smtClean="0">
              <a:cs typeface="B Zar" pitchFamily="2" charset="-78"/>
            </a:rPr>
            <a:t>اثر تحريم‌ها بر بازار بورس: مثال 2</a:t>
          </a:r>
          <a:endParaRPr lang="en-US" sz="2800" dirty="0">
            <a:cs typeface="B Zar" pitchFamily="2" charset="-78"/>
          </a:endParaRPr>
        </a:p>
      </dgm:t>
    </dgm:pt>
    <dgm:pt modelId="{14EFF305-8F80-4873-A090-5BABB5DCE235}" type="parTrans" cxnId="{3DC608E0-B2D7-4283-9837-BEDA0ADEC37A}">
      <dgm:prSet/>
      <dgm:spPr/>
      <dgm:t>
        <a:bodyPr/>
        <a:lstStyle/>
        <a:p>
          <a:endParaRPr lang="en-US">
            <a:cs typeface="B Zar" pitchFamily="2" charset="-78"/>
          </a:endParaRPr>
        </a:p>
      </dgm:t>
    </dgm:pt>
    <dgm:pt modelId="{58D9F157-B5FF-4AE5-9290-62EF3A1EB09B}" type="sibTrans" cxnId="{3DC608E0-B2D7-4283-9837-BEDA0ADEC37A}">
      <dgm:prSet/>
      <dgm:spPr/>
      <dgm:t>
        <a:bodyPr/>
        <a:lstStyle/>
        <a:p>
          <a:endParaRPr lang="en-US">
            <a:cs typeface="B Zar" pitchFamily="2" charset="-78"/>
          </a:endParaRPr>
        </a:p>
      </dgm:t>
    </dgm:pt>
    <dgm:pt modelId="{6243062C-C39F-48A6-912B-03DF807239DA}">
      <dgm:prSet/>
      <dgm:spPr/>
      <dgm:t>
        <a:bodyPr/>
        <a:lstStyle/>
        <a:p>
          <a:pPr algn="justLow" rtl="1"/>
          <a:r>
            <a:rPr lang="fa-IR" dirty="0" smtClean="0">
              <a:latin typeface="ذ ظشق"/>
              <a:cs typeface="B Zar" pitchFamily="2" charset="-78"/>
            </a:rPr>
            <a:t>پتروشيمي</a:t>
          </a:r>
          <a:r>
            <a:rPr lang="fa-IR" b="1" dirty="0" smtClean="0">
              <a:latin typeface="ذ ظشق"/>
              <a:cs typeface="B Zar" pitchFamily="2" charset="-78"/>
            </a:rPr>
            <a:t>:</a:t>
          </a:r>
          <a:r>
            <a:rPr lang="fa-IR" dirty="0" smtClean="0">
              <a:latin typeface="ذ ظشق"/>
              <a:cs typeface="B Zar" pitchFamily="2" charset="-78"/>
            </a:rPr>
            <a:t> تحريم قيمت‌ها را در سطح جهاني بالا مي‌برد </a:t>
          </a:r>
          <a:endParaRPr lang="en-US" dirty="0">
            <a:latin typeface="ذ ظشق"/>
            <a:cs typeface="B Zar" pitchFamily="2" charset="-78"/>
          </a:endParaRPr>
        </a:p>
      </dgm:t>
    </dgm:pt>
    <dgm:pt modelId="{BD3E8ED1-49B6-4807-8A71-D53AF0580F4B}" type="parTrans" cxnId="{A214FC08-5A6E-41C0-AAB7-7D048B21A388}">
      <dgm:prSet/>
      <dgm:spPr/>
      <dgm:t>
        <a:bodyPr/>
        <a:lstStyle/>
        <a:p>
          <a:endParaRPr lang="en-US">
            <a:cs typeface="B Zar" pitchFamily="2" charset="-78"/>
          </a:endParaRPr>
        </a:p>
      </dgm:t>
    </dgm:pt>
    <dgm:pt modelId="{37C6EE3D-DBF6-4F07-B320-CD8484DFE9BA}" type="sibTrans" cxnId="{A214FC08-5A6E-41C0-AAB7-7D048B21A388}">
      <dgm:prSet/>
      <dgm:spPr/>
      <dgm:t>
        <a:bodyPr/>
        <a:lstStyle/>
        <a:p>
          <a:endParaRPr lang="en-US">
            <a:cs typeface="B Zar" pitchFamily="2" charset="-78"/>
          </a:endParaRPr>
        </a:p>
      </dgm:t>
    </dgm:pt>
    <dgm:pt modelId="{D075F348-D40F-4A53-92B6-58B7FDE7E054}">
      <dgm:prSet/>
      <dgm:spPr/>
      <dgm:t>
        <a:bodyPr/>
        <a:lstStyle/>
        <a:p>
          <a:pPr algn="justLow" rtl="1"/>
          <a:r>
            <a:rPr lang="fa-IR" dirty="0" smtClean="0">
              <a:latin typeface="ذ ظشق"/>
              <a:cs typeface="B Zar" pitchFamily="2" charset="-78"/>
            </a:rPr>
            <a:t>سرب/روي</a:t>
          </a:r>
          <a:r>
            <a:rPr lang="fa-IR" b="1" dirty="0" smtClean="0">
              <a:latin typeface="ذ ظشق"/>
              <a:cs typeface="B Zar" pitchFamily="2" charset="-78"/>
            </a:rPr>
            <a:t>:</a:t>
          </a:r>
          <a:r>
            <a:rPr lang="fa-IR" dirty="0" smtClean="0">
              <a:latin typeface="ذ ظشق"/>
              <a:cs typeface="B Zar" pitchFamily="2" charset="-78"/>
            </a:rPr>
            <a:t> مازاد عرضه؛ تحريم لزوماً قيمت‌ها را بالا نمي‌برد </a:t>
          </a:r>
          <a:endParaRPr lang="en-US" dirty="0">
            <a:latin typeface="ذ ظشق"/>
            <a:cs typeface="B Zar" pitchFamily="2" charset="-78"/>
          </a:endParaRPr>
        </a:p>
      </dgm:t>
    </dgm:pt>
    <dgm:pt modelId="{923598C9-AA34-4F6A-BED5-562B3C51B3BA}" type="parTrans" cxnId="{B3F92933-FAB6-4788-A10A-1CD8281709D9}">
      <dgm:prSet/>
      <dgm:spPr/>
      <dgm:t>
        <a:bodyPr/>
        <a:lstStyle/>
        <a:p>
          <a:endParaRPr lang="en-US">
            <a:cs typeface="B Zar" pitchFamily="2" charset="-78"/>
          </a:endParaRPr>
        </a:p>
      </dgm:t>
    </dgm:pt>
    <dgm:pt modelId="{A21179BF-73EB-44DB-9FB7-AB115265080A}" type="sibTrans" cxnId="{B3F92933-FAB6-4788-A10A-1CD8281709D9}">
      <dgm:prSet/>
      <dgm:spPr/>
      <dgm:t>
        <a:bodyPr/>
        <a:lstStyle/>
        <a:p>
          <a:endParaRPr lang="en-US">
            <a:cs typeface="B Zar" pitchFamily="2" charset="-78"/>
          </a:endParaRPr>
        </a:p>
      </dgm:t>
    </dgm:pt>
    <dgm:pt modelId="{3BDCBCD4-1D07-442F-ACCB-62EF225A3C41}" type="pres">
      <dgm:prSet presAssocID="{50008C32-795F-4DA0-99D6-C522E1B5539F}" presName="Name0" presStyleCnt="0">
        <dgm:presLayoutVars>
          <dgm:dir/>
          <dgm:animLvl val="lvl"/>
          <dgm:resizeHandles val="exact"/>
        </dgm:presLayoutVars>
      </dgm:prSet>
      <dgm:spPr/>
      <dgm:t>
        <a:bodyPr/>
        <a:lstStyle/>
        <a:p>
          <a:endParaRPr lang="en-US"/>
        </a:p>
      </dgm:t>
    </dgm:pt>
    <dgm:pt modelId="{43A57FDF-611D-4221-83B6-97A3E47C8DF9}" type="pres">
      <dgm:prSet presAssocID="{87494AD6-3B21-4055-A870-14530E7CE7D0}" presName="linNode" presStyleCnt="0"/>
      <dgm:spPr/>
      <dgm:t>
        <a:bodyPr/>
        <a:lstStyle/>
        <a:p>
          <a:endParaRPr lang="en-US"/>
        </a:p>
      </dgm:t>
    </dgm:pt>
    <dgm:pt modelId="{85D140BE-60D1-4853-ABAF-3858000BC906}" type="pres">
      <dgm:prSet presAssocID="{87494AD6-3B21-4055-A870-14530E7CE7D0}" presName="parentText" presStyleLbl="node1" presStyleIdx="0" presStyleCnt="2">
        <dgm:presLayoutVars>
          <dgm:chMax val="1"/>
          <dgm:bulletEnabled val="1"/>
        </dgm:presLayoutVars>
      </dgm:prSet>
      <dgm:spPr/>
      <dgm:t>
        <a:bodyPr/>
        <a:lstStyle/>
        <a:p>
          <a:endParaRPr lang="en-US"/>
        </a:p>
      </dgm:t>
    </dgm:pt>
    <dgm:pt modelId="{EA7872AE-7E69-47A0-8F11-542312EAEACE}" type="pres">
      <dgm:prSet presAssocID="{87494AD6-3B21-4055-A870-14530E7CE7D0}" presName="descendantText" presStyleLbl="alignAccFollowNode1" presStyleIdx="0" presStyleCnt="2">
        <dgm:presLayoutVars>
          <dgm:bulletEnabled val="1"/>
        </dgm:presLayoutVars>
      </dgm:prSet>
      <dgm:spPr/>
      <dgm:t>
        <a:bodyPr/>
        <a:lstStyle/>
        <a:p>
          <a:endParaRPr lang="en-US"/>
        </a:p>
      </dgm:t>
    </dgm:pt>
    <dgm:pt modelId="{047B4D50-73FB-440F-926C-96F0CCCA1AA9}" type="pres">
      <dgm:prSet presAssocID="{BDE29520-9223-4F1F-852D-1DC41A2E2363}" presName="sp" presStyleCnt="0"/>
      <dgm:spPr/>
      <dgm:t>
        <a:bodyPr/>
        <a:lstStyle/>
        <a:p>
          <a:endParaRPr lang="en-US"/>
        </a:p>
      </dgm:t>
    </dgm:pt>
    <dgm:pt modelId="{4FD9D5EC-B339-4D54-8463-B740866E5383}" type="pres">
      <dgm:prSet presAssocID="{0097515E-6305-4642-8B84-F072F0CBBF8C}" presName="linNode" presStyleCnt="0"/>
      <dgm:spPr/>
      <dgm:t>
        <a:bodyPr/>
        <a:lstStyle/>
        <a:p>
          <a:endParaRPr lang="en-US"/>
        </a:p>
      </dgm:t>
    </dgm:pt>
    <dgm:pt modelId="{67BD531C-13BB-4F7B-BD07-4515420D7874}" type="pres">
      <dgm:prSet presAssocID="{0097515E-6305-4642-8B84-F072F0CBBF8C}" presName="parentText" presStyleLbl="node1" presStyleIdx="1" presStyleCnt="2">
        <dgm:presLayoutVars>
          <dgm:chMax val="1"/>
          <dgm:bulletEnabled val="1"/>
        </dgm:presLayoutVars>
      </dgm:prSet>
      <dgm:spPr/>
      <dgm:t>
        <a:bodyPr/>
        <a:lstStyle/>
        <a:p>
          <a:endParaRPr lang="en-US"/>
        </a:p>
      </dgm:t>
    </dgm:pt>
    <dgm:pt modelId="{49E316DA-98F1-4197-84CF-DA3753EABE05}" type="pres">
      <dgm:prSet presAssocID="{0097515E-6305-4642-8B84-F072F0CBBF8C}" presName="descendantText" presStyleLbl="alignAccFollowNode1" presStyleIdx="1" presStyleCnt="2">
        <dgm:presLayoutVars>
          <dgm:bulletEnabled val="1"/>
        </dgm:presLayoutVars>
      </dgm:prSet>
      <dgm:spPr/>
      <dgm:t>
        <a:bodyPr/>
        <a:lstStyle/>
        <a:p>
          <a:endParaRPr lang="en-US"/>
        </a:p>
      </dgm:t>
    </dgm:pt>
  </dgm:ptLst>
  <dgm:cxnLst>
    <dgm:cxn modelId="{B3F92933-FAB6-4788-A10A-1CD8281709D9}" srcId="{0097515E-6305-4642-8B84-F072F0CBBF8C}" destId="{D075F348-D40F-4A53-92B6-58B7FDE7E054}" srcOrd="1" destOrd="0" parTransId="{923598C9-AA34-4F6A-BED5-562B3C51B3BA}" sibTransId="{A21179BF-73EB-44DB-9FB7-AB115265080A}"/>
    <dgm:cxn modelId="{A214FC08-5A6E-41C0-AAB7-7D048B21A388}" srcId="{0097515E-6305-4642-8B84-F072F0CBBF8C}" destId="{6243062C-C39F-48A6-912B-03DF807239DA}" srcOrd="0" destOrd="0" parTransId="{BD3E8ED1-49B6-4807-8A71-D53AF0580F4B}" sibTransId="{37C6EE3D-DBF6-4F07-B320-CD8484DFE9BA}"/>
    <dgm:cxn modelId="{5A88A73C-90CA-4251-8CDC-98C793B80AAE}" type="presOf" srcId="{50008C32-795F-4DA0-99D6-C522E1B5539F}" destId="{3BDCBCD4-1D07-442F-ACCB-62EF225A3C41}" srcOrd="0" destOrd="0" presId="urn:microsoft.com/office/officeart/2005/8/layout/vList5"/>
    <dgm:cxn modelId="{0A5A0697-11D1-4118-B1A5-56CD09F9DCE4}" type="presOf" srcId="{D075F348-D40F-4A53-92B6-58B7FDE7E054}" destId="{49E316DA-98F1-4197-84CF-DA3753EABE05}" srcOrd="0" destOrd="1" presId="urn:microsoft.com/office/officeart/2005/8/layout/vList5"/>
    <dgm:cxn modelId="{305FA2E0-A5FA-45C6-9DD8-65679C873429}" srcId="{87494AD6-3B21-4055-A870-14530E7CE7D0}" destId="{E85B287E-CFC1-49E8-A8D2-5EF3BC0E00DA}" srcOrd="1" destOrd="0" parTransId="{70EE593D-BA20-4659-89F1-9A10C5A7B61A}" sibTransId="{DC0D7FBA-D96A-4C84-9B17-3F8052974B4A}"/>
    <dgm:cxn modelId="{7B86CE12-80D9-4CB4-BF8A-01BBC8F582E2}" srcId="{50008C32-795F-4DA0-99D6-C522E1B5539F}" destId="{87494AD6-3B21-4055-A870-14530E7CE7D0}" srcOrd="0" destOrd="0" parTransId="{7A3EF072-866D-403C-90D3-D40C52715731}" sibTransId="{BDE29520-9223-4F1F-852D-1DC41A2E2363}"/>
    <dgm:cxn modelId="{36BD5A38-48E4-4173-9D8A-8A561F53DC49}" srcId="{87494AD6-3B21-4055-A870-14530E7CE7D0}" destId="{F1384901-EEC7-4D09-89A1-44C9077A3AF0}" srcOrd="0" destOrd="0" parTransId="{61DD6F02-5CFC-4C07-9A24-45BE2272DB13}" sibTransId="{7BA91C9A-10C2-4AD0-84D8-4C0C89993A2C}"/>
    <dgm:cxn modelId="{B81C1A32-A605-46A3-8F01-B5E4E7E5C30B}" type="presOf" srcId="{0097515E-6305-4642-8B84-F072F0CBBF8C}" destId="{67BD531C-13BB-4F7B-BD07-4515420D7874}" srcOrd="0" destOrd="0" presId="urn:microsoft.com/office/officeart/2005/8/layout/vList5"/>
    <dgm:cxn modelId="{A9FA6225-70AD-4CF3-864B-ACEBC0B0F138}" type="presOf" srcId="{F1384901-EEC7-4D09-89A1-44C9077A3AF0}" destId="{EA7872AE-7E69-47A0-8F11-542312EAEACE}" srcOrd="0" destOrd="0" presId="urn:microsoft.com/office/officeart/2005/8/layout/vList5"/>
    <dgm:cxn modelId="{7DFA054F-4E85-408C-AAF3-A326DB4C9FF1}" type="presOf" srcId="{6243062C-C39F-48A6-912B-03DF807239DA}" destId="{49E316DA-98F1-4197-84CF-DA3753EABE05}" srcOrd="0" destOrd="0" presId="urn:microsoft.com/office/officeart/2005/8/layout/vList5"/>
    <dgm:cxn modelId="{B6B7CAFE-45C2-4C66-B1A1-AB37A22BBEC1}" type="presOf" srcId="{87494AD6-3B21-4055-A870-14530E7CE7D0}" destId="{85D140BE-60D1-4853-ABAF-3858000BC906}" srcOrd="0" destOrd="0" presId="urn:microsoft.com/office/officeart/2005/8/layout/vList5"/>
    <dgm:cxn modelId="{7B9E2934-D6FA-4DDC-9D0B-D0EB1D4E72AE}" type="presOf" srcId="{E85B287E-CFC1-49E8-A8D2-5EF3BC0E00DA}" destId="{EA7872AE-7E69-47A0-8F11-542312EAEACE}" srcOrd="0" destOrd="1" presId="urn:microsoft.com/office/officeart/2005/8/layout/vList5"/>
    <dgm:cxn modelId="{3DC608E0-B2D7-4283-9837-BEDA0ADEC37A}" srcId="{50008C32-795F-4DA0-99D6-C522E1B5539F}" destId="{0097515E-6305-4642-8B84-F072F0CBBF8C}" srcOrd="1" destOrd="0" parTransId="{14EFF305-8F80-4873-A090-5BABB5DCE235}" sibTransId="{58D9F157-B5FF-4AE5-9290-62EF3A1EB09B}"/>
    <dgm:cxn modelId="{3CD1E40A-E907-4215-9871-A1A3800D9103}" type="presParOf" srcId="{3BDCBCD4-1D07-442F-ACCB-62EF225A3C41}" destId="{43A57FDF-611D-4221-83B6-97A3E47C8DF9}" srcOrd="0" destOrd="0" presId="urn:microsoft.com/office/officeart/2005/8/layout/vList5"/>
    <dgm:cxn modelId="{4FD1728D-A20C-47CD-A1D0-5CF1AE3730F6}" type="presParOf" srcId="{43A57FDF-611D-4221-83B6-97A3E47C8DF9}" destId="{85D140BE-60D1-4853-ABAF-3858000BC906}" srcOrd="0" destOrd="0" presId="urn:microsoft.com/office/officeart/2005/8/layout/vList5"/>
    <dgm:cxn modelId="{91AEC3A2-6352-4C49-B056-5E28455A1291}" type="presParOf" srcId="{43A57FDF-611D-4221-83B6-97A3E47C8DF9}" destId="{EA7872AE-7E69-47A0-8F11-542312EAEACE}" srcOrd="1" destOrd="0" presId="urn:microsoft.com/office/officeart/2005/8/layout/vList5"/>
    <dgm:cxn modelId="{2444EE45-6FD4-4BDA-B939-C9471AF61FAA}" type="presParOf" srcId="{3BDCBCD4-1D07-442F-ACCB-62EF225A3C41}" destId="{047B4D50-73FB-440F-926C-96F0CCCA1AA9}" srcOrd="1" destOrd="0" presId="urn:microsoft.com/office/officeart/2005/8/layout/vList5"/>
    <dgm:cxn modelId="{1C86FC15-2DEA-4EFD-B1E3-75F7AE618932}" type="presParOf" srcId="{3BDCBCD4-1D07-442F-ACCB-62EF225A3C41}" destId="{4FD9D5EC-B339-4D54-8463-B740866E5383}" srcOrd="2" destOrd="0" presId="urn:microsoft.com/office/officeart/2005/8/layout/vList5"/>
    <dgm:cxn modelId="{90A297F4-3C2B-4E85-A9BE-357AD664EBB1}" type="presParOf" srcId="{4FD9D5EC-B339-4D54-8463-B740866E5383}" destId="{67BD531C-13BB-4F7B-BD07-4515420D7874}" srcOrd="0" destOrd="0" presId="urn:microsoft.com/office/officeart/2005/8/layout/vList5"/>
    <dgm:cxn modelId="{7CA5CE4E-676F-4C82-97B8-01AF3CF6ACC3}" type="presParOf" srcId="{4FD9D5EC-B339-4D54-8463-B740866E5383}" destId="{49E316DA-98F1-4197-84CF-DA3753EABE0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E4B085-5C2A-4350-8BFF-DD5CCDB8FABE}" type="doc">
      <dgm:prSet loTypeId="urn:microsoft.com/office/officeart/2005/8/layout/lProcess2" loCatId="list" qsTypeId="urn:microsoft.com/office/officeart/2005/8/quickstyle/3d1" qsCatId="3D" csTypeId="urn:microsoft.com/office/officeart/2005/8/colors/accent2_1" csCatId="accent2"/>
      <dgm:spPr/>
      <dgm:t>
        <a:bodyPr/>
        <a:lstStyle/>
        <a:p>
          <a:endParaRPr lang="en-US"/>
        </a:p>
      </dgm:t>
    </dgm:pt>
    <dgm:pt modelId="{21103D37-8C5F-422C-AEB3-E6538EF4BA90}">
      <dgm:prSet/>
      <dgm:spPr/>
      <dgm:t>
        <a:bodyPr/>
        <a:lstStyle/>
        <a:p>
          <a:pPr rtl="1"/>
          <a:r>
            <a:rPr lang="fa-IR" dirty="0" smtClean="0">
              <a:latin typeface="ذ ظشق"/>
              <a:cs typeface="B Titr" pitchFamily="2" charset="-78"/>
            </a:rPr>
            <a:t>تأثير متغيرهاي حاشيه‌اي</a:t>
          </a:r>
          <a:endParaRPr lang="en-US" dirty="0">
            <a:latin typeface="ذ ظشق"/>
            <a:cs typeface="B Titr" pitchFamily="2" charset="-78"/>
          </a:endParaRPr>
        </a:p>
      </dgm:t>
    </dgm:pt>
    <dgm:pt modelId="{5452787B-0A31-4545-8B1E-8C2A8916AD49}" type="parTrans" cxnId="{09A417D7-BB08-4CD6-9388-D10AD6E14F3A}">
      <dgm:prSet/>
      <dgm:spPr/>
      <dgm:t>
        <a:bodyPr/>
        <a:lstStyle/>
        <a:p>
          <a:endParaRPr lang="en-US">
            <a:latin typeface="ذ ظشق"/>
            <a:cs typeface="B Zar" pitchFamily="2" charset="-78"/>
          </a:endParaRPr>
        </a:p>
      </dgm:t>
    </dgm:pt>
    <dgm:pt modelId="{78DD25D5-0991-4742-B10B-14FCE882DAB4}" type="sibTrans" cxnId="{09A417D7-BB08-4CD6-9388-D10AD6E14F3A}">
      <dgm:prSet/>
      <dgm:spPr/>
      <dgm:t>
        <a:bodyPr/>
        <a:lstStyle/>
        <a:p>
          <a:endParaRPr lang="en-US">
            <a:latin typeface="ذ ظشق"/>
            <a:cs typeface="B Zar" pitchFamily="2" charset="-78"/>
          </a:endParaRPr>
        </a:p>
      </dgm:t>
    </dgm:pt>
    <dgm:pt modelId="{97EDF62B-742E-4483-8C36-CC5E476EDA39}">
      <dgm:prSet/>
      <dgm:spPr/>
      <dgm:t>
        <a:bodyPr/>
        <a:lstStyle/>
        <a:p>
          <a:pPr rtl="1"/>
          <a:r>
            <a:rPr lang="fa-IR" dirty="0" smtClean="0">
              <a:latin typeface="ذ ظشق"/>
              <a:cs typeface="B Zar" pitchFamily="2" charset="-78"/>
            </a:rPr>
            <a:t>رانت قراردادي</a:t>
          </a:r>
          <a:endParaRPr lang="en-US" dirty="0">
            <a:latin typeface="ذ ظشق"/>
            <a:cs typeface="B Zar" pitchFamily="2" charset="-78"/>
          </a:endParaRPr>
        </a:p>
      </dgm:t>
    </dgm:pt>
    <dgm:pt modelId="{83AC6314-228A-44DB-BE38-3455E1E89E27}" type="parTrans" cxnId="{CAF458FA-55C3-4E24-839F-F7704728C55E}">
      <dgm:prSet/>
      <dgm:spPr/>
      <dgm:t>
        <a:bodyPr/>
        <a:lstStyle/>
        <a:p>
          <a:endParaRPr lang="en-US">
            <a:latin typeface="ذ ظشق"/>
            <a:cs typeface="B Zar" pitchFamily="2" charset="-78"/>
          </a:endParaRPr>
        </a:p>
      </dgm:t>
    </dgm:pt>
    <dgm:pt modelId="{1049D4CD-501A-4A28-9358-7B5909FF68AE}" type="sibTrans" cxnId="{CAF458FA-55C3-4E24-839F-F7704728C55E}">
      <dgm:prSet/>
      <dgm:spPr/>
      <dgm:t>
        <a:bodyPr/>
        <a:lstStyle/>
        <a:p>
          <a:endParaRPr lang="en-US">
            <a:latin typeface="ذ ظشق"/>
            <a:cs typeface="B Zar" pitchFamily="2" charset="-78"/>
          </a:endParaRPr>
        </a:p>
      </dgm:t>
    </dgm:pt>
    <dgm:pt modelId="{1EF7BDD2-95F5-41EB-96A9-E4F5266F8A7B}">
      <dgm:prSet/>
      <dgm:spPr/>
      <dgm:t>
        <a:bodyPr/>
        <a:lstStyle/>
        <a:p>
          <a:pPr rtl="1"/>
          <a:r>
            <a:rPr lang="fa-IR" dirty="0" smtClean="0">
              <a:latin typeface="ذ ظشق"/>
              <a:cs typeface="B Zar" pitchFamily="2" charset="-78"/>
            </a:rPr>
            <a:t>اعتبار ارزان‌قيمت</a:t>
          </a:r>
          <a:endParaRPr lang="en-US" dirty="0">
            <a:latin typeface="ذ ظشق"/>
            <a:cs typeface="B Zar" pitchFamily="2" charset="-78"/>
          </a:endParaRPr>
        </a:p>
      </dgm:t>
    </dgm:pt>
    <dgm:pt modelId="{E5520590-6E70-4E3F-80EB-0C324DB2A7DD}" type="parTrans" cxnId="{086E8844-3A05-4FDF-AB0F-A59968BECA0F}">
      <dgm:prSet/>
      <dgm:spPr/>
      <dgm:t>
        <a:bodyPr/>
        <a:lstStyle/>
        <a:p>
          <a:endParaRPr lang="en-US">
            <a:latin typeface="ذ ظشق"/>
            <a:cs typeface="B Zar" pitchFamily="2" charset="-78"/>
          </a:endParaRPr>
        </a:p>
      </dgm:t>
    </dgm:pt>
    <dgm:pt modelId="{129F88DC-4D61-4004-8596-53E1FDC0A673}" type="sibTrans" cxnId="{086E8844-3A05-4FDF-AB0F-A59968BECA0F}">
      <dgm:prSet/>
      <dgm:spPr/>
      <dgm:t>
        <a:bodyPr/>
        <a:lstStyle/>
        <a:p>
          <a:endParaRPr lang="en-US">
            <a:latin typeface="ذ ظشق"/>
            <a:cs typeface="B Zar" pitchFamily="2" charset="-78"/>
          </a:endParaRPr>
        </a:p>
      </dgm:t>
    </dgm:pt>
    <dgm:pt modelId="{53383DC5-135C-4534-B45A-613D638CF368}">
      <dgm:prSet/>
      <dgm:spPr/>
      <dgm:t>
        <a:bodyPr/>
        <a:lstStyle/>
        <a:p>
          <a:pPr rtl="1"/>
          <a:r>
            <a:rPr lang="fa-IR" dirty="0" smtClean="0">
              <a:latin typeface="ذ ظشق"/>
              <a:cs typeface="B Zar" pitchFamily="2" charset="-78"/>
            </a:rPr>
            <a:t>استفاده از ارز به‌نرخ مرجع </a:t>
          </a:r>
          <a:endParaRPr lang="en-US" dirty="0">
            <a:latin typeface="ذ ظشق"/>
            <a:cs typeface="B Zar" pitchFamily="2" charset="-78"/>
          </a:endParaRPr>
        </a:p>
      </dgm:t>
    </dgm:pt>
    <dgm:pt modelId="{4EF3A7CE-FC96-4578-9011-1FDCF7C95E13}" type="parTrans" cxnId="{0282B25E-6260-4895-90AF-E79AE242C251}">
      <dgm:prSet/>
      <dgm:spPr/>
      <dgm:t>
        <a:bodyPr/>
        <a:lstStyle/>
        <a:p>
          <a:endParaRPr lang="en-US">
            <a:latin typeface="ذ ظشق"/>
            <a:cs typeface="B Zar" pitchFamily="2" charset="-78"/>
          </a:endParaRPr>
        </a:p>
      </dgm:t>
    </dgm:pt>
    <dgm:pt modelId="{C80B6519-27F4-4A10-9E04-14BE431638BE}" type="sibTrans" cxnId="{0282B25E-6260-4895-90AF-E79AE242C251}">
      <dgm:prSet/>
      <dgm:spPr/>
      <dgm:t>
        <a:bodyPr/>
        <a:lstStyle/>
        <a:p>
          <a:endParaRPr lang="en-US">
            <a:latin typeface="ذ ظشق"/>
            <a:cs typeface="B Zar" pitchFamily="2" charset="-78"/>
          </a:endParaRPr>
        </a:p>
      </dgm:t>
    </dgm:pt>
    <dgm:pt modelId="{9363E473-0353-4E17-83D6-BE9E9E1BB7D7}">
      <dgm:prSet/>
      <dgm:spPr/>
      <dgm:t>
        <a:bodyPr/>
        <a:lstStyle/>
        <a:p>
          <a:pPr rtl="1"/>
          <a:r>
            <a:rPr lang="fa-IR" dirty="0" smtClean="0">
              <a:latin typeface="ذ ظشق"/>
              <a:cs typeface="B Zar" pitchFamily="2" charset="-78"/>
            </a:rPr>
            <a:t>كنترل قيمت (كالاي تعزيراتي)</a:t>
          </a:r>
          <a:endParaRPr lang="en-US" dirty="0">
            <a:latin typeface="ذ ظشق"/>
            <a:cs typeface="B Zar" pitchFamily="2" charset="-78"/>
          </a:endParaRPr>
        </a:p>
      </dgm:t>
    </dgm:pt>
    <dgm:pt modelId="{0592D44E-1F8F-47F3-BD8E-F27396CD804A}" type="parTrans" cxnId="{8E153DFB-83BC-4FBB-9D13-B674021A1B9E}">
      <dgm:prSet/>
      <dgm:spPr/>
      <dgm:t>
        <a:bodyPr/>
        <a:lstStyle/>
        <a:p>
          <a:endParaRPr lang="en-US">
            <a:latin typeface="ذ ظشق"/>
            <a:cs typeface="B Zar" pitchFamily="2" charset="-78"/>
          </a:endParaRPr>
        </a:p>
      </dgm:t>
    </dgm:pt>
    <dgm:pt modelId="{140D1F5E-BE56-42B4-9609-C2B621E2B5A1}" type="sibTrans" cxnId="{8E153DFB-83BC-4FBB-9D13-B674021A1B9E}">
      <dgm:prSet/>
      <dgm:spPr/>
      <dgm:t>
        <a:bodyPr/>
        <a:lstStyle/>
        <a:p>
          <a:endParaRPr lang="en-US">
            <a:latin typeface="ذ ظشق"/>
            <a:cs typeface="B Zar" pitchFamily="2" charset="-78"/>
          </a:endParaRPr>
        </a:p>
      </dgm:t>
    </dgm:pt>
    <dgm:pt modelId="{5E36FFD6-4559-43C3-8392-0DF8504FDC56}">
      <dgm:prSet/>
      <dgm:spPr/>
      <dgm:t>
        <a:bodyPr/>
        <a:lstStyle/>
        <a:p>
          <a:pPr rtl="1"/>
          <a:r>
            <a:rPr lang="fa-IR" dirty="0" smtClean="0">
              <a:latin typeface="ذ ظشق"/>
              <a:cs typeface="B Zar" pitchFamily="2" charset="-78"/>
            </a:rPr>
            <a:t>ساير رانت‌ها </a:t>
          </a:r>
          <a:endParaRPr lang="en-US" dirty="0">
            <a:latin typeface="ذ ظشق"/>
            <a:cs typeface="B Zar" pitchFamily="2" charset="-78"/>
          </a:endParaRPr>
        </a:p>
      </dgm:t>
    </dgm:pt>
    <dgm:pt modelId="{744F3D87-EB7C-4D65-A07C-95A6C262C53A}" type="parTrans" cxnId="{67518E28-3C90-4A94-86E4-15F0C681F0F6}">
      <dgm:prSet/>
      <dgm:spPr/>
      <dgm:t>
        <a:bodyPr/>
        <a:lstStyle/>
        <a:p>
          <a:endParaRPr lang="en-US">
            <a:latin typeface="ذ ظشق"/>
            <a:cs typeface="B Zar" pitchFamily="2" charset="-78"/>
          </a:endParaRPr>
        </a:p>
      </dgm:t>
    </dgm:pt>
    <dgm:pt modelId="{E82C6EFC-E6DA-45B9-9145-EEDEAA778C32}" type="sibTrans" cxnId="{67518E28-3C90-4A94-86E4-15F0C681F0F6}">
      <dgm:prSet/>
      <dgm:spPr/>
      <dgm:t>
        <a:bodyPr/>
        <a:lstStyle/>
        <a:p>
          <a:endParaRPr lang="en-US">
            <a:latin typeface="ذ ظشق"/>
            <a:cs typeface="B Zar" pitchFamily="2" charset="-78"/>
          </a:endParaRPr>
        </a:p>
      </dgm:t>
    </dgm:pt>
    <dgm:pt modelId="{82022D8C-CAC0-4309-B7ED-65432FF78221}">
      <dgm:prSet/>
      <dgm:spPr/>
      <dgm:t>
        <a:bodyPr/>
        <a:lstStyle/>
        <a:p>
          <a:pPr rtl="1"/>
          <a:r>
            <a:rPr lang="fa-IR" dirty="0" smtClean="0">
              <a:latin typeface="ذ ظشق"/>
              <a:cs typeface="B Titr" pitchFamily="2" charset="-78"/>
            </a:rPr>
            <a:t>مثال‌ها</a:t>
          </a:r>
          <a:r>
            <a:rPr lang="fa-IR" dirty="0" smtClean="0">
              <a:latin typeface="ذ ظشق"/>
              <a:cs typeface="B Zar" pitchFamily="2" charset="-78"/>
            </a:rPr>
            <a:t>: </a:t>
          </a:r>
          <a:endParaRPr lang="en-US" dirty="0">
            <a:latin typeface="ذ ظشق"/>
            <a:cs typeface="B Zar" pitchFamily="2" charset="-78"/>
          </a:endParaRPr>
        </a:p>
      </dgm:t>
    </dgm:pt>
    <dgm:pt modelId="{79C8DC28-3290-4729-8A47-9F1C978C2952}" type="parTrans" cxnId="{AE84B99C-3B1C-4EA0-8FF4-958E17800905}">
      <dgm:prSet/>
      <dgm:spPr/>
      <dgm:t>
        <a:bodyPr/>
        <a:lstStyle/>
        <a:p>
          <a:endParaRPr lang="en-US">
            <a:latin typeface="ذ ظشق"/>
            <a:cs typeface="B Zar" pitchFamily="2" charset="-78"/>
          </a:endParaRPr>
        </a:p>
      </dgm:t>
    </dgm:pt>
    <dgm:pt modelId="{78667C08-AAF7-4D5B-85A7-7A71DB6E10E8}" type="sibTrans" cxnId="{AE84B99C-3B1C-4EA0-8FF4-958E17800905}">
      <dgm:prSet/>
      <dgm:spPr/>
      <dgm:t>
        <a:bodyPr/>
        <a:lstStyle/>
        <a:p>
          <a:endParaRPr lang="en-US">
            <a:latin typeface="ذ ظشق"/>
            <a:cs typeface="B Zar" pitchFamily="2" charset="-78"/>
          </a:endParaRPr>
        </a:p>
      </dgm:t>
    </dgm:pt>
    <dgm:pt modelId="{8EE5CD63-96B7-4B33-BBFD-2FD028B44103}">
      <dgm:prSet/>
      <dgm:spPr/>
      <dgm:t>
        <a:bodyPr/>
        <a:lstStyle/>
        <a:p>
          <a:pPr rtl="1"/>
          <a:r>
            <a:rPr lang="fa-IR" dirty="0" smtClean="0">
              <a:latin typeface="ذ ظشق"/>
              <a:cs typeface="B Zar" pitchFamily="2" charset="-78"/>
            </a:rPr>
            <a:t>امكان فروش ارز به‌نرخ آزاد توسط شركت‌هاي بورس صادركننده</a:t>
          </a:r>
          <a:endParaRPr lang="en-US" dirty="0">
            <a:latin typeface="ذ ظشق"/>
            <a:cs typeface="B Zar" pitchFamily="2" charset="-78"/>
          </a:endParaRPr>
        </a:p>
      </dgm:t>
    </dgm:pt>
    <dgm:pt modelId="{DBEEFBBE-A161-47BF-8754-216F7C9C6DAB}" type="parTrans" cxnId="{2BFE636F-5DA7-4EA0-B3C1-081FC974A349}">
      <dgm:prSet/>
      <dgm:spPr/>
      <dgm:t>
        <a:bodyPr/>
        <a:lstStyle/>
        <a:p>
          <a:endParaRPr lang="en-US">
            <a:latin typeface="ذ ظشق"/>
            <a:cs typeface="B Zar" pitchFamily="2" charset="-78"/>
          </a:endParaRPr>
        </a:p>
      </dgm:t>
    </dgm:pt>
    <dgm:pt modelId="{F226B25A-A9E4-434C-81F9-8331660B58D7}" type="sibTrans" cxnId="{2BFE636F-5DA7-4EA0-B3C1-081FC974A349}">
      <dgm:prSet/>
      <dgm:spPr/>
      <dgm:t>
        <a:bodyPr/>
        <a:lstStyle/>
        <a:p>
          <a:endParaRPr lang="en-US">
            <a:latin typeface="ذ ظشق"/>
            <a:cs typeface="B Zar" pitchFamily="2" charset="-78"/>
          </a:endParaRPr>
        </a:p>
      </dgm:t>
    </dgm:pt>
    <dgm:pt modelId="{0D9CE1FC-4530-4B7F-AA5C-F454E920F5A0}">
      <dgm:prSet/>
      <dgm:spPr/>
      <dgm:t>
        <a:bodyPr/>
        <a:lstStyle/>
        <a:p>
          <a:pPr rtl="1"/>
          <a:r>
            <a:rPr lang="fa-IR" dirty="0" smtClean="0">
              <a:latin typeface="ذ ظشق"/>
              <a:cs typeface="B Zar" pitchFamily="2" charset="-78"/>
            </a:rPr>
            <a:t>امكان استفاده از ارز مرجع توسط شركت‌هاي واردكنندة مواد و قطعات</a:t>
          </a:r>
          <a:endParaRPr lang="en-US" dirty="0">
            <a:latin typeface="ذ ظشق"/>
            <a:cs typeface="B Zar" pitchFamily="2" charset="-78"/>
          </a:endParaRPr>
        </a:p>
      </dgm:t>
    </dgm:pt>
    <dgm:pt modelId="{35347F84-62E4-4F86-ACE9-B361CAED35C7}" type="parTrans" cxnId="{2FCF0E6C-6D17-4E22-869A-AF105325BD96}">
      <dgm:prSet/>
      <dgm:spPr/>
      <dgm:t>
        <a:bodyPr/>
        <a:lstStyle/>
        <a:p>
          <a:endParaRPr lang="en-US">
            <a:latin typeface="ذ ظشق"/>
            <a:cs typeface="B Zar" pitchFamily="2" charset="-78"/>
          </a:endParaRPr>
        </a:p>
      </dgm:t>
    </dgm:pt>
    <dgm:pt modelId="{17A646F3-E9D1-48C1-B136-C20797B1C671}" type="sibTrans" cxnId="{2FCF0E6C-6D17-4E22-869A-AF105325BD96}">
      <dgm:prSet/>
      <dgm:spPr/>
      <dgm:t>
        <a:bodyPr/>
        <a:lstStyle/>
        <a:p>
          <a:endParaRPr lang="en-US">
            <a:latin typeface="ذ ظشق"/>
            <a:cs typeface="B Zar" pitchFamily="2" charset="-78"/>
          </a:endParaRPr>
        </a:p>
      </dgm:t>
    </dgm:pt>
    <dgm:pt modelId="{DDB67EB6-178F-42DC-A96F-6EB96A391EA9}">
      <dgm:prSet/>
      <dgm:spPr/>
      <dgm:t>
        <a:bodyPr/>
        <a:lstStyle/>
        <a:p>
          <a:pPr rtl="1"/>
          <a:r>
            <a:rPr lang="fa-IR" dirty="0" smtClean="0">
              <a:latin typeface="ذ ظشق"/>
              <a:cs typeface="B Zar" pitchFamily="2" charset="-78"/>
            </a:rPr>
            <a:t>امكان تخصيص اعتبار ارزي توسط صندوق توسعه </a:t>
          </a:r>
          <a:endParaRPr lang="en-US" dirty="0">
            <a:latin typeface="ذ ظشق"/>
            <a:cs typeface="B Zar" pitchFamily="2" charset="-78"/>
          </a:endParaRPr>
        </a:p>
      </dgm:t>
    </dgm:pt>
    <dgm:pt modelId="{2F76F523-9ED0-41FD-A9C0-D8CEB6F98D7D}" type="parTrans" cxnId="{6AAC3601-C648-4D81-BB1D-79FF94100A55}">
      <dgm:prSet/>
      <dgm:spPr/>
      <dgm:t>
        <a:bodyPr/>
        <a:lstStyle/>
        <a:p>
          <a:endParaRPr lang="en-US">
            <a:latin typeface="ذ ظشق"/>
            <a:cs typeface="B Zar" pitchFamily="2" charset="-78"/>
          </a:endParaRPr>
        </a:p>
      </dgm:t>
    </dgm:pt>
    <dgm:pt modelId="{8BD66ECF-BFB5-43B4-B9FD-F185E64E3C1E}" type="sibTrans" cxnId="{6AAC3601-C648-4D81-BB1D-79FF94100A55}">
      <dgm:prSet/>
      <dgm:spPr/>
      <dgm:t>
        <a:bodyPr/>
        <a:lstStyle/>
        <a:p>
          <a:endParaRPr lang="en-US">
            <a:latin typeface="ذ ظشق"/>
            <a:cs typeface="B Zar" pitchFamily="2" charset="-78"/>
          </a:endParaRPr>
        </a:p>
      </dgm:t>
    </dgm:pt>
    <dgm:pt modelId="{23C93C1E-E2CA-4B3F-BF3A-5FCEE8285AC2}" type="pres">
      <dgm:prSet presAssocID="{6CE4B085-5C2A-4350-8BFF-DD5CCDB8FABE}" presName="theList" presStyleCnt="0">
        <dgm:presLayoutVars>
          <dgm:dir/>
          <dgm:animLvl val="lvl"/>
          <dgm:resizeHandles val="exact"/>
        </dgm:presLayoutVars>
      </dgm:prSet>
      <dgm:spPr/>
      <dgm:t>
        <a:bodyPr/>
        <a:lstStyle/>
        <a:p>
          <a:endParaRPr lang="en-US"/>
        </a:p>
      </dgm:t>
    </dgm:pt>
    <dgm:pt modelId="{F459F1B8-A023-41E9-85B9-CDE6789BEB7F}" type="pres">
      <dgm:prSet presAssocID="{21103D37-8C5F-422C-AEB3-E6538EF4BA90}" presName="compNode" presStyleCnt="0"/>
      <dgm:spPr/>
    </dgm:pt>
    <dgm:pt modelId="{4B1CED78-1FD7-4810-A4F0-31DE77114E43}" type="pres">
      <dgm:prSet presAssocID="{21103D37-8C5F-422C-AEB3-E6538EF4BA90}" presName="aNode" presStyleLbl="bgShp" presStyleIdx="0" presStyleCnt="2"/>
      <dgm:spPr/>
      <dgm:t>
        <a:bodyPr/>
        <a:lstStyle/>
        <a:p>
          <a:endParaRPr lang="en-US"/>
        </a:p>
      </dgm:t>
    </dgm:pt>
    <dgm:pt modelId="{D4A79D83-1C2B-413F-AFD8-6FA9DF8B05ED}" type="pres">
      <dgm:prSet presAssocID="{21103D37-8C5F-422C-AEB3-E6538EF4BA90}" presName="textNode" presStyleLbl="bgShp" presStyleIdx="0" presStyleCnt="2"/>
      <dgm:spPr/>
      <dgm:t>
        <a:bodyPr/>
        <a:lstStyle/>
        <a:p>
          <a:endParaRPr lang="en-US"/>
        </a:p>
      </dgm:t>
    </dgm:pt>
    <dgm:pt modelId="{EAB9A515-B8A5-41FE-AA29-ED5C8AB76239}" type="pres">
      <dgm:prSet presAssocID="{21103D37-8C5F-422C-AEB3-E6538EF4BA90}" presName="compChildNode" presStyleCnt="0"/>
      <dgm:spPr/>
    </dgm:pt>
    <dgm:pt modelId="{2A5A63AA-2911-47D2-8854-D4022D6361EE}" type="pres">
      <dgm:prSet presAssocID="{21103D37-8C5F-422C-AEB3-E6538EF4BA90}" presName="theInnerList" presStyleCnt="0"/>
      <dgm:spPr/>
    </dgm:pt>
    <dgm:pt modelId="{1DF6CBA2-42A3-4B59-92F1-2B1B70B6433D}" type="pres">
      <dgm:prSet presAssocID="{97EDF62B-742E-4483-8C36-CC5E476EDA39}" presName="childNode" presStyleLbl="node1" presStyleIdx="0" presStyleCnt="8">
        <dgm:presLayoutVars>
          <dgm:bulletEnabled val="1"/>
        </dgm:presLayoutVars>
      </dgm:prSet>
      <dgm:spPr/>
      <dgm:t>
        <a:bodyPr/>
        <a:lstStyle/>
        <a:p>
          <a:endParaRPr lang="en-US"/>
        </a:p>
      </dgm:t>
    </dgm:pt>
    <dgm:pt modelId="{EF399613-2029-43A3-9A38-ABB53BE5866E}" type="pres">
      <dgm:prSet presAssocID="{97EDF62B-742E-4483-8C36-CC5E476EDA39}" presName="aSpace2" presStyleCnt="0"/>
      <dgm:spPr/>
    </dgm:pt>
    <dgm:pt modelId="{D0FFDC7A-DBFF-490B-9441-7CAF3BE92019}" type="pres">
      <dgm:prSet presAssocID="{1EF7BDD2-95F5-41EB-96A9-E4F5266F8A7B}" presName="childNode" presStyleLbl="node1" presStyleIdx="1" presStyleCnt="8">
        <dgm:presLayoutVars>
          <dgm:bulletEnabled val="1"/>
        </dgm:presLayoutVars>
      </dgm:prSet>
      <dgm:spPr/>
      <dgm:t>
        <a:bodyPr/>
        <a:lstStyle/>
        <a:p>
          <a:endParaRPr lang="en-US"/>
        </a:p>
      </dgm:t>
    </dgm:pt>
    <dgm:pt modelId="{A2D955B1-EED4-4C55-9A11-F2A77B7D9F32}" type="pres">
      <dgm:prSet presAssocID="{1EF7BDD2-95F5-41EB-96A9-E4F5266F8A7B}" presName="aSpace2" presStyleCnt="0"/>
      <dgm:spPr/>
    </dgm:pt>
    <dgm:pt modelId="{E628F939-C749-40F5-9EC8-49BB64053D96}" type="pres">
      <dgm:prSet presAssocID="{53383DC5-135C-4534-B45A-613D638CF368}" presName="childNode" presStyleLbl="node1" presStyleIdx="2" presStyleCnt="8">
        <dgm:presLayoutVars>
          <dgm:bulletEnabled val="1"/>
        </dgm:presLayoutVars>
      </dgm:prSet>
      <dgm:spPr/>
      <dgm:t>
        <a:bodyPr/>
        <a:lstStyle/>
        <a:p>
          <a:endParaRPr lang="en-US"/>
        </a:p>
      </dgm:t>
    </dgm:pt>
    <dgm:pt modelId="{2960FBD3-2142-4BFF-A419-0595035B2EA1}" type="pres">
      <dgm:prSet presAssocID="{53383DC5-135C-4534-B45A-613D638CF368}" presName="aSpace2" presStyleCnt="0"/>
      <dgm:spPr/>
    </dgm:pt>
    <dgm:pt modelId="{3423831E-29F2-415E-8225-FD81264B2EA4}" type="pres">
      <dgm:prSet presAssocID="{9363E473-0353-4E17-83D6-BE9E9E1BB7D7}" presName="childNode" presStyleLbl="node1" presStyleIdx="3" presStyleCnt="8">
        <dgm:presLayoutVars>
          <dgm:bulletEnabled val="1"/>
        </dgm:presLayoutVars>
      </dgm:prSet>
      <dgm:spPr/>
      <dgm:t>
        <a:bodyPr/>
        <a:lstStyle/>
        <a:p>
          <a:endParaRPr lang="en-US"/>
        </a:p>
      </dgm:t>
    </dgm:pt>
    <dgm:pt modelId="{3AB44903-E203-4A39-A5C9-DC79DE683E8E}" type="pres">
      <dgm:prSet presAssocID="{9363E473-0353-4E17-83D6-BE9E9E1BB7D7}" presName="aSpace2" presStyleCnt="0"/>
      <dgm:spPr/>
    </dgm:pt>
    <dgm:pt modelId="{CB0FC35D-0A35-4CF0-9672-18BDF43F03B3}" type="pres">
      <dgm:prSet presAssocID="{5E36FFD6-4559-43C3-8392-0DF8504FDC56}" presName="childNode" presStyleLbl="node1" presStyleIdx="4" presStyleCnt="8">
        <dgm:presLayoutVars>
          <dgm:bulletEnabled val="1"/>
        </dgm:presLayoutVars>
      </dgm:prSet>
      <dgm:spPr/>
      <dgm:t>
        <a:bodyPr/>
        <a:lstStyle/>
        <a:p>
          <a:endParaRPr lang="en-US"/>
        </a:p>
      </dgm:t>
    </dgm:pt>
    <dgm:pt modelId="{79FBB8F4-0881-4722-A7F6-D00C59C4F3A8}" type="pres">
      <dgm:prSet presAssocID="{21103D37-8C5F-422C-AEB3-E6538EF4BA90}" presName="aSpace" presStyleCnt="0"/>
      <dgm:spPr/>
    </dgm:pt>
    <dgm:pt modelId="{394888CA-548B-49F4-B7B1-237E612084B9}" type="pres">
      <dgm:prSet presAssocID="{82022D8C-CAC0-4309-B7ED-65432FF78221}" presName="compNode" presStyleCnt="0"/>
      <dgm:spPr/>
    </dgm:pt>
    <dgm:pt modelId="{A1642F20-5467-490F-9F34-151418546AE5}" type="pres">
      <dgm:prSet presAssocID="{82022D8C-CAC0-4309-B7ED-65432FF78221}" presName="aNode" presStyleLbl="bgShp" presStyleIdx="1" presStyleCnt="2"/>
      <dgm:spPr/>
      <dgm:t>
        <a:bodyPr/>
        <a:lstStyle/>
        <a:p>
          <a:endParaRPr lang="en-US"/>
        </a:p>
      </dgm:t>
    </dgm:pt>
    <dgm:pt modelId="{E8041752-4E49-4BD6-9796-D666B433D9E2}" type="pres">
      <dgm:prSet presAssocID="{82022D8C-CAC0-4309-B7ED-65432FF78221}" presName="textNode" presStyleLbl="bgShp" presStyleIdx="1" presStyleCnt="2"/>
      <dgm:spPr/>
      <dgm:t>
        <a:bodyPr/>
        <a:lstStyle/>
        <a:p>
          <a:endParaRPr lang="en-US"/>
        </a:p>
      </dgm:t>
    </dgm:pt>
    <dgm:pt modelId="{A956D367-16B2-41FD-94F1-BB110A8D7345}" type="pres">
      <dgm:prSet presAssocID="{82022D8C-CAC0-4309-B7ED-65432FF78221}" presName="compChildNode" presStyleCnt="0"/>
      <dgm:spPr/>
    </dgm:pt>
    <dgm:pt modelId="{1E019590-94AD-4BBF-9738-CCECE0575579}" type="pres">
      <dgm:prSet presAssocID="{82022D8C-CAC0-4309-B7ED-65432FF78221}" presName="theInnerList" presStyleCnt="0"/>
      <dgm:spPr/>
    </dgm:pt>
    <dgm:pt modelId="{893E97DC-C81D-4E85-B65D-951C95CEDB58}" type="pres">
      <dgm:prSet presAssocID="{8EE5CD63-96B7-4B33-BBFD-2FD028B44103}" presName="childNode" presStyleLbl="node1" presStyleIdx="5" presStyleCnt="8">
        <dgm:presLayoutVars>
          <dgm:bulletEnabled val="1"/>
        </dgm:presLayoutVars>
      </dgm:prSet>
      <dgm:spPr/>
      <dgm:t>
        <a:bodyPr/>
        <a:lstStyle/>
        <a:p>
          <a:endParaRPr lang="en-US"/>
        </a:p>
      </dgm:t>
    </dgm:pt>
    <dgm:pt modelId="{6D4C582D-024B-420A-8A01-3A85A61AFC47}" type="pres">
      <dgm:prSet presAssocID="{8EE5CD63-96B7-4B33-BBFD-2FD028B44103}" presName="aSpace2" presStyleCnt="0"/>
      <dgm:spPr/>
    </dgm:pt>
    <dgm:pt modelId="{D5E41462-3270-412F-87ED-C5BDA65F22DF}" type="pres">
      <dgm:prSet presAssocID="{0D9CE1FC-4530-4B7F-AA5C-F454E920F5A0}" presName="childNode" presStyleLbl="node1" presStyleIdx="6" presStyleCnt="8">
        <dgm:presLayoutVars>
          <dgm:bulletEnabled val="1"/>
        </dgm:presLayoutVars>
      </dgm:prSet>
      <dgm:spPr/>
      <dgm:t>
        <a:bodyPr/>
        <a:lstStyle/>
        <a:p>
          <a:endParaRPr lang="en-US"/>
        </a:p>
      </dgm:t>
    </dgm:pt>
    <dgm:pt modelId="{80583432-D893-43D9-9752-8409266B1102}" type="pres">
      <dgm:prSet presAssocID="{0D9CE1FC-4530-4B7F-AA5C-F454E920F5A0}" presName="aSpace2" presStyleCnt="0"/>
      <dgm:spPr/>
    </dgm:pt>
    <dgm:pt modelId="{FD1F3C89-177C-40C9-BFEF-138C3F953698}" type="pres">
      <dgm:prSet presAssocID="{DDB67EB6-178F-42DC-A96F-6EB96A391EA9}" presName="childNode" presStyleLbl="node1" presStyleIdx="7" presStyleCnt="8">
        <dgm:presLayoutVars>
          <dgm:bulletEnabled val="1"/>
        </dgm:presLayoutVars>
      </dgm:prSet>
      <dgm:spPr/>
      <dgm:t>
        <a:bodyPr/>
        <a:lstStyle/>
        <a:p>
          <a:endParaRPr lang="en-US"/>
        </a:p>
      </dgm:t>
    </dgm:pt>
  </dgm:ptLst>
  <dgm:cxnLst>
    <dgm:cxn modelId="{21039DAC-68CB-4343-BAEE-3C7BC85DD1BF}" type="presOf" srcId="{97EDF62B-742E-4483-8C36-CC5E476EDA39}" destId="{1DF6CBA2-42A3-4B59-92F1-2B1B70B6433D}" srcOrd="0" destOrd="0" presId="urn:microsoft.com/office/officeart/2005/8/layout/lProcess2"/>
    <dgm:cxn modelId="{67518E28-3C90-4A94-86E4-15F0C681F0F6}" srcId="{21103D37-8C5F-422C-AEB3-E6538EF4BA90}" destId="{5E36FFD6-4559-43C3-8392-0DF8504FDC56}" srcOrd="4" destOrd="0" parTransId="{744F3D87-EB7C-4D65-A07C-95A6C262C53A}" sibTransId="{E82C6EFC-E6DA-45B9-9145-EEDEAA778C32}"/>
    <dgm:cxn modelId="{CB45A200-7EE1-487F-BF56-C4F8FC943569}" type="presOf" srcId="{5E36FFD6-4559-43C3-8392-0DF8504FDC56}" destId="{CB0FC35D-0A35-4CF0-9672-18BDF43F03B3}" srcOrd="0" destOrd="0" presId="urn:microsoft.com/office/officeart/2005/8/layout/lProcess2"/>
    <dgm:cxn modelId="{05340699-9B83-4706-AFCD-61886CA7B000}" type="presOf" srcId="{82022D8C-CAC0-4309-B7ED-65432FF78221}" destId="{A1642F20-5467-490F-9F34-151418546AE5}" srcOrd="0" destOrd="0" presId="urn:microsoft.com/office/officeart/2005/8/layout/lProcess2"/>
    <dgm:cxn modelId="{CAF458FA-55C3-4E24-839F-F7704728C55E}" srcId="{21103D37-8C5F-422C-AEB3-E6538EF4BA90}" destId="{97EDF62B-742E-4483-8C36-CC5E476EDA39}" srcOrd="0" destOrd="0" parTransId="{83AC6314-228A-44DB-BE38-3455E1E89E27}" sibTransId="{1049D4CD-501A-4A28-9358-7B5909FF68AE}"/>
    <dgm:cxn modelId="{AB86EBD9-17D1-4922-B177-8573DEE97196}" type="presOf" srcId="{82022D8C-CAC0-4309-B7ED-65432FF78221}" destId="{E8041752-4E49-4BD6-9796-D666B433D9E2}" srcOrd="1" destOrd="0" presId="urn:microsoft.com/office/officeart/2005/8/layout/lProcess2"/>
    <dgm:cxn modelId="{2220F6DE-8AFA-43DB-8687-9E5BD27B2204}" type="presOf" srcId="{0D9CE1FC-4530-4B7F-AA5C-F454E920F5A0}" destId="{D5E41462-3270-412F-87ED-C5BDA65F22DF}" srcOrd="0" destOrd="0" presId="urn:microsoft.com/office/officeart/2005/8/layout/lProcess2"/>
    <dgm:cxn modelId="{FC2BC081-0D6F-43D0-94A1-2AADBB36A41B}" type="presOf" srcId="{6CE4B085-5C2A-4350-8BFF-DD5CCDB8FABE}" destId="{23C93C1E-E2CA-4B3F-BF3A-5FCEE8285AC2}" srcOrd="0" destOrd="0" presId="urn:microsoft.com/office/officeart/2005/8/layout/lProcess2"/>
    <dgm:cxn modelId="{D76529B7-D5F9-4E13-A0A3-229165C4DB80}" type="presOf" srcId="{1EF7BDD2-95F5-41EB-96A9-E4F5266F8A7B}" destId="{D0FFDC7A-DBFF-490B-9441-7CAF3BE92019}" srcOrd="0" destOrd="0" presId="urn:microsoft.com/office/officeart/2005/8/layout/lProcess2"/>
    <dgm:cxn modelId="{6AAC3601-C648-4D81-BB1D-79FF94100A55}" srcId="{82022D8C-CAC0-4309-B7ED-65432FF78221}" destId="{DDB67EB6-178F-42DC-A96F-6EB96A391EA9}" srcOrd="2" destOrd="0" parTransId="{2F76F523-9ED0-41FD-A9C0-D8CEB6F98D7D}" sibTransId="{8BD66ECF-BFB5-43B4-B9FD-F185E64E3C1E}"/>
    <dgm:cxn modelId="{8EB3CF56-BB4C-4E8A-A149-49149D02B0F5}" type="presOf" srcId="{9363E473-0353-4E17-83D6-BE9E9E1BB7D7}" destId="{3423831E-29F2-415E-8225-FD81264B2EA4}" srcOrd="0" destOrd="0" presId="urn:microsoft.com/office/officeart/2005/8/layout/lProcess2"/>
    <dgm:cxn modelId="{0282B25E-6260-4895-90AF-E79AE242C251}" srcId="{21103D37-8C5F-422C-AEB3-E6538EF4BA90}" destId="{53383DC5-135C-4534-B45A-613D638CF368}" srcOrd="2" destOrd="0" parTransId="{4EF3A7CE-FC96-4578-9011-1FDCF7C95E13}" sibTransId="{C80B6519-27F4-4A10-9E04-14BE431638BE}"/>
    <dgm:cxn modelId="{AE84B99C-3B1C-4EA0-8FF4-958E17800905}" srcId="{6CE4B085-5C2A-4350-8BFF-DD5CCDB8FABE}" destId="{82022D8C-CAC0-4309-B7ED-65432FF78221}" srcOrd="1" destOrd="0" parTransId="{79C8DC28-3290-4729-8A47-9F1C978C2952}" sibTransId="{78667C08-AAF7-4D5B-85A7-7A71DB6E10E8}"/>
    <dgm:cxn modelId="{65924E89-9EF7-4FB8-95CE-CC95F25086B2}" type="presOf" srcId="{21103D37-8C5F-422C-AEB3-E6538EF4BA90}" destId="{4B1CED78-1FD7-4810-A4F0-31DE77114E43}" srcOrd="0" destOrd="0" presId="urn:microsoft.com/office/officeart/2005/8/layout/lProcess2"/>
    <dgm:cxn modelId="{8E153DFB-83BC-4FBB-9D13-B674021A1B9E}" srcId="{21103D37-8C5F-422C-AEB3-E6538EF4BA90}" destId="{9363E473-0353-4E17-83D6-BE9E9E1BB7D7}" srcOrd="3" destOrd="0" parTransId="{0592D44E-1F8F-47F3-BD8E-F27396CD804A}" sibTransId="{140D1F5E-BE56-42B4-9609-C2B621E2B5A1}"/>
    <dgm:cxn modelId="{1674A3E0-FAF3-4818-80F7-F9F9E77183C5}" type="presOf" srcId="{8EE5CD63-96B7-4B33-BBFD-2FD028B44103}" destId="{893E97DC-C81D-4E85-B65D-951C95CEDB58}" srcOrd="0" destOrd="0" presId="urn:microsoft.com/office/officeart/2005/8/layout/lProcess2"/>
    <dgm:cxn modelId="{5960B3BF-F8D2-4D4D-8CB2-5AD2A292C195}" type="presOf" srcId="{DDB67EB6-178F-42DC-A96F-6EB96A391EA9}" destId="{FD1F3C89-177C-40C9-BFEF-138C3F953698}" srcOrd="0" destOrd="0" presId="urn:microsoft.com/office/officeart/2005/8/layout/lProcess2"/>
    <dgm:cxn modelId="{1B3BB5C0-3B6D-42BC-9300-15B7170DB8FB}" type="presOf" srcId="{21103D37-8C5F-422C-AEB3-E6538EF4BA90}" destId="{D4A79D83-1C2B-413F-AFD8-6FA9DF8B05ED}" srcOrd="1" destOrd="0" presId="urn:microsoft.com/office/officeart/2005/8/layout/lProcess2"/>
    <dgm:cxn modelId="{09A417D7-BB08-4CD6-9388-D10AD6E14F3A}" srcId="{6CE4B085-5C2A-4350-8BFF-DD5CCDB8FABE}" destId="{21103D37-8C5F-422C-AEB3-E6538EF4BA90}" srcOrd="0" destOrd="0" parTransId="{5452787B-0A31-4545-8B1E-8C2A8916AD49}" sibTransId="{78DD25D5-0991-4742-B10B-14FCE882DAB4}"/>
    <dgm:cxn modelId="{086E8844-3A05-4FDF-AB0F-A59968BECA0F}" srcId="{21103D37-8C5F-422C-AEB3-E6538EF4BA90}" destId="{1EF7BDD2-95F5-41EB-96A9-E4F5266F8A7B}" srcOrd="1" destOrd="0" parTransId="{E5520590-6E70-4E3F-80EB-0C324DB2A7DD}" sibTransId="{129F88DC-4D61-4004-8596-53E1FDC0A673}"/>
    <dgm:cxn modelId="{2FCF0E6C-6D17-4E22-869A-AF105325BD96}" srcId="{82022D8C-CAC0-4309-B7ED-65432FF78221}" destId="{0D9CE1FC-4530-4B7F-AA5C-F454E920F5A0}" srcOrd="1" destOrd="0" parTransId="{35347F84-62E4-4F86-ACE9-B361CAED35C7}" sibTransId="{17A646F3-E9D1-48C1-B136-C20797B1C671}"/>
    <dgm:cxn modelId="{2DDAA6EE-16BD-48BF-8037-9DB3ADA23437}" type="presOf" srcId="{53383DC5-135C-4534-B45A-613D638CF368}" destId="{E628F939-C749-40F5-9EC8-49BB64053D96}" srcOrd="0" destOrd="0" presId="urn:microsoft.com/office/officeart/2005/8/layout/lProcess2"/>
    <dgm:cxn modelId="{2BFE636F-5DA7-4EA0-B3C1-081FC974A349}" srcId="{82022D8C-CAC0-4309-B7ED-65432FF78221}" destId="{8EE5CD63-96B7-4B33-BBFD-2FD028B44103}" srcOrd="0" destOrd="0" parTransId="{DBEEFBBE-A161-47BF-8754-216F7C9C6DAB}" sibTransId="{F226B25A-A9E4-434C-81F9-8331660B58D7}"/>
    <dgm:cxn modelId="{8A76CD0D-32C7-468D-B3C3-8D2559C805BF}" type="presParOf" srcId="{23C93C1E-E2CA-4B3F-BF3A-5FCEE8285AC2}" destId="{F459F1B8-A023-41E9-85B9-CDE6789BEB7F}" srcOrd="0" destOrd="0" presId="urn:microsoft.com/office/officeart/2005/8/layout/lProcess2"/>
    <dgm:cxn modelId="{647EC51A-1728-4B0E-8AF8-215AC80F3A8A}" type="presParOf" srcId="{F459F1B8-A023-41E9-85B9-CDE6789BEB7F}" destId="{4B1CED78-1FD7-4810-A4F0-31DE77114E43}" srcOrd="0" destOrd="0" presId="urn:microsoft.com/office/officeart/2005/8/layout/lProcess2"/>
    <dgm:cxn modelId="{BFECA172-EA31-48F4-9FB0-1F9D949F80A3}" type="presParOf" srcId="{F459F1B8-A023-41E9-85B9-CDE6789BEB7F}" destId="{D4A79D83-1C2B-413F-AFD8-6FA9DF8B05ED}" srcOrd="1" destOrd="0" presId="urn:microsoft.com/office/officeart/2005/8/layout/lProcess2"/>
    <dgm:cxn modelId="{3997E573-4D45-4C81-8BA2-D94EECB5DC34}" type="presParOf" srcId="{F459F1B8-A023-41E9-85B9-CDE6789BEB7F}" destId="{EAB9A515-B8A5-41FE-AA29-ED5C8AB76239}" srcOrd="2" destOrd="0" presId="urn:microsoft.com/office/officeart/2005/8/layout/lProcess2"/>
    <dgm:cxn modelId="{C5039FFC-E062-4C42-88CC-AC4FC4206A77}" type="presParOf" srcId="{EAB9A515-B8A5-41FE-AA29-ED5C8AB76239}" destId="{2A5A63AA-2911-47D2-8854-D4022D6361EE}" srcOrd="0" destOrd="0" presId="urn:microsoft.com/office/officeart/2005/8/layout/lProcess2"/>
    <dgm:cxn modelId="{DA227A99-2CE7-41A5-91F3-2CF215CDB09D}" type="presParOf" srcId="{2A5A63AA-2911-47D2-8854-D4022D6361EE}" destId="{1DF6CBA2-42A3-4B59-92F1-2B1B70B6433D}" srcOrd="0" destOrd="0" presId="urn:microsoft.com/office/officeart/2005/8/layout/lProcess2"/>
    <dgm:cxn modelId="{F7E60E3B-6315-4463-BFE3-12440E98B3AE}" type="presParOf" srcId="{2A5A63AA-2911-47D2-8854-D4022D6361EE}" destId="{EF399613-2029-43A3-9A38-ABB53BE5866E}" srcOrd="1" destOrd="0" presId="urn:microsoft.com/office/officeart/2005/8/layout/lProcess2"/>
    <dgm:cxn modelId="{E3B9E687-2DB6-4880-95C5-9F548CEE2D8D}" type="presParOf" srcId="{2A5A63AA-2911-47D2-8854-D4022D6361EE}" destId="{D0FFDC7A-DBFF-490B-9441-7CAF3BE92019}" srcOrd="2" destOrd="0" presId="urn:microsoft.com/office/officeart/2005/8/layout/lProcess2"/>
    <dgm:cxn modelId="{966C3C08-C8E9-4229-B9FD-EEF523B3EBBC}" type="presParOf" srcId="{2A5A63AA-2911-47D2-8854-D4022D6361EE}" destId="{A2D955B1-EED4-4C55-9A11-F2A77B7D9F32}" srcOrd="3" destOrd="0" presId="urn:microsoft.com/office/officeart/2005/8/layout/lProcess2"/>
    <dgm:cxn modelId="{78280EE4-0781-4B36-9930-806E6C7CA486}" type="presParOf" srcId="{2A5A63AA-2911-47D2-8854-D4022D6361EE}" destId="{E628F939-C749-40F5-9EC8-49BB64053D96}" srcOrd="4" destOrd="0" presId="urn:microsoft.com/office/officeart/2005/8/layout/lProcess2"/>
    <dgm:cxn modelId="{BF4E1A4D-5B2D-421A-ABD4-41538F956B29}" type="presParOf" srcId="{2A5A63AA-2911-47D2-8854-D4022D6361EE}" destId="{2960FBD3-2142-4BFF-A419-0595035B2EA1}" srcOrd="5" destOrd="0" presId="urn:microsoft.com/office/officeart/2005/8/layout/lProcess2"/>
    <dgm:cxn modelId="{A5337EED-9615-49A5-A7F6-260AC12F8F77}" type="presParOf" srcId="{2A5A63AA-2911-47D2-8854-D4022D6361EE}" destId="{3423831E-29F2-415E-8225-FD81264B2EA4}" srcOrd="6" destOrd="0" presId="urn:microsoft.com/office/officeart/2005/8/layout/lProcess2"/>
    <dgm:cxn modelId="{24860201-6184-4A92-AC62-DECD51E974C5}" type="presParOf" srcId="{2A5A63AA-2911-47D2-8854-D4022D6361EE}" destId="{3AB44903-E203-4A39-A5C9-DC79DE683E8E}" srcOrd="7" destOrd="0" presId="urn:microsoft.com/office/officeart/2005/8/layout/lProcess2"/>
    <dgm:cxn modelId="{F3D79469-8134-4BBE-9174-93D22783A356}" type="presParOf" srcId="{2A5A63AA-2911-47D2-8854-D4022D6361EE}" destId="{CB0FC35D-0A35-4CF0-9672-18BDF43F03B3}" srcOrd="8" destOrd="0" presId="urn:microsoft.com/office/officeart/2005/8/layout/lProcess2"/>
    <dgm:cxn modelId="{4C012A8A-90C3-4AA8-AFF4-CA5A4DB4A680}" type="presParOf" srcId="{23C93C1E-E2CA-4B3F-BF3A-5FCEE8285AC2}" destId="{79FBB8F4-0881-4722-A7F6-D00C59C4F3A8}" srcOrd="1" destOrd="0" presId="urn:microsoft.com/office/officeart/2005/8/layout/lProcess2"/>
    <dgm:cxn modelId="{A008DD3F-99DC-43C4-9668-0748FCDC2B73}" type="presParOf" srcId="{23C93C1E-E2CA-4B3F-BF3A-5FCEE8285AC2}" destId="{394888CA-548B-49F4-B7B1-237E612084B9}" srcOrd="2" destOrd="0" presId="urn:microsoft.com/office/officeart/2005/8/layout/lProcess2"/>
    <dgm:cxn modelId="{F873ECC6-7D44-4A93-8AAF-9EE464FFB0D8}" type="presParOf" srcId="{394888CA-548B-49F4-B7B1-237E612084B9}" destId="{A1642F20-5467-490F-9F34-151418546AE5}" srcOrd="0" destOrd="0" presId="urn:microsoft.com/office/officeart/2005/8/layout/lProcess2"/>
    <dgm:cxn modelId="{0E651F65-E308-4A4D-B835-698D2290CE8C}" type="presParOf" srcId="{394888CA-548B-49F4-B7B1-237E612084B9}" destId="{E8041752-4E49-4BD6-9796-D666B433D9E2}" srcOrd="1" destOrd="0" presId="urn:microsoft.com/office/officeart/2005/8/layout/lProcess2"/>
    <dgm:cxn modelId="{B0466964-6062-48BA-BDD4-A639F56D2EE6}" type="presParOf" srcId="{394888CA-548B-49F4-B7B1-237E612084B9}" destId="{A956D367-16B2-41FD-94F1-BB110A8D7345}" srcOrd="2" destOrd="0" presId="urn:microsoft.com/office/officeart/2005/8/layout/lProcess2"/>
    <dgm:cxn modelId="{8D2D34E0-C815-440A-A33A-946D340F30AD}" type="presParOf" srcId="{A956D367-16B2-41FD-94F1-BB110A8D7345}" destId="{1E019590-94AD-4BBF-9738-CCECE0575579}" srcOrd="0" destOrd="0" presId="urn:microsoft.com/office/officeart/2005/8/layout/lProcess2"/>
    <dgm:cxn modelId="{DFAC433D-9C20-44C9-A12F-B9161A2F7269}" type="presParOf" srcId="{1E019590-94AD-4BBF-9738-CCECE0575579}" destId="{893E97DC-C81D-4E85-B65D-951C95CEDB58}" srcOrd="0" destOrd="0" presId="urn:microsoft.com/office/officeart/2005/8/layout/lProcess2"/>
    <dgm:cxn modelId="{D644F18A-0DC5-45DA-8ABB-FAC03B33F5FC}" type="presParOf" srcId="{1E019590-94AD-4BBF-9738-CCECE0575579}" destId="{6D4C582D-024B-420A-8A01-3A85A61AFC47}" srcOrd="1" destOrd="0" presId="urn:microsoft.com/office/officeart/2005/8/layout/lProcess2"/>
    <dgm:cxn modelId="{ED766765-E860-4148-AC04-B3C0A2AF5567}" type="presParOf" srcId="{1E019590-94AD-4BBF-9738-CCECE0575579}" destId="{D5E41462-3270-412F-87ED-C5BDA65F22DF}" srcOrd="2" destOrd="0" presId="urn:microsoft.com/office/officeart/2005/8/layout/lProcess2"/>
    <dgm:cxn modelId="{42CA0F96-E428-41B3-8B53-858527D4A2D3}" type="presParOf" srcId="{1E019590-94AD-4BBF-9738-CCECE0575579}" destId="{80583432-D893-43D9-9752-8409266B1102}" srcOrd="3" destOrd="0" presId="urn:microsoft.com/office/officeart/2005/8/layout/lProcess2"/>
    <dgm:cxn modelId="{2302C385-7D10-4C04-920C-77FB019F38E0}" type="presParOf" srcId="{1E019590-94AD-4BBF-9738-CCECE0575579}" destId="{FD1F3C89-177C-40C9-BFEF-138C3F953698}"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7BF704-6E68-4DEA-86E6-AD225AFC02AB}" type="doc">
      <dgm:prSet loTypeId="urn:microsoft.com/office/officeart/2005/8/layout/list1" loCatId="list" qsTypeId="urn:microsoft.com/office/officeart/2005/8/quickstyle/3d4" qsCatId="3D" csTypeId="urn:microsoft.com/office/officeart/2005/8/colors/colorful1#2" csCatId="colorful" phldr="1"/>
      <dgm:spPr/>
      <dgm:t>
        <a:bodyPr/>
        <a:lstStyle/>
        <a:p>
          <a:endParaRPr lang="en-US"/>
        </a:p>
      </dgm:t>
    </dgm:pt>
    <dgm:pt modelId="{66BC2675-F2CF-4776-BC3B-40F446F6BA70}">
      <dgm:prSet/>
      <dgm:spPr/>
      <dgm:t>
        <a:bodyPr/>
        <a:lstStyle/>
        <a:p>
          <a:pPr algn="ctr" rtl="1"/>
          <a:r>
            <a:rPr lang="fa-IR" dirty="0" smtClean="0">
              <a:latin typeface="ذ ظشق"/>
              <a:cs typeface="B Zar" pitchFamily="2" charset="-78"/>
            </a:rPr>
            <a:t>سرمایه‌گذاری در بازار طلا و ارز</a:t>
          </a:r>
          <a:endParaRPr lang="en-US" dirty="0">
            <a:latin typeface="ذ ظشق"/>
            <a:cs typeface="B Zar" pitchFamily="2" charset="-78"/>
          </a:endParaRPr>
        </a:p>
      </dgm:t>
    </dgm:pt>
    <dgm:pt modelId="{43D7D38B-0617-47FC-973C-A2CB976264C0}" type="parTrans" cxnId="{0DE95917-0C60-4801-A7BA-882A4010B6C8}">
      <dgm:prSet/>
      <dgm:spPr/>
      <dgm:t>
        <a:bodyPr/>
        <a:lstStyle/>
        <a:p>
          <a:pPr algn="ctr"/>
          <a:endParaRPr lang="en-US">
            <a:latin typeface="ذ ظشق"/>
            <a:cs typeface="B Zar" pitchFamily="2" charset="-78"/>
          </a:endParaRPr>
        </a:p>
      </dgm:t>
    </dgm:pt>
    <dgm:pt modelId="{53E2C03E-F4DE-43F6-8453-977B538E8993}" type="sibTrans" cxnId="{0DE95917-0C60-4801-A7BA-882A4010B6C8}">
      <dgm:prSet/>
      <dgm:spPr/>
      <dgm:t>
        <a:bodyPr/>
        <a:lstStyle/>
        <a:p>
          <a:pPr algn="ctr"/>
          <a:endParaRPr lang="en-US">
            <a:latin typeface="ذ ظشق"/>
            <a:cs typeface="B Zar" pitchFamily="2" charset="-78"/>
          </a:endParaRPr>
        </a:p>
      </dgm:t>
    </dgm:pt>
    <dgm:pt modelId="{ACBF86E4-CAF4-4C2B-B4A3-50940EBE0C01}">
      <dgm:prSet/>
      <dgm:spPr/>
      <dgm:t>
        <a:bodyPr/>
        <a:lstStyle/>
        <a:p>
          <a:pPr algn="ctr" rtl="1"/>
          <a:r>
            <a:rPr lang="fa-IR" dirty="0" smtClean="0">
              <a:latin typeface="ذ ظشق"/>
              <a:cs typeface="B Zar" pitchFamily="2" charset="-78"/>
            </a:rPr>
            <a:t>سرمایه‌گذاری در بخش مسکن و ساختمان</a:t>
          </a:r>
          <a:endParaRPr lang="en-US" dirty="0">
            <a:latin typeface="ذ ظشق"/>
            <a:cs typeface="B Zar" pitchFamily="2" charset="-78"/>
          </a:endParaRPr>
        </a:p>
      </dgm:t>
    </dgm:pt>
    <dgm:pt modelId="{401E9A9F-0B5C-4AEF-A017-593418CA4454}" type="parTrans" cxnId="{F292ED38-FB8E-481D-B168-6EACE97ACA95}">
      <dgm:prSet/>
      <dgm:spPr/>
      <dgm:t>
        <a:bodyPr/>
        <a:lstStyle/>
        <a:p>
          <a:pPr algn="ctr"/>
          <a:endParaRPr lang="en-US">
            <a:latin typeface="ذ ظشق"/>
            <a:cs typeface="B Zar" pitchFamily="2" charset="-78"/>
          </a:endParaRPr>
        </a:p>
      </dgm:t>
    </dgm:pt>
    <dgm:pt modelId="{16D8B412-0FBE-4FD3-956E-8696C7EBAE08}" type="sibTrans" cxnId="{F292ED38-FB8E-481D-B168-6EACE97ACA95}">
      <dgm:prSet/>
      <dgm:spPr/>
      <dgm:t>
        <a:bodyPr/>
        <a:lstStyle/>
        <a:p>
          <a:pPr algn="ctr"/>
          <a:endParaRPr lang="en-US">
            <a:latin typeface="ذ ظشق"/>
            <a:cs typeface="B Zar" pitchFamily="2" charset="-78"/>
          </a:endParaRPr>
        </a:p>
      </dgm:t>
    </dgm:pt>
    <dgm:pt modelId="{7EAD4CC0-59D8-4740-B819-2DDEEF6D23A7}">
      <dgm:prSet/>
      <dgm:spPr/>
      <dgm:t>
        <a:bodyPr/>
        <a:lstStyle/>
        <a:p>
          <a:pPr algn="ctr" rtl="1"/>
          <a:r>
            <a:rPr lang="fa-IR" dirty="0" smtClean="0">
              <a:latin typeface="ذ ظشق"/>
              <a:cs typeface="B Zar" pitchFamily="2" charset="-78"/>
            </a:rPr>
            <a:t>سرمایه‌گذاری در بازار سرمایه</a:t>
          </a:r>
          <a:endParaRPr lang="en-US" dirty="0">
            <a:latin typeface="ذ ظشق"/>
            <a:cs typeface="B Zar" pitchFamily="2" charset="-78"/>
          </a:endParaRPr>
        </a:p>
      </dgm:t>
    </dgm:pt>
    <dgm:pt modelId="{4C474812-B47D-4A30-88AC-0F03D6728668}" type="parTrans" cxnId="{B885001B-8EF3-46CC-9DC5-104BAE0A08DB}">
      <dgm:prSet/>
      <dgm:spPr/>
      <dgm:t>
        <a:bodyPr/>
        <a:lstStyle/>
        <a:p>
          <a:pPr algn="ctr"/>
          <a:endParaRPr lang="en-US">
            <a:latin typeface="ذ ظشق"/>
            <a:cs typeface="B Zar" pitchFamily="2" charset="-78"/>
          </a:endParaRPr>
        </a:p>
      </dgm:t>
    </dgm:pt>
    <dgm:pt modelId="{AC0A38F5-0111-4AD2-A2DD-30C8E433F927}" type="sibTrans" cxnId="{B885001B-8EF3-46CC-9DC5-104BAE0A08DB}">
      <dgm:prSet/>
      <dgm:spPr/>
      <dgm:t>
        <a:bodyPr/>
        <a:lstStyle/>
        <a:p>
          <a:pPr algn="ctr"/>
          <a:endParaRPr lang="en-US">
            <a:latin typeface="ذ ظشق"/>
            <a:cs typeface="B Zar" pitchFamily="2" charset="-78"/>
          </a:endParaRPr>
        </a:p>
      </dgm:t>
    </dgm:pt>
    <dgm:pt modelId="{582CE1CB-7350-4D65-B9BD-31AFBC3FA50C}">
      <dgm:prSet/>
      <dgm:spPr/>
      <dgm:t>
        <a:bodyPr/>
        <a:lstStyle/>
        <a:p>
          <a:pPr algn="ctr" rtl="1"/>
          <a:r>
            <a:rPr lang="fa-IR" dirty="0" smtClean="0">
              <a:latin typeface="ذ ظشق"/>
              <a:cs typeface="B Zar" pitchFamily="2" charset="-78"/>
            </a:rPr>
            <a:t>سرمایه‌گذاری در بازار پول</a:t>
          </a:r>
          <a:endParaRPr lang="en-US" dirty="0">
            <a:latin typeface="ذ ظشق"/>
            <a:cs typeface="B Zar" pitchFamily="2" charset="-78"/>
          </a:endParaRPr>
        </a:p>
      </dgm:t>
    </dgm:pt>
    <dgm:pt modelId="{332C0E6D-BD16-494E-9666-5187BD1AF80F}" type="parTrans" cxnId="{ACF96D8B-8359-4324-A73B-B3DE0F316148}">
      <dgm:prSet/>
      <dgm:spPr/>
      <dgm:t>
        <a:bodyPr/>
        <a:lstStyle/>
        <a:p>
          <a:pPr algn="ctr"/>
          <a:endParaRPr lang="en-US">
            <a:latin typeface="ذ ظشق"/>
            <a:cs typeface="B Zar" pitchFamily="2" charset="-78"/>
          </a:endParaRPr>
        </a:p>
      </dgm:t>
    </dgm:pt>
    <dgm:pt modelId="{C2BA432A-D1CA-4696-BA03-0DA4CFFB60F0}" type="sibTrans" cxnId="{ACF96D8B-8359-4324-A73B-B3DE0F316148}">
      <dgm:prSet/>
      <dgm:spPr/>
      <dgm:t>
        <a:bodyPr/>
        <a:lstStyle/>
        <a:p>
          <a:pPr algn="ctr"/>
          <a:endParaRPr lang="en-US">
            <a:latin typeface="ذ ظشق"/>
            <a:cs typeface="B Zar" pitchFamily="2" charset="-78"/>
          </a:endParaRPr>
        </a:p>
      </dgm:t>
    </dgm:pt>
    <dgm:pt modelId="{54E32C41-ED1E-452A-BF70-08957BD8D9CA}">
      <dgm:prSet/>
      <dgm:spPr/>
      <dgm:t>
        <a:bodyPr/>
        <a:lstStyle/>
        <a:p>
          <a:pPr algn="ctr" rtl="1"/>
          <a:r>
            <a:rPr lang="fa-IR" dirty="0" smtClean="0">
              <a:latin typeface="ذ ظشق"/>
              <a:cs typeface="B Zar" pitchFamily="2" charset="-78"/>
            </a:rPr>
            <a:t>سرمایه‌گذاری در بازار غیررسمی</a:t>
          </a:r>
          <a:endParaRPr lang="en-US" dirty="0">
            <a:latin typeface="ذ ظشق"/>
            <a:cs typeface="B Zar" pitchFamily="2" charset="-78"/>
          </a:endParaRPr>
        </a:p>
      </dgm:t>
    </dgm:pt>
    <dgm:pt modelId="{72D3E4A7-662B-444E-9F5F-F64BB27E9DB3}" type="parTrans" cxnId="{3E819EF8-9C96-4CD3-8A62-899E0764FEE3}">
      <dgm:prSet/>
      <dgm:spPr/>
      <dgm:t>
        <a:bodyPr/>
        <a:lstStyle/>
        <a:p>
          <a:pPr algn="ctr"/>
          <a:endParaRPr lang="en-US">
            <a:latin typeface="ذ ظشق"/>
            <a:cs typeface="B Zar" pitchFamily="2" charset="-78"/>
          </a:endParaRPr>
        </a:p>
      </dgm:t>
    </dgm:pt>
    <dgm:pt modelId="{30AB3C6B-0815-40C1-9280-38E431E52FE4}" type="sibTrans" cxnId="{3E819EF8-9C96-4CD3-8A62-899E0764FEE3}">
      <dgm:prSet/>
      <dgm:spPr/>
      <dgm:t>
        <a:bodyPr/>
        <a:lstStyle/>
        <a:p>
          <a:pPr algn="ctr"/>
          <a:endParaRPr lang="en-US">
            <a:latin typeface="ذ ظشق"/>
            <a:cs typeface="B Zar" pitchFamily="2" charset="-78"/>
          </a:endParaRPr>
        </a:p>
      </dgm:t>
    </dgm:pt>
    <dgm:pt modelId="{D1C79C22-A27E-4C72-8BC3-91140390E23E}" type="pres">
      <dgm:prSet presAssocID="{487BF704-6E68-4DEA-86E6-AD225AFC02AB}" presName="linear" presStyleCnt="0">
        <dgm:presLayoutVars>
          <dgm:dir/>
          <dgm:animLvl val="lvl"/>
          <dgm:resizeHandles val="exact"/>
        </dgm:presLayoutVars>
      </dgm:prSet>
      <dgm:spPr/>
      <dgm:t>
        <a:bodyPr/>
        <a:lstStyle/>
        <a:p>
          <a:endParaRPr lang="en-US"/>
        </a:p>
      </dgm:t>
    </dgm:pt>
    <dgm:pt modelId="{79080D56-B352-49CA-A0B6-4AEA8DF9239C}" type="pres">
      <dgm:prSet presAssocID="{66BC2675-F2CF-4776-BC3B-40F446F6BA70}" presName="parentLin" presStyleCnt="0"/>
      <dgm:spPr/>
    </dgm:pt>
    <dgm:pt modelId="{120DCA09-B184-4F6F-96E8-39C6D2E767A3}" type="pres">
      <dgm:prSet presAssocID="{66BC2675-F2CF-4776-BC3B-40F446F6BA70}" presName="parentLeftMargin" presStyleLbl="node1" presStyleIdx="0" presStyleCnt="5"/>
      <dgm:spPr/>
      <dgm:t>
        <a:bodyPr/>
        <a:lstStyle/>
        <a:p>
          <a:endParaRPr lang="en-US"/>
        </a:p>
      </dgm:t>
    </dgm:pt>
    <dgm:pt modelId="{FC5CD423-5948-4FB7-A0E2-3CED46CA481A}" type="pres">
      <dgm:prSet presAssocID="{66BC2675-F2CF-4776-BC3B-40F446F6BA70}" presName="parentText" presStyleLbl="node1" presStyleIdx="0" presStyleCnt="5">
        <dgm:presLayoutVars>
          <dgm:chMax val="0"/>
          <dgm:bulletEnabled val="1"/>
        </dgm:presLayoutVars>
      </dgm:prSet>
      <dgm:spPr/>
      <dgm:t>
        <a:bodyPr/>
        <a:lstStyle/>
        <a:p>
          <a:endParaRPr lang="en-US"/>
        </a:p>
      </dgm:t>
    </dgm:pt>
    <dgm:pt modelId="{E604255E-52F3-47B8-B2A2-9C825D4D4E28}" type="pres">
      <dgm:prSet presAssocID="{66BC2675-F2CF-4776-BC3B-40F446F6BA70}" presName="negativeSpace" presStyleCnt="0"/>
      <dgm:spPr/>
    </dgm:pt>
    <dgm:pt modelId="{0E994B81-36A8-4C54-A5FB-0560B6C2EF64}" type="pres">
      <dgm:prSet presAssocID="{66BC2675-F2CF-4776-BC3B-40F446F6BA70}" presName="childText" presStyleLbl="conFgAcc1" presStyleIdx="0" presStyleCnt="5">
        <dgm:presLayoutVars>
          <dgm:bulletEnabled val="1"/>
        </dgm:presLayoutVars>
      </dgm:prSet>
      <dgm:spPr/>
    </dgm:pt>
    <dgm:pt modelId="{52CFF7E8-992E-4933-94E5-4BB70424EAA6}" type="pres">
      <dgm:prSet presAssocID="{53E2C03E-F4DE-43F6-8453-977B538E8993}" presName="spaceBetweenRectangles" presStyleCnt="0"/>
      <dgm:spPr/>
    </dgm:pt>
    <dgm:pt modelId="{21FFEF2B-D79A-4DEA-8D30-279487D02CD0}" type="pres">
      <dgm:prSet presAssocID="{ACBF86E4-CAF4-4C2B-B4A3-50940EBE0C01}" presName="parentLin" presStyleCnt="0"/>
      <dgm:spPr/>
    </dgm:pt>
    <dgm:pt modelId="{72787EC4-CF76-485A-B436-1C6CF99ECF38}" type="pres">
      <dgm:prSet presAssocID="{ACBF86E4-CAF4-4C2B-B4A3-50940EBE0C01}" presName="parentLeftMargin" presStyleLbl="node1" presStyleIdx="0" presStyleCnt="5"/>
      <dgm:spPr/>
      <dgm:t>
        <a:bodyPr/>
        <a:lstStyle/>
        <a:p>
          <a:endParaRPr lang="en-US"/>
        </a:p>
      </dgm:t>
    </dgm:pt>
    <dgm:pt modelId="{9840566A-9900-41B7-B0AE-A03EAFE04676}" type="pres">
      <dgm:prSet presAssocID="{ACBF86E4-CAF4-4C2B-B4A3-50940EBE0C01}" presName="parentText" presStyleLbl="node1" presStyleIdx="1" presStyleCnt="5">
        <dgm:presLayoutVars>
          <dgm:chMax val="0"/>
          <dgm:bulletEnabled val="1"/>
        </dgm:presLayoutVars>
      </dgm:prSet>
      <dgm:spPr/>
      <dgm:t>
        <a:bodyPr/>
        <a:lstStyle/>
        <a:p>
          <a:endParaRPr lang="en-US"/>
        </a:p>
      </dgm:t>
    </dgm:pt>
    <dgm:pt modelId="{2B52BE8C-854C-46CD-946C-11A74A4AA0ED}" type="pres">
      <dgm:prSet presAssocID="{ACBF86E4-CAF4-4C2B-B4A3-50940EBE0C01}" presName="negativeSpace" presStyleCnt="0"/>
      <dgm:spPr/>
    </dgm:pt>
    <dgm:pt modelId="{28929C1B-5282-41E7-B855-B1678A21CE98}" type="pres">
      <dgm:prSet presAssocID="{ACBF86E4-CAF4-4C2B-B4A3-50940EBE0C01}" presName="childText" presStyleLbl="conFgAcc1" presStyleIdx="1" presStyleCnt="5">
        <dgm:presLayoutVars>
          <dgm:bulletEnabled val="1"/>
        </dgm:presLayoutVars>
      </dgm:prSet>
      <dgm:spPr/>
    </dgm:pt>
    <dgm:pt modelId="{C1B21264-FEB9-431A-B8BF-753C01E3BF8F}" type="pres">
      <dgm:prSet presAssocID="{16D8B412-0FBE-4FD3-956E-8696C7EBAE08}" presName="spaceBetweenRectangles" presStyleCnt="0"/>
      <dgm:spPr/>
    </dgm:pt>
    <dgm:pt modelId="{2B7B8914-CED7-42BF-9ADC-50767F89D0BB}" type="pres">
      <dgm:prSet presAssocID="{7EAD4CC0-59D8-4740-B819-2DDEEF6D23A7}" presName="parentLin" presStyleCnt="0"/>
      <dgm:spPr/>
    </dgm:pt>
    <dgm:pt modelId="{1E6911F0-23F6-4FD0-9771-6F545A088CBE}" type="pres">
      <dgm:prSet presAssocID="{7EAD4CC0-59D8-4740-B819-2DDEEF6D23A7}" presName="parentLeftMargin" presStyleLbl="node1" presStyleIdx="1" presStyleCnt="5"/>
      <dgm:spPr/>
      <dgm:t>
        <a:bodyPr/>
        <a:lstStyle/>
        <a:p>
          <a:endParaRPr lang="en-US"/>
        </a:p>
      </dgm:t>
    </dgm:pt>
    <dgm:pt modelId="{1751E8DF-AAA1-4FC0-8DAB-3E36A84E607C}" type="pres">
      <dgm:prSet presAssocID="{7EAD4CC0-59D8-4740-B819-2DDEEF6D23A7}" presName="parentText" presStyleLbl="node1" presStyleIdx="2" presStyleCnt="5">
        <dgm:presLayoutVars>
          <dgm:chMax val="0"/>
          <dgm:bulletEnabled val="1"/>
        </dgm:presLayoutVars>
      </dgm:prSet>
      <dgm:spPr/>
      <dgm:t>
        <a:bodyPr/>
        <a:lstStyle/>
        <a:p>
          <a:endParaRPr lang="en-US"/>
        </a:p>
      </dgm:t>
    </dgm:pt>
    <dgm:pt modelId="{929E9246-B66D-4CE2-AE17-8E6827518DA5}" type="pres">
      <dgm:prSet presAssocID="{7EAD4CC0-59D8-4740-B819-2DDEEF6D23A7}" presName="negativeSpace" presStyleCnt="0"/>
      <dgm:spPr/>
    </dgm:pt>
    <dgm:pt modelId="{B213C218-603C-4FC9-B8AB-DE7A16A67C30}" type="pres">
      <dgm:prSet presAssocID="{7EAD4CC0-59D8-4740-B819-2DDEEF6D23A7}" presName="childText" presStyleLbl="conFgAcc1" presStyleIdx="2" presStyleCnt="5">
        <dgm:presLayoutVars>
          <dgm:bulletEnabled val="1"/>
        </dgm:presLayoutVars>
      </dgm:prSet>
      <dgm:spPr/>
    </dgm:pt>
    <dgm:pt modelId="{A6090C67-B3D6-457C-8946-4D5FC9E235BB}" type="pres">
      <dgm:prSet presAssocID="{AC0A38F5-0111-4AD2-A2DD-30C8E433F927}" presName="spaceBetweenRectangles" presStyleCnt="0"/>
      <dgm:spPr/>
    </dgm:pt>
    <dgm:pt modelId="{09706881-5178-4D60-AEA2-7A6EDC1234E4}" type="pres">
      <dgm:prSet presAssocID="{582CE1CB-7350-4D65-B9BD-31AFBC3FA50C}" presName="parentLin" presStyleCnt="0"/>
      <dgm:spPr/>
    </dgm:pt>
    <dgm:pt modelId="{49A5F5CD-C0A7-451B-B68E-23EC9FB5FF51}" type="pres">
      <dgm:prSet presAssocID="{582CE1CB-7350-4D65-B9BD-31AFBC3FA50C}" presName="parentLeftMargin" presStyleLbl="node1" presStyleIdx="2" presStyleCnt="5"/>
      <dgm:spPr/>
      <dgm:t>
        <a:bodyPr/>
        <a:lstStyle/>
        <a:p>
          <a:endParaRPr lang="en-US"/>
        </a:p>
      </dgm:t>
    </dgm:pt>
    <dgm:pt modelId="{18A75C15-AF4E-44E3-AC06-6C1556C5F5F9}" type="pres">
      <dgm:prSet presAssocID="{582CE1CB-7350-4D65-B9BD-31AFBC3FA50C}" presName="parentText" presStyleLbl="node1" presStyleIdx="3" presStyleCnt="5">
        <dgm:presLayoutVars>
          <dgm:chMax val="0"/>
          <dgm:bulletEnabled val="1"/>
        </dgm:presLayoutVars>
      </dgm:prSet>
      <dgm:spPr/>
      <dgm:t>
        <a:bodyPr/>
        <a:lstStyle/>
        <a:p>
          <a:endParaRPr lang="en-US"/>
        </a:p>
      </dgm:t>
    </dgm:pt>
    <dgm:pt modelId="{19EEC832-406F-454A-8A7E-A8B9304C232A}" type="pres">
      <dgm:prSet presAssocID="{582CE1CB-7350-4D65-B9BD-31AFBC3FA50C}" presName="negativeSpace" presStyleCnt="0"/>
      <dgm:spPr/>
    </dgm:pt>
    <dgm:pt modelId="{B2EEE4FF-E818-45B0-8AE3-F257FD51FB4A}" type="pres">
      <dgm:prSet presAssocID="{582CE1CB-7350-4D65-B9BD-31AFBC3FA50C}" presName="childText" presStyleLbl="conFgAcc1" presStyleIdx="3" presStyleCnt="5">
        <dgm:presLayoutVars>
          <dgm:bulletEnabled val="1"/>
        </dgm:presLayoutVars>
      </dgm:prSet>
      <dgm:spPr/>
    </dgm:pt>
    <dgm:pt modelId="{158978DA-FE4F-474F-9191-5B13A52CCA78}" type="pres">
      <dgm:prSet presAssocID="{C2BA432A-D1CA-4696-BA03-0DA4CFFB60F0}" presName="spaceBetweenRectangles" presStyleCnt="0"/>
      <dgm:spPr/>
    </dgm:pt>
    <dgm:pt modelId="{233F98D9-F43E-44B9-B4F7-94E944A499B4}" type="pres">
      <dgm:prSet presAssocID="{54E32C41-ED1E-452A-BF70-08957BD8D9CA}" presName="parentLin" presStyleCnt="0"/>
      <dgm:spPr/>
    </dgm:pt>
    <dgm:pt modelId="{51BE98D5-423B-451F-B9CE-A152FCFD642A}" type="pres">
      <dgm:prSet presAssocID="{54E32C41-ED1E-452A-BF70-08957BD8D9CA}" presName="parentLeftMargin" presStyleLbl="node1" presStyleIdx="3" presStyleCnt="5"/>
      <dgm:spPr/>
      <dgm:t>
        <a:bodyPr/>
        <a:lstStyle/>
        <a:p>
          <a:endParaRPr lang="en-US"/>
        </a:p>
      </dgm:t>
    </dgm:pt>
    <dgm:pt modelId="{3FD99978-8440-4C1A-A4EE-FE8F2E5D48B4}" type="pres">
      <dgm:prSet presAssocID="{54E32C41-ED1E-452A-BF70-08957BD8D9CA}" presName="parentText" presStyleLbl="node1" presStyleIdx="4" presStyleCnt="5">
        <dgm:presLayoutVars>
          <dgm:chMax val="0"/>
          <dgm:bulletEnabled val="1"/>
        </dgm:presLayoutVars>
      </dgm:prSet>
      <dgm:spPr/>
      <dgm:t>
        <a:bodyPr/>
        <a:lstStyle/>
        <a:p>
          <a:endParaRPr lang="en-US"/>
        </a:p>
      </dgm:t>
    </dgm:pt>
    <dgm:pt modelId="{BED64CC2-0BD2-4C39-BDE0-4E71138CD362}" type="pres">
      <dgm:prSet presAssocID="{54E32C41-ED1E-452A-BF70-08957BD8D9CA}" presName="negativeSpace" presStyleCnt="0"/>
      <dgm:spPr/>
    </dgm:pt>
    <dgm:pt modelId="{F41169C8-0A0A-4BF6-80AF-F23A6BDC0649}" type="pres">
      <dgm:prSet presAssocID="{54E32C41-ED1E-452A-BF70-08957BD8D9CA}" presName="childText" presStyleLbl="conFgAcc1" presStyleIdx="4" presStyleCnt="5">
        <dgm:presLayoutVars>
          <dgm:bulletEnabled val="1"/>
        </dgm:presLayoutVars>
      </dgm:prSet>
      <dgm:spPr/>
    </dgm:pt>
  </dgm:ptLst>
  <dgm:cxnLst>
    <dgm:cxn modelId="{394C7FDE-93D3-458F-961B-6D54F64A6207}" type="presOf" srcId="{66BC2675-F2CF-4776-BC3B-40F446F6BA70}" destId="{FC5CD423-5948-4FB7-A0E2-3CED46CA481A}" srcOrd="1" destOrd="0" presId="urn:microsoft.com/office/officeart/2005/8/layout/list1"/>
    <dgm:cxn modelId="{ACC08A79-D643-4559-BFDC-83B278512E19}" type="presOf" srcId="{54E32C41-ED1E-452A-BF70-08957BD8D9CA}" destId="{3FD99978-8440-4C1A-A4EE-FE8F2E5D48B4}" srcOrd="1" destOrd="0" presId="urn:microsoft.com/office/officeart/2005/8/layout/list1"/>
    <dgm:cxn modelId="{21C6E633-3A0C-4F7B-8BA0-867A5CB34B8F}" type="presOf" srcId="{7EAD4CC0-59D8-4740-B819-2DDEEF6D23A7}" destId="{1E6911F0-23F6-4FD0-9771-6F545A088CBE}" srcOrd="0" destOrd="0" presId="urn:microsoft.com/office/officeart/2005/8/layout/list1"/>
    <dgm:cxn modelId="{9EF22066-9E14-4B29-AD21-F3E6A8D20438}" type="presOf" srcId="{7EAD4CC0-59D8-4740-B819-2DDEEF6D23A7}" destId="{1751E8DF-AAA1-4FC0-8DAB-3E36A84E607C}" srcOrd="1" destOrd="0" presId="urn:microsoft.com/office/officeart/2005/8/layout/list1"/>
    <dgm:cxn modelId="{7EA29DC3-539C-49D9-84C4-FEABF2869E61}" type="presOf" srcId="{66BC2675-F2CF-4776-BC3B-40F446F6BA70}" destId="{120DCA09-B184-4F6F-96E8-39C6D2E767A3}" srcOrd="0" destOrd="0" presId="urn:microsoft.com/office/officeart/2005/8/layout/list1"/>
    <dgm:cxn modelId="{66EB8714-2AAB-4BDE-8E7F-8C24A1FBB0B4}" type="presOf" srcId="{ACBF86E4-CAF4-4C2B-B4A3-50940EBE0C01}" destId="{9840566A-9900-41B7-B0AE-A03EAFE04676}" srcOrd="1" destOrd="0" presId="urn:microsoft.com/office/officeart/2005/8/layout/list1"/>
    <dgm:cxn modelId="{ACF96D8B-8359-4324-A73B-B3DE0F316148}" srcId="{487BF704-6E68-4DEA-86E6-AD225AFC02AB}" destId="{582CE1CB-7350-4D65-B9BD-31AFBC3FA50C}" srcOrd="3" destOrd="0" parTransId="{332C0E6D-BD16-494E-9666-5187BD1AF80F}" sibTransId="{C2BA432A-D1CA-4696-BA03-0DA4CFFB60F0}"/>
    <dgm:cxn modelId="{3E819EF8-9C96-4CD3-8A62-899E0764FEE3}" srcId="{487BF704-6E68-4DEA-86E6-AD225AFC02AB}" destId="{54E32C41-ED1E-452A-BF70-08957BD8D9CA}" srcOrd="4" destOrd="0" parTransId="{72D3E4A7-662B-444E-9F5F-F64BB27E9DB3}" sibTransId="{30AB3C6B-0815-40C1-9280-38E431E52FE4}"/>
    <dgm:cxn modelId="{AF2571B9-26C1-4819-A20F-F67325B06DB4}" type="presOf" srcId="{582CE1CB-7350-4D65-B9BD-31AFBC3FA50C}" destId="{18A75C15-AF4E-44E3-AC06-6C1556C5F5F9}" srcOrd="1" destOrd="0" presId="urn:microsoft.com/office/officeart/2005/8/layout/list1"/>
    <dgm:cxn modelId="{0DE95917-0C60-4801-A7BA-882A4010B6C8}" srcId="{487BF704-6E68-4DEA-86E6-AD225AFC02AB}" destId="{66BC2675-F2CF-4776-BC3B-40F446F6BA70}" srcOrd="0" destOrd="0" parTransId="{43D7D38B-0617-47FC-973C-A2CB976264C0}" sibTransId="{53E2C03E-F4DE-43F6-8453-977B538E8993}"/>
    <dgm:cxn modelId="{78F3AE6E-03BE-43F9-B282-993FBF0A77F2}" type="presOf" srcId="{ACBF86E4-CAF4-4C2B-B4A3-50940EBE0C01}" destId="{72787EC4-CF76-485A-B436-1C6CF99ECF38}" srcOrd="0" destOrd="0" presId="urn:microsoft.com/office/officeart/2005/8/layout/list1"/>
    <dgm:cxn modelId="{09575F9B-6F43-44A3-AC92-A9DDA2727503}" type="presOf" srcId="{487BF704-6E68-4DEA-86E6-AD225AFC02AB}" destId="{D1C79C22-A27E-4C72-8BC3-91140390E23E}" srcOrd="0" destOrd="0" presId="urn:microsoft.com/office/officeart/2005/8/layout/list1"/>
    <dgm:cxn modelId="{F292ED38-FB8E-481D-B168-6EACE97ACA95}" srcId="{487BF704-6E68-4DEA-86E6-AD225AFC02AB}" destId="{ACBF86E4-CAF4-4C2B-B4A3-50940EBE0C01}" srcOrd="1" destOrd="0" parTransId="{401E9A9F-0B5C-4AEF-A017-593418CA4454}" sibTransId="{16D8B412-0FBE-4FD3-956E-8696C7EBAE08}"/>
    <dgm:cxn modelId="{83F6769D-9732-4B35-A05C-BD4DB823648E}" type="presOf" srcId="{54E32C41-ED1E-452A-BF70-08957BD8D9CA}" destId="{51BE98D5-423B-451F-B9CE-A152FCFD642A}" srcOrd="0" destOrd="0" presId="urn:microsoft.com/office/officeart/2005/8/layout/list1"/>
    <dgm:cxn modelId="{027D891B-4232-48C5-9894-30EC25176312}" type="presOf" srcId="{582CE1CB-7350-4D65-B9BD-31AFBC3FA50C}" destId="{49A5F5CD-C0A7-451B-B68E-23EC9FB5FF51}" srcOrd="0" destOrd="0" presId="urn:microsoft.com/office/officeart/2005/8/layout/list1"/>
    <dgm:cxn modelId="{B885001B-8EF3-46CC-9DC5-104BAE0A08DB}" srcId="{487BF704-6E68-4DEA-86E6-AD225AFC02AB}" destId="{7EAD4CC0-59D8-4740-B819-2DDEEF6D23A7}" srcOrd="2" destOrd="0" parTransId="{4C474812-B47D-4A30-88AC-0F03D6728668}" sibTransId="{AC0A38F5-0111-4AD2-A2DD-30C8E433F927}"/>
    <dgm:cxn modelId="{9E15F6A2-6779-4E9A-83ED-399783AC605B}" type="presParOf" srcId="{D1C79C22-A27E-4C72-8BC3-91140390E23E}" destId="{79080D56-B352-49CA-A0B6-4AEA8DF9239C}" srcOrd="0" destOrd="0" presId="urn:microsoft.com/office/officeart/2005/8/layout/list1"/>
    <dgm:cxn modelId="{F8474BDA-63AE-4EEF-9A19-87DBC408D284}" type="presParOf" srcId="{79080D56-B352-49CA-A0B6-4AEA8DF9239C}" destId="{120DCA09-B184-4F6F-96E8-39C6D2E767A3}" srcOrd="0" destOrd="0" presId="urn:microsoft.com/office/officeart/2005/8/layout/list1"/>
    <dgm:cxn modelId="{7CE5E33C-C593-4B0D-BE50-A467170D3877}" type="presParOf" srcId="{79080D56-B352-49CA-A0B6-4AEA8DF9239C}" destId="{FC5CD423-5948-4FB7-A0E2-3CED46CA481A}" srcOrd="1" destOrd="0" presId="urn:microsoft.com/office/officeart/2005/8/layout/list1"/>
    <dgm:cxn modelId="{36E7C8EF-7B54-4517-A091-747B053035B8}" type="presParOf" srcId="{D1C79C22-A27E-4C72-8BC3-91140390E23E}" destId="{E604255E-52F3-47B8-B2A2-9C825D4D4E28}" srcOrd="1" destOrd="0" presId="urn:microsoft.com/office/officeart/2005/8/layout/list1"/>
    <dgm:cxn modelId="{4CBE049C-729D-4EED-97B3-12B444E369D3}" type="presParOf" srcId="{D1C79C22-A27E-4C72-8BC3-91140390E23E}" destId="{0E994B81-36A8-4C54-A5FB-0560B6C2EF64}" srcOrd="2" destOrd="0" presId="urn:microsoft.com/office/officeart/2005/8/layout/list1"/>
    <dgm:cxn modelId="{589FC54D-A74D-4748-9AC2-60DAB62C1F23}" type="presParOf" srcId="{D1C79C22-A27E-4C72-8BC3-91140390E23E}" destId="{52CFF7E8-992E-4933-94E5-4BB70424EAA6}" srcOrd="3" destOrd="0" presId="urn:microsoft.com/office/officeart/2005/8/layout/list1"/>
    <dgm:cxn modelId="{5245E23B-C3A2-44C7-998C-79036AC0DD20}" type="presParOf" srcId="{D1C79C22-A27E-4C72-8BC3-91140390E23E}" destId="{21FFEF2B-D79A-4DEA-8D30-279487D02CD0}" srcOrd="4" destOrd="0" presId="urn:microsoft.com/office/officeart/2005/8/layout/list1"/>
    <dgm:cxn modelId="{72F857D0-F29A-43CB-AD89-0F8926B1FD75}" type="presParOf" srcId="{21FFEF2B-D79A-4DEA-8D30-279487D02CD0}" destId="{72787EC4-CF76-485A-B436-1C6CF99ECF38}" srcOrd="0" destOrd="0" presId="urn:microsoft.com/office/officeart/2005/8/layout/list1"/>
    <dgm:cxn modelId="{D445F833-127A-44D8-8D1A-FDF3B4A02DA7}" type="presParOf" srcId="{21FFEF2B-D79A-4DEA-8D30-279487D02CD0}" destId="{9840566A-9900-41B7-B0AE-A03EAFE04676}" srcOrd="1" destOrd="0" presId="urn:microsoft.com/office/officeart/2005/8/layout/list1"/>
    <dgm:cxn modelId="{D570D0CC-2AB1-4097-8603-93BF627E5C4E}" type="presParOf" srcId="{D1C79C22-A27E-4C72-8BC3-91140390E23E}" destId="{2B52BE8C-854C-46CD-946C-11A74A4AA0ED}" srcOrd="5" destOrd="0" presId="urn:microsoft.com/office/officeart/2005/8/layout/list1"/>
    <dgm:cxn modelId="{FE7B37FA-62B0-4BF5-8432-27546F301108}" type="presParOf" srcId="{D1C79C22-A27E-4C72-8BC3-91140390E23E}" destId="{28929C1B-5282-41E7-B855-B1678A21CE98}" srcOrd="6" destOrd="0" presId="urn:microsoft.com/office/officeart/2005/8/layout/list1"/>
    <dgm:cxn modelId="{981727F0-067E-4A30-96E8-31E5C9768275}" type="presParOf" srcId="{D1C79C22-A27E-4C72-8BC3-91140390E23E}" destId="{C1B21264-FEB9-431A-B8BF-753C01E3BF8F}" srcOrd="7" destOrd="0" presId="urn:microsoft.com/office/officeart/2005/8/layout/list1"/>
    <dgm:cxn modelId="{99054A7F-2FA1-4354-81BC-5FF0B4071670}" type="presParOf" srcId="{D1C79C22-A27E-4C72-8BC3-91140390E23E}" destId="{2B7B8914-CED7-42BF-9ADC-50767F89D0BB}" srcOrd="8" destOrd="0" presId="urn:microsoft.com/office/officeart/2005/8/layout/list1"/>
    <dgm:cxn modelId="{C48BFD25-8F03-4F3D-A666-8670E199B122}" type="presParOf" srcId="{2B7B8914-CED7-42BF-9ADC-50767F89D0BB}" destId="{1E6911F0-23F6-4FD0-9771-6F545A088CBE}" srcOrd="0" destOrd="0" presId="urn:microsoft.com/office/officeart/2005/8/layout/list1"/>
    <dgm:cxn modelId="{FB18E798-0058-4565-8CF3-21A108660E53}" type="presParOf" srcId="{2B7B8914-CED7-42BF-9ADC-50767F89D0BB}" destId="{1751E8DF-AAA1-4FC0-8DAB-3E36A84E607C}" srcOrd="1" destOrd="0" presId="urn:microsoft.com/office/officeart/2005/8/layout/list1"/>
    <dgm:cxn modelId="{4780CBEE-F892-4B82-9805-82A1FFF24D4C}" type="presParOf" srcId="{D1C79C22-A27E-4C72-8BC3-91140390E23E}" destId="{929E9246-B66D-4CE2-AE17-8E6827518DA5}" srcOrd="9" destOrd="0" presId="urn:microsoft.com/office/officeart/2005/8/layout/list1"/>
    <dgm:cxn modelId="{98FCD81C-9AF5-48FF-AAC1-320C0942C018}" type="presParOf" srcId="{D1C79C22-A27E-4C72-8BC3-91140390E23E}" destId="{B213C218-603C-4FC9-B8AB-DE7A16A67C30}" srcOrd="10" destOrd="0" presId="urn:microsoft.com/office/officeart/2005/8/layout/list1"/>
    <dgm:cxn modelId="{EE727A51-B03E-4394-A06C-5E8FD7065A3F}" type="presParOf" srcId="{D1C79C22-A27E-4C72-8BC3-91140390E23E}" destId="{A6090C67-B3D6-457C-8946-4D5FC9E235BB}" srcOrd="11" destOrd="0" presId="urn:microsoft.com/office/officeart/2005/8/layout/list1"/>
    <dgm:cxn modelId="{4C631336-D056-4A8D-9C86-E96A9CF282F6}" type="presParOf" srcId="{D1C79C22-A27E-4C72-8BC3-91140390E23E}" destId="{09706881-5178-4D60-AEA2-7A6EDC1234E4}" srcOrd="12" destOrd="0" presId="urn:microsoft.com/office/officeart/2005/8/layout/list1"/>
    <dgm:cxn modelId="{94040592-1E41-4A69-8F4E-DFA92C0727A9}" type="presParOf" srcId="{09706881-5178-4D60-AEA2-7A6EDC1234E4}" destId="{49A5F5CD-C0A7-451B-B68E-23EC9FB5FF51}" srcOrd="0" destOrd="0" presId="urn:microsoft.com/office/officeart/2005/8/layout/list1"/>
    <dgm:cxn modelId="{FB9102EB-F128-4BE5-8940-63A1D0F2CB61}" type="presParOf" srcId="{09706881-5178-4D60-AEA2-7A6EDC1234E4}" destId="{18A75C15-AF4E-44E3-AC06-6C1556C5F5F9}" srcOrd="1" destOrd="0" presId="urn:microsoft.com/office/officeart/2005/8/layout/list1"/>
    <dgm:cxn modelId="{C515DFF4-AC98-4D40-B7ED-A16BA3C2AEED}" type="presParOf" srcId="{D1C79C22-A27E-4C72-8BC3-91140390E23E}" destId="{19EEC832-406F-454A-8A7E-A8B9304C232A}" srcOrd="13" destOrd="0" presId="urn:microsoft.com/office/officeart/2005/8/layout/list1"/>
    <dgm:cxn modelId="{683A083F-612F-4305-8F53-354E6BD72196}" type="presParOf" srcId="{D1C79C22-A27E-4C72-8BC3-91140390E23E}" destId="{B2EEE4FF-E818-45B0-8AE3-F257FD51FB4A}" srcOrd="14" destOrd="0" presId="urn:microsoft.com/office/officeart/2005/8/layout/list1"/>
    <dgm:cxn modelId="{34A5CC8E-7E70-4A39-9F7F-89FAE830431A}" type="presParOf" srcId="{D1C79C22-A27E-4C72-8BC3-91140390E23E}" destId="{158978DA-FE4F-474F-9191-5B13A52CCA78}" srcOrd="15" destOrd="0" presId="urn:microsoft.com/office/officeart/2005/8/layout/list1"/>
    <dgm:cxn modelId="{39FA3252-A4CA-4096-AB91-FFE48106308B}" type="presParOf" srcId="{D1C79C22-A27E-4C72-8BC3-91140390E23E}" destId="{233F98D9-F43E-44B9-B4F7-94E944A499B4}" srcOrd="16" destOrd="0" presId="urn:microsoft.com/office/officeart/2005/8/layout/list1"/>
    <dgm:cxn modelId="{6B129786-F22A-4EDB-8882-F6894DE1071F}" type="presParOf" srcId="{233F98D9-F43E-44B9-B4F7-94E944A499B4}" destId="{51BE98D5-423B-451F-B9CE-A152FCFD642A}" srcOrd="0" destOrd="0" presId="urn:microsoft.com/office/officeart/2005/8/layout/list1"/>
    <dgm:cxn modelId="{95374815-4A6B-4F7E-A5FA-44C0FDFA6D77}" type="presParOf" srcId="{233F98D9-F43E-44B9-B4F7-94E944A499B4}" destId="{3FD99978-8440-4C1A-A4EE-FE8F2E5D48B4}" srcOrd="1" destOrd="0" presId="urn:microsoft.com/office/officeart/2005/8/layout/list1"/>
    <dgm:cxn modelId="{7711A94F-81DD-485D-AA55-2EF6C777D75E}" type="presParOf" srcId="{D1C79C22-A27E-4C72-8BC3-91140390E23E}" destId="{BED64CC2-0BD2-4C39-BDE0-4E71138CD362}" srcOrd="17" destOrd="0" presId="urn:microsoft.com/office/officeart/2005/8/layout/list1"/>
    <dgm:cxn modelId="{F304CAEF-4D35-4D15-9EA9-18A4E47552E3}" type="presParOf" srcId="{D1C79C22-A27E-4C72-8BC3-91140390E23E}" destId="{F41169C8-0A0A-4BF6-80AF-F23A6BDC0649}"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B34078-2B31-4B35-9E41-BDAA89B10DFD}"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414B6959-7C58-46EE-B6C7-903D3A2BE0B2}">
      <dgm:prSet/>
      <dgm:spPr/>
      <dgm:t>
        <a:bodyPr/>
        <a:lstStyle/>
        <a:p>
          <a:pPr rtl="1"/>
          <a:r>
            <a:rPr lang="ar-SA" dirty="0" smtClean="0"/>
            <a:t>طلا </a:t>
          </a:r>
          <a:endParaRPr lang="fa-IR" dirty="0"/>
        </a:p>
      </dgm:t>
    </dgm:pt>
    <dgm:pt modelId="{96463581-5B94-460D-8C58-008A237CF8ED}" type="parTrans" cxnId="{462F0B35-F129-478A-BBC9-B028289883A6}">
      <dgm:prSet/>
      <dgm:spPr/>
      <dgm:t>
        <a:bodyPr/>
        <a:lstStyle/>
        <a:p>
          <a:endParaRPr lang="en-US"/>
        </a:p>
      </dgm:t>
    </dgm:pt>
    <dgm:pt modelId="{E7625344-F5A2-49E6-A086-42055157A0FC}" type="sibTrans" cxnId="{462F0B35-F129-478A-BBC9-B028289883A6}">
      <dgm:prSet/>
      <dgm:spPr/>
      <dgm:t>
        <a:bodyPr/>
        <a:lstStyle/>
        <a:p>
          <a:endParaRPr lang="en-US"/>
        </a:p>
      </dgm:t>
    </dgm:pt>
    <dgm:pt modelId="{DD0DB516-0DBC-4540-9472-119E550A7C37}">
      <dgm:prSet/>
      <dgm:spPr/>
      <dgm:t>
        <a:bodyPr/>
        <a:lstStyle/>
        <a:p>
          <a:pPr rtl="1"/>
          <a:r>
            <a:rPr lang="fa-IR" dirty="0" smtClean="0"/>
            <a:t>ارز </a:t>
          </a:r>
          <a:endParaRPr lang="en-US" dirty="0"/>
        </a:p>
      </dgm:t>
    </dgm:pt>
    <dgm:pt modelId="{DB97078F-E856-4768-ABA7-A943DE0B0BEA}" type="parTrans" cxnId="{B51E616D-7E88-4E7B-885C-2E7A0BAF0482}">
      <dgm:prSet/>
      <dgm:spPr/>
      <dgm:t>
        <a:bodyPr/>
        <a:lstStyle/>
        <a:p>
          <a:endParaRPr lang="en-US"/>
        </a:p>
      </dgm:t>
    </dgm:pt>
    <dgm:pt modelId="{A07882AC-5EC5-4693-A6F4-AD882B0B2F64}" type="sibTrans" cxnId="{B51E616D-7E88-4E7B-885C-2E7A0BAF0482}">
      <dgm:prSet/>
      <dgm:spPr/>
      <dgm:t>
        <a:bodyPr/>
        <a:lstStyle/>
        <a:p>
          <a:endParaRPr lang="en-US"/>
        </a:p>
      </dgm:t>
    </dgm:pt>
    <dgm:pt modelId="{37D79B0B-9BF0-45E4-A8F3-56D05C7FAB64}">
      <dgm:prSet/>
      <dgm:spPr/>
      <dgm:t>
        <a:bodyPr/>
        <a:lstStyle/>
        <a:p>
          <a:pPr rtl="1"/>
          <a:r>
            <a:rPr lang="fa-IR" dirty="0" smtClean="0"/>
            <a:t>بورس </a:t>
          </a:r>
          <a:endParaRPr lang="en-US" dirty="0"/>
        </a:p>
      </dgm:t>
    </dgm:pt>
    <dgm:pt modelId="{DAAF335B-E5DA-41B2-B5C1-08CFA2279784}" type="parTrans" cxnId="{D837CE90-6C57-4123-A4A6-0F0B154F57B5}">
      <dgm:prSet/>
      <dgm:spPr/>
      <dgm:t>
        <a:bodyPr/>
        <a:lstStyle/>
        <a:p>
          <a:endParaRPr lang="en-US"/>
        </a:p>
      </dgm:t>
    </dgm:pt>
    <dgm:pt modelId="{C4ED0E23-7347-4988-9E12-F9E2417A9688}" type="sibTrans" cxnId="{D837CE90-6C57-4123-A4A6-0F0B154F57B5}">
      <dgm:prSet/>
      <dgm:spPr/>
      <dgm:t>
        <a:bodyPr/>
        <a:lstStyle/>
        <a:p>
          <a:endParaRPr lang="en-US"/>
        </a:p>
      </dgm:t>
    </dgm:pt>
    <dgm:pt modelId="{A3DB6A7D-ED24-4FDA-93A1-5E97E9CA9BB4}">
      <dgm:prSet/>
      <dgm:spPr/>
      <dgm:t>
        <a:bodyPr/>
        <a:lstStyle/>
        <a:p>
          <a:pPr rtl="1"/>
          <a:r>
            <a:rPr lang="fa-IR" dirty="0" smtClean="0"/>
            <a:t>زمين و ساختمان</a:t>
          </a:r>
          <a:endParaRPr lang="en-US" dirty="0"/>
        </a:p>
      </dgm:t>
    </dgm:pt>
    <dgm:pt modelId="{29FB5B26-3528-4065-AEBE-6E4F647C4B54}" type="parTrans" cxnId="{AD33E32B-0521-4FAF-AD92-4068B10B0942}">
      <dgm:prSet/>
      <dgm:spPr/>
      <dgm:t>
        <a:bodyPr/>
        <a:lstStyle/>
        <a:p>
          <a:endParaRPr lang="en-US"/>
        </a:p>
      </dgm:t>
    </dgm:pt>
    <dgm:pt modelId="{0885D6DD-7464-46B7-8F70-9705C6E2CA74}" type="sibTrans" cxnId="{AD33E32B-0521-4FAF-AD92-4068B10B0942}">
      <dgm:prSet/>
      <dgm:spPr/>
      <dgm:t>
        <a:bodyPr/>
        <a:lstStyle/>
        <a:p>
          <a:endParaRPr lang="en-US"/>
        </a:p>
      </dgm:t>
    </dgm:pt>
    <dgm:pt modelId="{7BFCF604-E48F-4BFA-B350-A80CCDD6A186}">
      <dgm:prSet/>
      <dgm:spPr/>
      <dgm:t>
        <a:bodyPr/>
        <a:lstStyle/>
        <a:p>
          <a:pPr rtl="1"/>
          <a:r>
            <a:rPr lang="fa-IR" dirty="0" smtClean="0"/>
            <a:t>...</a:t>
          </a:r>
          <a:endParaRPr lang="en-US" dirty="0"/>
        </a:p>
      </dgm:t>
    </dgm:pt>
    <dgm:pt modelId="{BAF079D2-B1D6-49B5-84E2-0F4731990DCA}" type="parTrans" cxnId="{6100249E-42FB-4E71-8E0C-8C430295247E}">
      <dgm:prSet/>
      <dgm:spPr/>
      <dgm:t>
        <a:bodyPr/>
        <a:lstStyle/>
        <a:p>
          <a:endParaRPr lang="en-US"/>
        </a:p>
      </dgm:t>
    </dgm:pt>
    <dgm:pt modelId="{2EB94017-4E08-4B19-8DB9-4346B5B704F7}" type="sibTrans" cxnId="{6100249E-42FB-4E71-8E0C-8C430295247E}">
      <dgm:prSet/>
      <dgm:spPr/>
      <dgm:t>
        <a:bodyPr/>
        <a:lstStyle/>
        <a:p>
          <a:endParaRPr lang="en-US"/>
        </a:p>
      </dgm:t>
    </dgm:pt>
    <dgm:pt modelId="{43356705-562F-4D5A-8197-1EF0D5C2BA94}" type="pres">
      <dgm:prSet presAssocID="{FEB34078-2B31-4B35-9E41-BDAA89B10DFD}" presName="outerComposite" presStyleCnt="0">
        <dgm:presLayoutVars>
          <dgm:chMax val="5"/>
          <dgm:dir/>
          <dgm:resizeHandles val="exact"/>
        </dgm:presLayoutVars>
      </dgm:prSet>
      <dgm:spPr/>
      <dgm:t>
        <a:bodyPr/>
        <a:lstStyle/>
        <a:p>
          <a:endParaRPr lang="en-US"/>
        </a:p>
      </dgm:t>
    </dgm:pt>
    <dgm:pt modelId="{380E19CC-2F9D-4AB0-BFF0-14C0EE3BB875}" type="pres">
      <dgm:prSet presAssocID="{FEB34078-2B31-4B35-9E41-BDAA89B10DFD}" presName="dummyMaxCanvas" presStyleCnt="0">
        <dgm:presLayoutVars/>
      </dgm:prSet>
      <dgm:spPr/>
    </dgm:pt>
    <dgm:pt modelId="{C7A226D0-0E83-44D8-A8D9-A7BD39251B19}" type="pres">
      <dgm:prSet presAssocID="{FEB34078-2B31-4B35-9E41-BDAA89B10DFD}" presName="FiveNodes_1" presStyleLbl="node1" presStyleIdx="0" presStyleCnt="5">
        <dgm:presLayoutVars>
          <dgm:bulletEnabled val="1"/>
        </dgm:presLayoutVars>
      </dgm:prSet>
      <dgm:spPr/>
      <dgm:t>
        <a:bodyPr/>
        <a:lstStyle/>
        <a:p>
          <a:endParaRPr lang="en-US"/>
        </a:p>
      </dgm:t>
    </dgm:pt>
    <dgm:pt modelId="{B8393BB0-1BE5-4A20-9F8C-7C3105F218A4}" type="pres">
      <dgm:prSet presAssocID="{FEB34078-2B31-4B35-9E41-BDAA89B10DFD}" presName="FiveNodes_2" presStyleLbl="node1" presStyleIdx="1" presStyleCnt="5">
        <dgm:presLayoutVars>
          <dgm:bulletEnabled val="1"/>
        </dgm:presLayoutVars>
      </dgm:prSet>
      <dgm:spPr/>
      <dgm:t>
        <a:bodyPr/>
        <a:lstStyle/>
        <a:p>
          <a:endParaRPr lang="en-US"/>
        </a:p>
      </dgm:t>
    </dgm:pt>
    <dgm:pt modelId="{7CC08180-8974-4FC9-8C5E-B497022F22B2}" type="pres">
      <dgm:prSet presAssocID="{FEB34078-2B31-4B35-9E41-BDAA89B10DFD}" presName="FiveNodes_3" presStyleLbl="node1" presStyleIdx="2" presStyleCnt="5">
        <dgm:presLayoutVars>
          <dgm:bulletEnabled val="1"/>
        </dgm:presLayoutVars>
      </dgm:prSet>
      <dgm:spPr/>
      <dgm:t>
        <a:bodyPr/>
        <a:lstStyle/>
        <a:p>
          <a:endParaRPr lang="en-US"/>
        </a:p>
      </dgm:t>
    </dgm:pt>
    <dgm:pt modelId="{57BE86EC-51EF-42AE-B21C-8597814503D6}" type="pres">
      <dgm:prSet presAssocID="{FEB34078-2B31-4B35-9E41-BDAA89B10DFD}" presName="FiveNodes_4" presStyleLbl="node1" presStyleIdx="3" presStyleCnt="5">
        <dgm:presLayoutVars>
          <dgm:bulletEnabled val="1"/>
        </dgm:presLayoutVars>
      </dgm:prSet>
      <dgm:spPr/>
      <dgm:t>
        <a:bodyPr/>
        <a:lstStyle/>
        <a:p>
          <a:endParaRPr lang="en-US"/>
        </a:p>
      </dgm:t>
    </dgm:pt>
    <dgm:pt modelId="{4E7B11E6-7574-454E-9F36-9268F60B893F}" type="pres">
      <dgm:prSet presAssocID="{FEB34078-2B31-4B35-9E41-BDAA89B10DFD}" presName="FiveNodes_5" presStyleLbl="node1" presStyleIdx="4" presStyleCnt="5">
        <dgm:presLayoutVars>
          <dgm:bulletEnabled val="1"/>
        </dgm:presLayoutVars>
      </dgm:prSet>
      <dgm:spPr/>
      <dgm:t>
        <a:bodyPr/>
        <a:lstStyle/>
        <a:p>
          <a:endParaRPr lang="en-US"/>
        </a:p>
      </dgm:t>
    </dgm:pt>
    <dgm:pt modelId="{1DD67D70-56BE-464E-AD04-5380CE6669EF}" type="pres">
      <dgm:prSet presAssocID="{FEB34078-2B31-4B35-9E41-BDAA89B10DFD}" presName="FiveConn_1-2" presStyleLbl="fgAccFollowNode1" presStyleIdx="0" presStyleCnt="4">
        <dgm:presLayoutVars>
          <dgm:bulletEnabled val="1"/>
        </dgm:presLayoutVars>
      </dgm:prSet>
      <dgm:spPr/>
      <dgm:t>
        <a:bodyPr/>
        <a:lstStyle/>
        <a:p>
          <a:endParaRPr lang="en-US"/>
        </a:p>
      </dgm:t>
    </dgm:pt>
    <dgm:pt modelId="{8C8A89F0-9906-4DAD-9205-B0BAA4983E35}" type="pres">
      <dgm:prSet presAssocID="{FEB34078-2B31-4B35-9E41-BDAA89B10DFD}" presName="FiveConn_2-3" presStyleLbl="fgAccFollowNode1" presStyleIdx="1" presStyleCnt="4">
        <dgm:presLayoutVars>
          <dgm:bulletEnabled val="1"/>
        </dgm:presLayoutVars>
      </dgm:prSet>
      <dgm:spPr/>
      <dgm:t>
        <a:bodyPr/>
        <a:lstStyle/>
        <a:p>
          <a:endParaRPr lang="en-US"/>
        </a:p>
      </dgm:t>
    </dgm:pt>
    <dgm:pt modelId="{91DD04D7-C020-4900-9F2E-38BCAB6F7C1A}" type="pres">
      <dgm:prSet presAssocID="{FEB34078-2B31-4B35-9E41-BDAA89B10DFD}" presName="FiveConn_3-4" presStyleLbl="fgAccFollowNode1" presStyleIdx="2" presStyleCnt="4">
        <dgm:presLayoutVars>
          <dgm:bulletEnabled val="1"/>
        </dgm:presLayoutVars>
      </dgm:prSet>
      <dgm:spPr/>
      <dgm:t>
        <a:bodyPr/>
        <a:lstStyle/>
        <a:p>
          <a:endParaRPr lang="en-US"/>
        </a:p>
      </dgm:t>
    </dgm:pt>
    <dgm:pt modelId="{FD4358F7-1BAC-46E3-9564-0551C673D0B2}" type="pres">
      <dgm:prSet presAssocID="{FEB34078-2B31-4B35-9E41-BDAA89B10DFD}" presName="FiveConn_4-5" presStyleLbl="fgAccFollowNode1" presStyleIdx="3" presStyleCnt="4">
        <dgm:presLayoutVars>
          <dgm:bulletEnabled val="1"/>
        </dgm:presLayoutVars>
      </dgm:prSet>
      <dgm:spPr/>
      <dgm:t>
        <a:bodyPr/>
        <a:lstStyle/>
        <a:p>
          <a:endParaRPr lang="en-US"/>
        </a:p>
      </dgm:t>
    </dgm:pt>
    <dgm:pt modelId="{0A093E70-3FBF-4E34-8FFC-18F22D145E7C}" type="pres">
      <dgm:prSet presAssocID="{FEB34078-2B31-4B35-9E41-BDAA89B10DFD}" presName="FiveNodes_1_text" presStyleLbl="node1" presStyleIdx="4" presStyleCnt="5">
        <dgm:presLayoutVars>
          <dgm:bulletEnabled val="1"/>
        </dgm:presLayoutVars>
      </dgm:prSet>
      <dgm:spPr/>
      <dgm:t>
        <a:bodyPr/>
        <a:lstStyle/>
        <a:p>
          <a:endParaRPr lang="en-US"/>
        </a:p>
      </dgm:t>
    </dgm:pt>
    <dgm:pt modelId="{F990390A-FF74-4A23-9200-D5643F42F8AB}" type="pres">
      <dgm:prSet presAssocID="{FEB34078-2B31-4B35-9E41-BDAA89B10DFD}" presName="FiveNodes_2_text" presStyleLbl="node1" presStyleIdx="4" presStyleCnt="5">
        <dgm:presLayoutVars>
          <dgm:bulletEnabled val="1"/>
        </dgm:presLayoutVars>
      </dgm:prSet>
      <dgm:spPr/>
      <dgm:t>
        <a:bodyPr/>
        <a:lstStyle/>
        <a:p>
          <a:endParaRPr lang="en-US"/>
        </a:p>
      </dgm:t>
    </dgm:pt>
    <dgm:pt modelId="{0D5F0658-8E1E-4327-9FB7-2B035F2867B5}" type="pres">
      <dgm:prSet presAssocID="{FEB34078-2B31-4B35-9E41-BDAA89B10DFD}" presName="FiveNodes_3_text" presStyleLbl="node1" presStyleIdx="4" presStyleCnt="5">
        <dgm:presLayoutVars>
          <dgm:bulletEnabled val="1"/>
        </dgm:presLayoutVars>
      </dgm:prSet>
      <dgm:spPr/>
      <dgm:t>
        <a:bodyPr/>
        <a:lstStyle/>
        <a:p>
          <a:endParaRPr lang="en-US"/>
        </a:p>
      </dgm:t>
    </dgm:pt>
    <dgm:pt modelId="{EE9A2F51-E759-49D6-A9F9-D3818C1913AC}" type="pres">
      <dgm:prSet presAssocID="{FEB34078-2B31-4B35-9E41-BDAA89B10DFD}" presName="FiveNodes_4_text" presStyleLbl="node1" presStyleIdx="4" presStyleCnt="5">
        <dgm:presLayoutVars>
          <dgm:bulletEnabled val="1"/>
        </dgm:presLayoutVars>
      </dgm:prSet>
      <dgm:spPr/>
      <dgm:t>
        <a:bodyPr/>
        <a:lstStyle/>
        <a:p>
          <a:endParaRPr lang="en-US"/>
        </a:p>
      </dgm:t>
    </dgm:pt>
    <dgm:pt modelId="{5AD259BA-0AF8-47B1-9472-FC09B358CBFA}" type="pres">
      <dgm:prSet presAssocID="{FEB34078-2B31-4B35-9E41-BDAA89B10DFD}" presName="FiveNodes_5_text" presStyleLbl="node1" presStyleIdx="4" presStyleCnt="5">
        <dgm:presLayoutVars>
          <dgm:bulletEnabled val="1"/>
        </dgm:presLayoutVars>
      </dgm:prSet>
      <dgm:spPr/>
      <dgm:t>
        <a:bodyPr/>
        <a:lstStyle/>
        <a:p>
          <a:endParaRPr lang="en-US"/>
        </a:p>
      </dgm:t>
    </dgm:pt>
  </dgm:ptLst>
  <dgm:cxnLst>
    <dgm:cxn modelId="{75588843-A4E8-4C57-AA76-37BEAD28452E}" type="presOf" srcId="{7BFCF604-E48F-4BFA-B350-A80CCDD6A186}" destId="{4E7B11E6-7574-454E-9F36-9268F60B893F}" srcOrd="0" destOrd="0" presId="urn:microsoft.com/office/officeart/2005/8/layout/vProcess5"/>
    <dgm:cxn modelId="{B51E616D-7E88-4E7B-885C-2E7A0BAF0482}" srcId="{FEB34078-2B31-4B35-9E41-BDAA89B10DFD}" destId="{DD0DB516-0DBC-4540-9472-119E550A7C37}" srcOrd="1" destOrd="0" parTransId="{DB97078F-E856-4768-ABA7-A943DE0B0BEA}" sibTransId="{A07882AC-5EC5-4693-A6F4-AD882B0B2F64}"/>
    <dgm:cxn modelId="{D837CE90-6C57-4123-A4A6-0F0B154F57B5}" srcId="{FEB34078-2B31-4B35-9E41-BDAA89B10DFD}" destId="{37D79B0B-9BF0-45E4-A8F3-56D05C7FAB64}" srcOrd="2" destOrd="0" parTransId="{DAAF335B-E5DA-41B2-B5C1-08CFA2279784}" sibTransId="{C4ED0E23-7347-4988-9E12-F9E2417A9688}"/>
    <dgm:cxn modelId="{6CF6ED0A-5E5D-4C04-B7C0-AA82B721F9AC}" type="presOf" srcId="{A07882AC-5EC5-4693-A6F4-AD882B0B2F64}" destId="{8C8A89F0-9906-4DAD-9205-B0BAA4983E35}" srcOrd="0" destOrd="0" presId="urn:microsoft.com/office/officeart/2005/8/layout/vProcess5"/>
    <dgm:cxn modelId="{031D5356-91D6-4DF6-8781-077B908A97A1}" type="presOf" srcId="{C4ED0E23-7347-4988-9E12-F9E2417A9688}" destId="{91DD04D7-C020-4900-9F2E-38BCAB6F7C1A}" srcOrd="0" destOrd="0" presId="urn:microsoft.com/office/officeart/2005/8/layout/vProcess5"/>
    <dgm:cxn modelId="{E494267C-EC17-4BF4-B0E5-DD9D02F274C9}" type="presOf" srcId="{414B6959-7C58-46EE-B6C7-903D3A2BE0B2}" destId="{0A093E70-3FBF-4E34-8FFC-18F22D145E7C}" srcOrd="1" destOrd="0" presId="urn:microsoft.com/office/officeart/2005/8/layout/vProcess5"/>
    <dgm:cxn modelId="{2A051BFA-8A4E-4EE8-9807-6395CBC7EEA4}" type="presOf" srcId="{37D79B0B-9BF0-45E4-A8F3-56D05C7FAB64}" destId="{7CC08180-8974-4FC9-8C5E-B497022F22B2}" srcOrd="0" destOrd="0" presId="urn:microsoft.com/office/officeart/2005/8/layout/vProcess5"/>
    <dgm:cxn modelId="{AD33E32B-0521-4FAF-AD92-4068B10B0942}" srcId="{FEB34078-2B31-4B35-9E41-BDAA89B10DFD}" destId="{A3DB6A7D-ED24-4FDA-93A1-5E97E9CA9BB4}" srcOrd="3" destOrd="0" parTransId="{29FB5B26-3528-4065-AEBE-6E4F647C4B54}" sibTransId="{0885D6DD-7464-46B7-8F70-9705C6E2CA74}"/>
    <dgm:cxn modelId="{EDE1A576-C005-42D4-9039-EAAE23924C94}" type="presOf" srcId="{7BFCF604-E48F-4BFA-B350-A80CCDD6A186}" destId="{5AD259BA-0AF8-47B1-9472-FC09B358CBFA}" srcOrd="1" destOrd="0" presId="urn:microsoft.com/office/officeart/2005/8/layout/vProcess5"/>
    <dgm:cxn modelId="{A4BB29DB-1AD7-4D5C-B0B8-F0B45D046A29}" type="presOf" srcId="{DD0DB516-0DBC-4540-9472-119E550A7C37}" destId="{B8393BB0-1BE5-4A20-9F8C-7C3105F218A4}" srcOrd="0" destOrd="0" presId="urn:microsoft.com/office/officeart/2005/8/layout/vProcess5"/>
    <dgm:cxn modelId="{6100249E-42FB-4E71-8E0C-8C430295247E}" srcId="{FEB34078-2B31-4B35-9E41-BDAA89B10DFD}" destId="{7BFCF604-E48F-4BFA-B350-A80CCDD6A186}" srcOrd="4" destOrd="0" parTransId="{BAF079D2-B1D6-49B5-84E2-0F4731990DCA}" sibTransId="{2EB94017-4E08-4B19-8DB9-4346B5B704F7}"/>
    <dgm:cxn modelId="{2C1FE3B5-5C72-45DC-83BB-7B7E5B62E1A1}" type="presOf" srcId="{37D79B0B-9BF0-45E4-A8F3-56D05C7FAB64}" destId="{0D5F0658-8E1E-4327-9FB7-2B035F2867B5}" srcOrd="1" destOrd="0" presId="urn:microsoft.com/office/officeart/2005/8/layout/vProcess5"/>
    <dgm:cxn modelId="{A07CAC1F-CAB4-47C4-B332-84C20D3442B7}" type="presOf" srcId="{A3DB6A7D-ED24-4FDA-93A1-5E97E9CA9BB4}" destId="{EE9A2F51-E759-49D6-A9F9-D3818C1913AC}" srcOrd="1" destOrd="0" presId="urn:microsoft.com/office/officeart/2005/8/layout/vProcess5"/>
    <dgm:cxn modelId="{C3B0F498-D7D5-46E7-8EE3-B1C15E5DEE54}" type="presOf" srcId="{414B6959-7C58-46EE-B6C7-903D3A2BE0B2}" destId="{C7A226D0-0E83-44D8-A8D9-A7BD39251B19}" srcOrd="0" destOrd="0" presId="urn:microsoft.com/office/officeart/2005/8/layout/vProcess5"/>
    <dgm:cxn modelId="{BAD1A64A-A674-4E1B-A271-892CB484DE7D}" type="presOf" srcId="{0885D6DD-7464-46B7-8F70-9705C6E2CA74}" destId="{FD4358F7-1BAC-46E3-9564-0551C673D0B2}" srcOrd="0" destOrd="0" presId="urn:microsoft.com/office/officeart/2005/8/layout/vProcess5"/>
    <dgm:cxn modelId="{A763AC2B-B034-4297-B9AB-4FB957E20C5F}" type="presOf" srcId="{A3DB6A7D-ED24-4FDA-93A1-5E97E9CA9BB4}" destId="{57BE86EC-51EF-42AE-B21C-8597814503D6}" srcOrd="0" destOrd="0" presId="urn:microsoft.com/office/officeart/2005/8/layout/vProcess5"/>
    <dgm:cxn modelId="{307F01D0-4428-4527-A4AE-7142232D824E}" type="presOf" srcId="{FEB34078-2B31-4B35-9E41-BDAA89B10DFD}" destId="{43356705-562F-4D5A-8197-1EF0D5C2BA94}" srcOrd="0" destOrd="0" presId="urn:microsoft.com/office/officeart/2005/8/layout/vProcess5"/>
    <dgm:cxn modelId="{72FD93B5-37C3-48B6-A446-96BFB5C0D17A}" type="presOf" srcId="{E7625344-F5A2-49E6-A086-42055157A0FC}" destId="{1DD67D70-56BE-464E-AD04-5380CE6669EF}" srcOrd="0" destOrd="0" presId="urn:microsoft.com/office/officeart/2005/8/layout/vProcess5"/>
    <dgm:cxn modelId="{462F0B35-F129-478A-BBC9-B028289883A6}" srcId="{FEB34078-2B31-4B35-9E41-BDAA89B10DFD}" destId="{414B6959-7C58-46EE-B6C7-903D3A2BE0B2}" srcOrd="0" destOrd="0" parTransId="{96463581-5B94-460D-8C58-008A237CF8ED}" sibTransId="{E7625344-F5A2-49E6-A086-42055157A0FC}"/>
    <dgm:cxn modelId="{055C6EEC-16EE-462A-ACD3-D93E6932AAA9}" type="presOf" srcId="{DD0DB516-0DBC-4540-9472-119E550A7C37}" destId="{F990390A-FF74-4A23-9200-D5643F42F8AB}" srcOrd="1" destOrd="0" presId="urn:microsoft.com/office/officeart/2005/8/layout/vProcess5"/>
    <dgm:cxn modelId="{A22C1F85-9E35-43FB-BE4B-DE3C9F520D67}" type="presParOf" srcId="{43356705-562F-4D5A-8197-1EF0D5C2BA94}" destId="{380E19CC-2F9D-4AB0-BFF0-14C0EE3BB875}" srcOrd="0" destOrd="0" presId="urn:microsoft.com/office/officeart/2005/8/layout/vProcess5"/>
    <dgm:cxn modelId="{E00C3632-921E-4CFB-94F7-A38B3CB97CCA}" type="presParOf" srcId="{43356705-562F-4D5A-8197-1EF0D5C2BA94}" destId="{C7A226D0-0E83-44D8-A8D9-A7BD39251B19}" srcOrd="1" destOrd="0" presId="urn:microsoft.com/office/officeart/2005/8/layout/vProcess5"/>
    <dgm:cxn modelId="{3BF35058-D62D-45A1-A7B3-21E986E33AD6}" type="presParOf" srcId="{43356705-562F-4D5A-8197-1EF0D5C2BA94}" destId="{B8393BB0-1BE5-4A20-9F8C-7C3105F218A4}" srcOrd="2" destOrd="0" presId="urn:microsoft.com/office/officeart/2005/8/layout/vProcess5"/>
    <dgm:cxn modelId="{0FD90628-C883-44C2-AEEB-C40897A0C556}" type="presParOf" srcId="{43356705-562F-4D5A-8197-1EF0D5C2BA94}" destId="{7CC08180-8974-4FC9-8C5E-B497022F22B2}" srcOrd="3" destOrd="0" presId="urn:microsoft.com/office/officeart/2005/8/layout/vProcess5"/>
    <dgm:cxn modelId="{0A89C572-9755-4E34-A462-0A4AD452814B}" type="presParOf" srcId="{43356705-562F-4D5A-8197-1EF0D5C2BA94}" destId="{57BE86EC-51EF-42AE-B21C-8597814503D6}" srcOrd="4" destOrd="0" presId="urn:microsoft.com/office/officeart/2005/8/layout/vProcess5"/>
    <dgm:cxn modelId="{C6D3D472-A440-473C-99C9-052012E8C9FD}" type="presParOf" srcId="{43356705-562F-4D5A-8197-1EF0D5C2BA94}" destId="{4E7B11E6-7574-454E-9F36-9268F60B893F}" srcOrd="5" destOrd="0" presId="urn:microsoft.com/office/officeart/2005/8/layout/vProcess5"/>
    <dgm:cxn modelId="{6243312C-4B0E-4648-923C-E147BF0BBAAE}" type="presParOf" srcId="{43356705-562F-4D5A-8197-1EF0D5C2BA94}" destId="{1DD67D70-56BE-464E-AD04-5380CE6669EF}" srcOrd="6" destOrd="0" presId="urn:microsoft.com/office/officeart/2005/8/layout/vProcess5"/>
    <dgm:cxn modelId="{90BAEE75-83DB-4B42-8757-2D9A1E5A4FE1}" type="presParOf" srcId="{43356705-562F-4D5A-8197-1EF0D5C2BA94}" destId="{8C8A89F0-9906-4DAD-9205-B0BAA4983E35}" srcOrd="7" destOrd="0" presId="urn:microsoft.com/office/officeart/2005/8/layout/vProcess5"/>
    <dgm:cxn modelId="{7F084EFF-B195-4DD3-8148-C9A32BE128E6}" type="presParOf" srcId="{43356705-562F-4D5A-8197-1EF0D5C2BA94}" destId="{91DD04D7-C020-4900-9F2E-38BCAB6F7C1A}" srcOrd="8" destOrd="0" presId="urn:microsoft.com/office/officeart/2005/8/layout/vProcess5"/>
    <dgm:cxn modelId="{EEDDBAF1-9215-40CF-A079-7CE209ED8252}" type="presParOf" srcId="{43356705-562F-4D5A-8197-1EF0D5C2BA94}" destId="{FD4358F7-1BAC-46E3-9564-0551C673D0B2}" srcOrd="9" destOrd="0" presId="urn:microsoft.com/office/officeart/2005/8/layout/vProcess5"/>
    <dgm:cxn modelId="{AA1B9F4F-5A89-4927-881D-6D12355784D7}" type="presParOf" srcId="{43356705-562F-4D5A-8197-1EF0D5C2BA94}" destId="{0A093E70-3FBF-4E34-8FFC-18F22D145E7C}" srcOrd="10" destOrd="0" presId="urn:microsoft.com/office/officeart/2005/8/layout/vProcess5"/>
    <dgm:cxn modelId="{0F5C14FD-87DB-4AFD-A81D-274A4B0AFD7F}" type="presParOf" srcId="{43356705-562F-4D5A-8197-1EF0D5C2BA94}" destId="{F990390A-FF74-4A23-9200-D5643F42F8AB}" srcOrd="11" destOrd="0" presId="urn:microsoft.com/office/officeart/2005/8/layout/vProcess5"/>
    <dgm:cxn modelId="{923DAE4E-84A6-484B-91D1-D32D88B77FBD}" type="presParOf" srcId="{43356705-562F-4D5A-8197-1EF0D5C2BA94}" destId="{0D5F0658-8E1E-4327-9FB7-2B035F2867B5}" srcOrd="12" destOrd="0" presId="urn:microsoft.com/office/officeart/2005/8/layout/vProcess5"/>
    <dgm:cxn modelId="{F2DFA390-0DDC-4AE7-9FB8-DDDBA74765DC}" type="presParOf" srcId="{43356705-562F-4D5A-8197-1EF0D5C2BA94}" destId="{EE9A2F51-E759-49D6-A9F9-D3818C1913AC}" srcOrd="13" destOrd="0" presId="urn:microsoft.com/office/officeart/2005/8/layout/vProcess5"/>
    <dgm:cxn modelId="{79A1A848-EC08-4178-AACE-5CFC76699B26}" type="presParOf" srcId="{43356705-562F-4D5A-8197-1EF0D5C2BA94}" destId="{5AD259BA-0AF8-47B1-9472-FC09B358CBFA}"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15935C-2C21-478D-AF85-F4747A4877D2}" type="doc">
      <dgm:prSet loTypeId="urn:microsoft.com/office/officeart/2005/8/layout/vProcess5" loCatId="process" qsTypeId="urn:microsoft.com/office/officeart/2005/8/quickstyle/3d1" qsCatId="3D" csTypeId="urn:microsoft.com/office/officeart/2005/8/colors/accent1_2" csCatId="accent1"/>
      <dgm:spPr/>
      <dgm:t>
        <a:bodyPr/>
        <a:lstStyle/>
        <a:p>
          <a:endParaRPr lang="en-US"/>
        </a:p>
      </dgm:t>
    </dgm:pt>
    <dgm:pt modelId="{164A624E-239F-4062-B598-7F5A9AB7B2D0}">
      <dgm:prSet/>
      <dgm:spPr/>
      <dgm:t>
        <a:bodyPr/>
        <a:lstStyle/>
        <a:p>
          <a:pPr algn="justLow" rtl="1"/>
          <a:r>
            <a:rPr lang="fa-IR" dirty="0" smtClean="0">
              <a:cs typeface="B Zar" pitchFamily="2" charset="-78"/>
            </a:rPr>
            <a:t>قيمت ارز بالا مي‌رود </a:t>
          </a:r>
          <a:endParaRPr lang="en-US" dirty="0">
            <a:cs typeface="B Zar" pitchFamily="2" charset="-78"/>
          </a:endParaRPr>
        </a:p>
      </dgm:t>
    </dgm:pt>
    <dgm:pt modelId="{CBCD53B5-A501-4583-8E7B-8B2392CDB802}" type="parTrans" cxnId="{6E01F0E0-4858-4ECC-B5DD-12EB3D9B334A}">
      <dgm:prSet/>
      <dgm:spPr/>
      <dgm:t>
        <a:bodyPr/>
        <a:lstStyle/>
        <a:p>
          <a:pPr algn="justLow"/>
          <a:endParaRPr lang="en-US">
            <a:cs typeface="B Zar" pitchFamily="2" charset="-78"/>
          </a:endParaRPr>
        </a:p>
      </dgm:t>
    </dgm:pt>
    <dgm:pt modelId="{792E469A-F22B-449D-AE8B-33E1388047A1}" type="sibTrans" cxnId="{6E01F0E0-4858-4ECC-B5DD-12EB3D9B334A}">
      <dgm:prSet/>
      <dgm:spPr/>
      <dgm:t>
        <a:bodyPr/>
        <a:lstStyle/>
        <a:p>
          <a:pPr algn="justLow"/>
          <a:endParaRPr lang="en-US">
            <a:cs typeface="B Zar" pitchFamily="2" charset="-78"/>
          </a:endParaRPr>
        </a:p>
      </dgm:t>
    </dgm:pt>
    <dgm:pt modelId="{697E856F-6399-4BE5-8EA2-20752231F8A6}">
      <dgm:prSet/>
      <dgm:spPr/>
      <dgm:t>
        <a:bodyPr/>
        <a:lstStyle/>
        <a:p>
          <a:pPr algn="justLow" rtl="1"/>
          <a:r>
            <a:rPr lang="fa-IR" dirty="0" smtClean="0">
              <a:cs typeface="B Zar" pitchFamily="2" charset="-78"/>
            </a:rPr>
            <a:t>قيمت سهام شركت‌هاي صادراتي در بورس بالا مي‌رود </a:t>
          </a:r>
          <a:endParaRPr lang="en-US" dirty="0">
            <a:cs typeface="B Zar" pitchFamily="2" charset="-78"/>
          </a:endParaRPr>
        </a:p>
      </dgm:t>
    </dgm:pt>
    <dgm:pt modelId="{3EEA5BBD-13E9-49AB-8696-1B58110A48C0}" type="parTrans" cxnId="{10B48D37-5B10-4532-B079-CADD108C4974}">
      <dgm:prSet/>
      <dgm:spPr/>
      <dgm:t>
        <a:bodyPr/>
        <a:lstStyle/>
        <a:p>
          <a:pPr algn="justLow"/>
          <a:endParaRPr lang="en-US">
            <a:cs typeface="B Zar" pitchFamily="2" charset="-78"/>
          </a:endParaRPr>
        </a:p>
      </dgm:t>
    </dgm:pt>
    <dgm:pt modelId="{A5E8A545-4D06-4CF1-843B-0AF262E163DC}" type="sibTrans" cxnId="{10B48D37-5B10-4532-B079-CADD108C4974}">
      <dgm:prSet/>
      <dgm:spPr/>
      <dgm:t>
        <a:bodyPr/>
        <a:lstStyle/>
        <a:p>
          <a:pPr algn="justLow"/>
          <a:endParaRPr lang="en-US">
            <a:cs typeface="B Zar" pitchFamily="2" charset="-78"/>
          </a:endParaRPr>
        </a:p>
      </dgm:t>
    </dgm:pt>
    <dgm:pt modelId="{D04FE3C4-A516-4613-838D-B52B681D34D6}">
      <dgm:prSet/>
      <dgm:spPr/>
      <dgm:t>
        <a:bodyPr/>
        <a:lstStyle/>
        <a:p>
          <a:pPr algn="justLow" rtl="1"/>
          <a:r>
            <a:rPr lang="fa-IR" dirty="0" smtClean="0">
              <a:cs typeface="B Zar" pitchFamily="2" charset="-78"/>
            </a:rPr>
            <a:t>حركت از يك بازار به بازار دوم نداريم </a:t>
          </a:r>
          <a:endParaRPr lang="en-US" dirty="0">
            <a:cs typeface="B Zar" pitchFamily="2" charset="-78"/>
          </a:endParaRPr>
        </a:p>
      </dgm:t>
    </dgm:pt>
    <dgm:pt modelId="{9A0D42CB-8D41-46D8-99C0-63A1147CC5F7}" type="parTrans" cxnId="{504E0CEA-11B9-47C6-88D0-7DCD05DC74B9}">
      <dgm:prSet/>
      <dgm:spPr/>
      <dgm:t>
        <a:bodyPr/>
        <a:lstStyle/>
        <a:p>
          <a:pPr algn="justLow"/>
          <a:endParaRPr lang="en-US">
            <a:cs typeface="B Zar" pitchFamily="2" charset="-78"/>
          </a:endParaRPr>
        </a:p>
      </dgm:t>
    </dgm:pt>
    <dgm:pt modelId="{D20747C6-1F14-4E13-8B05-A2D5BAB31CB7}" type="sibTrans" cxnId="{504E0CEA-11B9-47C6-88D0-7DCD05DC74B9}">
      <dgm:prSet/>
      <dgm:spPr/>
      <dgm:t>
        <a:bodyPr/>
        <a:lstStyle/>
        <a:p>
          <a:pPr algn="justLow"/>
          <a:endParaRPr lang="en-US">
            <a:cs typeface="B Zar" pitchFamily="2" charset="-78"/>
          </a:endParaRPr>
        </a:p>
      </dgm:t>
    </dgm:pt>
    <dgm:pt modelId="{1B325FE9-8D00-4296-9D96-CF69C0750D64}" type="pres">
      <dgm:prSet presAssocID="{6815935C-2C21-478D-AF85-F4747A4877D2}" presName="outerComposite" presStyleCnt="0">
        <dgm:presLayoutVars>
          <dgm:chMax val="5"/>
          <dgm:dir/>
          <dgm:resizeHandles val="exact"/>
        </dgm:presLayoutVars>
      </dgm:prSet>
      <dgm:spPr/>
      <dgm:t>
        <a:bodyPr/>
        <a:lstStyle/>
        <a:p>
          <a:endParaRPr lang="en-US"/>
        </a:p>
      </dgm:t>
    </dgm:pt>
    <dgm:pt modelId="{FE4F7E85-0CB3-4136-869D-1F0FA399D93B}" type="pres">
      <dgm:prSet presAssocID="{6815935C-2C21-478D-AF85-F4747A4877D2}" presName="dummyMaxCanvas" presStyleCnt="0">
        <dgm:presLayoutVars/>
      </dgm:prSet>
      <dgm:spPr/>
    </dgm:pt>
    <dgm:pt modelId="{D1FCBF54-80D4-42B1-B14C-F88F11E60763}" type="pres">
      <dgm:prSet presAssocID="{6815935C-2C21-478D-AF85-F4747A4877D2}" presName="ThreeNodes_1" presStyleLbl="node1" presStyleIdx="0" presStyleCnt="3">
        <dgm:presLayoutVars>
          <dgm:bulletEnabled val="1"/>
        </dgm:presLayoutVars>
      </dgm:prSet>
      <dgm:spPr/>
      <dgm:t>
        <a:bodyPr/>
        <a:lstStyle/>
        <a:p>
          <a:endParaRPr lang="en-US"/>
        </a:p>
      </dgm:t>
    </dgm:pt>
    <dgm:pt modelId="{72981175-D3D4-445F-962C-52248B062B43}" type="pres">
      <dgm:prSet presAssocID="{6815935C-2C21-478D-AF85-F4747A4877D2}" presName="ThreeNodes_2" presStyleLbl="node1" presStyleIdx="1" presStyleCnt="3">
        <dgm:presLayoutVars>
          <dgm:bulletEnabled val="1"/>
        </dgm:presLayoutVars>
      </dgm:prSet>
      <dgm:spPr/>
      <dgm:t>
        <a:bodyPr/>
        <a:lstStyle/>
        <a:p>
          <a:endParaRPr lang="en-US"/>
        </a:p>
      </dgm:t>
    </dgm:pt>
    <dgm:pt modelId="{B4044330-CFEA-43B3-A06C-5DE2C2268D7D}" type="pres">
      <dgm:prSet presAssocID="{6815935C-2C21-478D-AF85-F4747A4877D2}" presName="ThreeNodes_3" presStyleLbl="node1" presStyleIdx="2" presStyleCnt="3">
        <dgm:presLayoutVars>
          <dgm:bulletEnabled val="1"/>
        </dgm:presLayoutVars>
      </dgm:prSet>
      <dgm:spPr/>
      <dgm:t>
        <a:bodyPr/>
        <a:lstStyle/>
        <a:p>
          <a:endParaRPr lang="en-US"/>
        </a:p>
      </dgm:t>
    </dgm:pt>
    <dgm:pt modelId="{A3F56D06-5172-43CD-8CED-73E24BD18AB7}" type="pres">
      <dgm:prSet presAssocID="{6815935C-2C21-478D-AF85-F4747A4877D2}" presName="ThreeConn_1-2" presStyleLbl="fgAccFollowNode1" presStyleIdx="0" presStyleCnt="2">
        <dgm:presLayoutVars>
          <dgm:bulletEnabled val="1"/>
        </dgm:presLayoutVars>
      </dgm:prSet>
      <dgm:spPr/>
      <dgm:t>
        <a:bodyPr/>
        <a:lstStyle/>
        <a:p>
          <a:endParaRPr lang="en-US"/>
        </a:p>
      </dgm:t>
    </dgm:pt>
    <dgm:pt modelId="{39167223-932A-4B6C-95D8-FB38E66E4275}" type="pres">
      <dgm:prSet presAssocID="{6815935C-2C21-478D-AF85-F4747A4877D2}" presName="ThreeConn_2-3" presStyleLbl="fgAccFollowNode1" presStyleIdx="1" presStyleCnt="2">
        <dgm:presLayoutVars>
          <dgm:bulletEnabled val="1"/>
        </dgm:presLayoutVars>
      </dgm:prSet>
      <dgm:spPr/>
      <dgm:t>
        <a:bodyPr/>
        <a:lstStyle/>
        <a:p>
          <a:endParaRPr lang="en-US"/>
        </a:p>
      </dgm:t>
    </dgm:pt>
    <dgm:pt modelId="{3F32602E-094E-4EB3-8974-9C8D145B1924}" type="pres">
      <dgm:prSet presAssocID="{6815935C-2C21-478D-AF85-F4747A4877D2}" presName="ThreeNodes_1_text" presStyleLbl="node1" presStyleIdx="2" presStyleCnt="3">
        <dgm:presLayoutVars>
          <dgm:bulletEnabled val="1"/>
        </dgm:presLayoutVars>
      </dgm:prSet>
      <dgm:spPr/>
      <dgm:t>
        <a:bodyPr/>
        <a:lstStyle/>
        <a:p>
          <a:endParaRPr lang="en-US"/>
        </a:p>
      </dgm:t>
    </dgm:pt>
    <dgm:pt modelId="{561D9CB1-BA81-4D7D-977E-9BB5182557D5}" type="pres">
      <dgm:prSet presAssocID="{6815935C-2C21-478D-AF85-F4747A4877D2}" presName="ThreeNodes_2_text" presStyleLbl="node1" presStyleIdx="2" presStyleCnt="3">
        <dgm:presLayoutVars>
          <dgm:bulletEnabled val="1"/>
        </dgm:presLayoutVars>
      </dgm:prSet>
      <dgm:spPr/>
      <dgm:t>
        <a:bodyPr/>
        <a:lstStyle/>
        <a:p>
          <a:endParaRPr lang="en-US"/>
        </a:p>
      </dgm:t>
    </dgm:pt>
    <dgm:pt modelId="{89802EA6-0C46-4A68-B9B3-F827F1ABB989}" type="pres">
      <dgm:prSet presAssocID="{6815935C-2C21-478D-AF85-F4747A4877D2}" presName="ThreeNodes_3_text" presStyleLbl="node1" presStyleIdx="2" presStyleCnt="3">
        <dgm:presLayoutVars>
          <dgm:bulletEnabled val="1"/>
        </dgm:presLayoutVars>
      </dgm:prSet>
      <dgm:spPr/>
      <dgm:t>
        <a:bodyPr/>
        <a:lstStyle/>
        <a:p>
          <a:endParaRPr lang="en-US"/>
        </a:p>
      </dgm:t>
    </dgm:pt>
  </dgm:ptLst>
  <dgm:cxnLst>
    <dgm:cxn modelId="{10B48D37-5B10-4532-B079-CADD108C4974}" srcId="{6815935C-2C21-478D-AF85-F4747A4877D2}" destId="{697E856F-6399-4BE5-8EA2-20752231F8A6}" srcOrd="1" destOrd="0" parTransId="{3EEA5BBD-13E9-49AB-8696-1B58110A48C0}" sibTransId="{A5E8A545-4D06-4CF1-843B-0AF262E163DC}"/>
    <dgm:cxn modelId="{3C80D807-BC4A-4899-8A10-85CE245830C6}" type="presOf" srcId="{D04FE3C4-A516-4613-838D-B52B681D34D6}" destId="{89802EA6-0C46-4A68-B9B3-F827F1ABB989}" srcOrd="1" destOrd="0" presId="urn:microsoft.com/office/officeart/2005/8/layout/vProcess5"/>
    <dgm:cxn modelId="{D681E538-9DD4-46DF-B4D1-07C3B6FCDF8D}" type="presOf" srcId="{D04FE3C4-A516-4613-838D-B52B681D34D6}" destId="{B4044330-CFEA-43B3-A06C-5DE2C2268D7D}" srcOrd="0" destOrd="0" presId="urn:microsoft.com/office/officeart/2005/8/layout/vProcess5"/>
    <dgm:cxn modelId="{6EFA949D-98DA-44EC-A697-F3E6CEB9FAFD}" type="presOf" srcId="{697E856F-6399-4BE5-8EA2-20752231F8A6}" destId="{561D9CB1-BA81-4D7D-977E-9BB5182557D5}" srcOrd="1" destOrd="0" presId="urn:microsoft.com/office/officeart/2005/8/layout/vProcess5"/>
    <dgm:cxn modelId="{4A1DED16-D882-4A66-A001-7F6AD501B23F}" type="presOf" srcId="{164A624E-239F-4062-B598-7F5A9AB7B2D0}" destId="{D1FCBF54-80D4-42B1-B14C-F88F11E60763}" srcOrd="0" destOrd="0" presId="urn:microsoft.com/office/officeart/2005/8/layout/vProcess5"/>
    <dgm:cxn modelId="{504E0CEA-11B9-47C6-88D0-7DCD05DC74B9}" srcId="{6815935C-2C21-478D-AF85-F4747A4877D2}" destId="{D04FE3C4-A516-4613-838D-B52B681D34D6}" srcOrd="2" destOrd="0" parTransId="{9A0D42CB-8D41-46D8-99C0-63A1147CC5F7}" sibTransId="{D20747C6-1F14-4E13-8B05-A2D5BAB31CB7}"/>
    <dgm:cxn modelId="{699F124D-F35F-4DF6-B763-334AA1A99685}" type="presOf" srcId="{792E469A-F22B-449D-AE8B-33E1388047A1}" destId="{A3F56D06-5172-43CD-8CED-73E24BD18AB7}" srcOrd="0" destOrd="0" presId="urn:microsoft.com/office/officeart/2005/8/layout/vProcess5"/>
    <dgm:cxn modelId="{6E01F0E0-4858-4ECC-B5DD-12EB3D9B334A}" srcId="{6815935C-2C21-478D-AF85-F4747A4877D2}" destId="{164A624E-239F-4062-B598-7F5A9AB7B2D0}" srcOrd="0" destOrd="0" parTransId="{CBCD53B5-A501-4583-8E7B-8B2392CDB802}" sibTransId="{792E469A-F22B-449D-AE8B-33E1388047A1}"/>
    <dgm:cxn modelId="{342D45FD-FF95-4275-92C6-BB2B24C04D0E}" type="presOf" srcId="{A5E8A545-4D06-4CF1-843B-0AF262E163DC}" destId="{39167223-932A-4B6C-95D8-FB38E66E4275}" srcOrd="0" destOrd="0" presId="urn:microsoft.com/office/officeart/2005/8/layout/vProcess5"/>
    <dgm:cxn modelId="{09ABC71D-1F8F-4180-8DC2-AC981D7281A0}" type="presOf" srcId="{164A624E-239F-4062-B598-7F5A9AB7B2D0}" destId="{3F32602E-094E-4EB3-8974-9C8D145B1924}" srcOrd="1" destOrd="0" presId="urn:microsoft.com/office/officeart/2005/8/layout/vProcess5"/>
    <dgm:cxn modelId="{B17E9EE6-5E07-4984-97B1-AF30BB82FD13}" type="presOf" srcId="{697E856F-6399-4BE5-8EA2-20752231F8A6}" destId="{72981175-D3D4-445F-962C-52248B062B43}" srcOrd="0" destOrd="0" presId="urn:microsoft.com/office/officeart/2005/8/layout/vProcess5"/>
    <dgm:cxn modelId="{0998725C-D5DA-40B0-9D70-E613D91736C6}" type="presOf" srcId="{6815935C-2C21-478D-AF85-F4747A4877D2}" destId="{1B325FE9-8D00-4296-9D96-CF69C0750D64}" srcOrd="0" destOrd="0" presId="urn:microsoft.com/office/officeart/2005/8/layout/vProcess5"/>
    <dgm:cxn modelId="{A81E87B0-BC64-4FB4-A020-C62D3556BF03}" type="presParOf" srcId="{1B325FE9-8D00-4296-9D96-CF69C0750D64}" destId="{FE4F7E85-0CB3-4136-869D-1F0FA399D93B}" srcOrd="0" destOrd="0" presId="urn:microsoft.com/office/officeart/2005/8/layout/vProcess5"/>
    <dgm:cxn modelId="{28B89361-4B6B-4A4B-971E-2E66C2F36D4E}" type="presParOf" srcId="{1B325FE9-8D00-4296-9D96-CF69C0750D64}" destId="{D1FCBF54-80D4-42B1-B14C-F88F11E60763}" srcOrd="1" destOrd="0" presId="urn:microsoft.com/office/officeart/2005/8/layout/vProcess5"/>
    <dgm:cxn modelId="{26DABE6D-A0A4-46E0-8252-313A7610A2B5}" type="presParOf" srcId="{1B325FE9-8D00-4296-9D96-CF69C0750D64}" destId="{72981175-D3D4-445F-962C-52248B062B43}" srcOrd="2" destOrd="0" presId="urn:microsoft.com/office/officeart/2005/8/layout/vProcess5"/>
    <dgm:cxn modelId="{D095F1E7-9621-4D9A-BD01-82CF43962D08}" type="presParOf" srcId="{1B325FE9-8D00-4296-9D96-CF69C0750D64}" destId="{B4044330-CFEA-43B3-A06C-5DE2C2268D7D}" srcOrd="3" destOrd="0" presId="urn:microsoft.com/office/officeart/2005/8/layout/vProcess5"/>
    <dgm:cxn modelId="{511398AA-93A8-4A9C-9A46-6087087F332E}" type="presParOf" srcId="{1B325FE9-8D00-4296-9D96-CF69C0750D64}" destId="{A3F56D06-5172-43CD-8CED-73E24BD18AB7}" srcOrd="4" destOrd="0" presId="urn:microsoft.com/office/officeart/2005/8/layout/vProcess5"/>
    <dgm:cxn modelId="{C773CE41-C6C0-4855-8304-6D27C6B758CE}" type="presParOf" srcId="{1B325FE9-8D00-4296-9D96-CF69C0750D64}" destId="{39167223-932A-4B6C-95D8-FB38E66E4275}" srcOrd="5" destOrd="0" presId="urn:microsoft.com/office/officeart/2005/8/layout/vProcess5"/>
    <dgm:cxn modelId="{CCD59DE5-69E3-4F54-8B95-E1612AB6860D}" type="presParOf" srcId="{1B325FE9-8D00-4296-9D96-CF69C0750D64}" destId="{3F32602E-094E-4EB3-8974-9C8D145B1924}" srcOrd="6" destOrd="0" presId="urn:microsoft.com/office/officeart/2005/8/layout/vProcess5"/>
    <dgm:cxn modelId="{D071CF81-DCAD-4AD1-A9DA-A84689E28A2B}" type="presParOf" srcId="{1B325FE9-8D00-4296-9D96-CF69C0750D64}" destId="{561D9CB1-BA81-4D7D-977E-9BB5182557D5}" srcOrd="7" destOrd="0" presId="urn:microsoft.com/office/officeart/2005/8/layout/vProcess5"/>
    <dgm:cxn modelId="{9345034E-1C99-41BC-B8F1-6849F76EB016}" type="presParOf" srcId="{1B325FE9-8D00-4296-9D96-CF69C0750D64}" destId="{89802EA6-0C46-4A68-B9B3-F827F1ABB989}"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571C10-5789-45CA-9F2A-39AF85E8F76A}" type="doc">
      <dgm:prSet loTypeId="urn:microsoft.com/office/officeart/2005/8/layout/vProcess5" loCatId="process" qsTypeId="urn:microsoft.com/office/officeart/2005/8/quickstyle/3d1" qsCatId="3D" csTypeId="urn:microsoft.com/office/officeart/2005/8/colors/accent1_2" csCatId="accent1"/>
      <dgm:spPr/>
      <dgm:t>
        <a:bodyPr/>
        <a:lstStyle/>
        <a:p>
          <a:endParaRPr lang="en-US"/>
        </a:p>
      </dgm:t>
    </dgm:pt>
    <dgm:pt modelId="{EE5CFF7A-685B-4646-B551-E7510428A7CE}">
      <dgm:prSet custT="1"/>
      <dgm:spPr/>
      <dgm:t>
        <a:bodyPr/>
        <a:lstStyle/>
        <a:p>
          <a:pPr algn="justLow" rtl="1"/>
          <a:r>
            <a:rPr lang="fa-IR" sz="1800" dirty="0" smtClean="0">
              <a:cs typeface="B Zar" pitchFamily="2" charset="-78"/>
            </a:rPr>
            <a:t>قيمت زمين و ساختمان بالا مي‌رود </a:t>
          </a:r>
          <a:endParaRPr lang="en-US" sz="1800" dirty="0">
            <a:cs typeface="B Zar" pitchFamily="2" charset="-78"/>
          </a:endParaRPr>
        </a:p>
      </dgm:t>
    </dgm:pt>
    <dgm:pt modelId="{6D789066-59AE-4782-AB01-6DF13692915A}" type="parTrans" cxnId="{E8F31D02-F8DF-46DC-A0CF-8B5E98FD0252}">
      <dgm:prSet/>
      <dgm:spPr/>
      <dgm:t>
        <a:bodyPr/>
        <a:lstStyle/>
        <a:p>
          <a:pPr algn="justLow"/>
          <a:endParaRPr lang="en-US" sz="1800">
            <a:cs typeface="B Zar" pitchFamily="2" charset="-78"/>
          </a:endParaRPr>
        </a:p>
      </dgm:t>
    </dgm:pt>
    <dgm:pt modelId="{2C2E4452-C21B-4533-9D28-7AA792178332}" type="sibTrans" cxnId="{E8F31D02-F8DF-46DC-A0CF-8B5E98FD0252}">
      <dgm:prSet custT="1"/>
      <dgm:spPr/>
      <dgm:t>
        <a:bodyPr/>
        <a:lstStyle/>
        <a:p>
          <a:pPr algn="justLow"/>
          <a:endParaRPr lang="en-US" sz="1800">
            <a:cs typeface="B Zar" pitchFamily="2" charset="-78"/>
          </a:endParaRPr>
        </a:p>
      </dgm:t>
    </dgm:pt>
    <dgm:pt modelId="{EAA02979-6C13-4139-BF77-B8D3D0F30800}">
      <dgm:prSet custT="1"/>
      <dgm:spPr/>
      <dgm:t>
        <a:bodyPr/>
        <a:lstStyle/>
        <a:p>
          <a:pPr algn="justLow" rtl="1"/>
          <a:r>
            <a:rPr lang="fa-IR" sz="1800" dirty="0" smtClean="0">
              <a:cs typeface="B Zar" pitchFamily="2" charset="-78"/>
            </a:rPr>
            <a:t>قيمت سهام شركت‌هاي مربوطه بالا مي‌رود</a:t>
          </a:r>
          <a:endParaRPr lang="en-US" sz="1800" dirty="0">
            <a:cs typeface="B Zar" pitchFamily="2" charset="-78"/>
          </a:endParaRPr>
        </a:p>
      </dgm:t>
    </dgm:pt>
    <dgm:pt modelId="{D373B2CD-7E28-4A79-9FD0-4B422718441A}" type="parTrans" cxnId="{CA09DB1B-2107-4B4E-B89F-988A40F7D502}">
      <dgm:prSet/>
      <dgm:spPr/>
      <dgm:t>
        <a:bodyPr/>
        <a:lstStyle/>
        <a:p>
          <a:pPr algn="justLow"/>
          <a:endParaRPr lang="en-US" sz="1800">
            <a:cs typeface="B Zar" pitchFamily="2" charset="-78"/>
          </a:endParaRPr>
        </a:p>
      </dgm:t>
    </dgm:pt>
    <dgm:pt modelId="{60693FFE-933F-46CA-993D-2D68595ACDA2}" type="sibTrans" cxnId="{CA09DB1B-2107-4B4E-B89F-988A40F7D502}">
      <dgm:prSet custT="1"/>
      <dgm:spPr/>
      <dgm:t>
        <a:bodyPr/>
        <a:lstStyle/>
        <a:p>
          <a:pPr algn="justLow"/>
          <a:endParaRPr lang="en-US" sz="1800">
            <a:cs typeface="B Zar" pitchFamily="2" charset="-78"/>
          </a:endParaRPr>
        </a:p>
      </dgm:t>
    </dgm:pt>
    <dgm:pt modelId="{B5C3ACCA-D5DC-4C91-879B-2AB035F39D74}">
      <dgm:prSet custT="1"/>
      <dgm:spPr/>
      <dgm:t>
        <a:bodyPr/>
        <a:lstStyle/>
        <a:p>
          <a:pPr algn="justLow" rtl="1"/>
          <a:r>
            <a:rPr lang="fa-IR" sz="1800" dirty="0" smtClean="0">
              <a:cs typeface="B Zar" pitchFamily="2" charset="-78"/>
            </a:rPr>
            <a:t>حركت از يك بازار به بازار دوم نداريم </a:t>
          </a:r>
          <a:endParaRPr lang="en-US" sz="1800" dirty="0">
            <a:cs typeface="B Zar" pitchFamily="2" charset="-78"/>
          </a:endParaRPr>
        </a:p>
      </dgm:t>
    </dgm:pt>
    <dgm:pt modelId="{8F75BD2B-056B-4EC9-828C-462892A7A56E}" type="parTrans" cxnId="{B07560A8-48FF-4142-8D83-AEDA4CECD4B3}">
      <dgm:prSet/>
      <dgm:spPr/>
      <dgm:t>
        <a:bodyPr/>
        <a:lstStyle/>
        <a:p>
          <a:pPr algn="justLow"/>
          <a:endParaRPr lang="en-US" sz="1800">
            <a:cs typeface="B Zar" pitchFamily="2" charset="-78"/>
          </a:endParaRPr>
        </a:p>
      </dgm:t>
    </dgm:pt>
    <dgm:pt modelId="{7B267843-BB00-4B4E-8127-1426C7427996}" type="sibTrans" cxnId="{B07560A8-48FF-4142-8D83-AEDA4CECD4B3}">
      <dgm:prSet/>
      <dgm:spPr/>
      <dgm:t>
        <a:bodyPr/>
        <a:lstStyle/>
        <a:p>
          <a:pPr algn="justLow"/>
          <a:endParaRPr lang="en-US" sz="1800">
            <a:cs typeface="B Zar" pitchFamily="2" charset="-78"/>
          </a:endParaRPr>
        </a:p>
      </dgm:t>
    </dgm:pt>
    <dgm:pt modelId="{72EFA7F8-A6C6-4D6C-9834-E23962719389}" type="pres">
      <dgm:prSet presAssocID="{CB571C10-5789-45CA-9F2A-39AF85E8F76A}" presName="outerComposite" presStyleCnt="0">
        <dgm:presLayoutVars>
          <dgm:chMax val="5"/>
          <dgm:dir/>
          <dgm:resizeHandles val="exact"/>
        </dgm:presLayoutVars>
      </dgm:prSet>
      <dgm:spPr/>
      <dgm:t>
        <a:bodyPr/>
        <a:lstStyle/>
        <a:p>
          <a:endParaRPr lang="en-US"/>
        </a:p>
      </dgm:t>
    </dgm:pt>
    <dgm:pt modelId="{5E08667C-3842-421B-863A-B20012725169}" type="pres">
      <dgm:prSet presAssocID="{CB571C10-5789-45CA-9F2A-39AF85E8F76A}" presName="dummyMaxCanvas" presStyleCnt="0">
        <dgm:presLayoutVars/>
      </dgm:prSet>
      <dgm:spPr/>
    </dgm:pt>
    <dgm:pt modelId="{1E71CF08-96F5-4E48-864F-486DEE712660}" type="pres">
      <dgm:prSet presAssocID="{CB571C10-5789-45CA-9F2A-39AF85E8F76A}" presName="ThreeNodes_1" presStyleLbl="node1" presStyleIdx="0" presStyleCnt="3">
        <dgm:presLayoutVars>
          <dgm:bulletEnabled val="1"/>
        </dgm:presLayoutVars>
      </dgm:prSet>
      <dgm:spPr/>
      <dgm:t>
        <a:bodyPr/>
        <a:lstStyle/>
        <a:p>
          <a:endParaRPr lang="en-US"/>
        </a:p>
      </dgm:t>
    </dgm:pt>
    <dgm:pt modelId="{2F514A6C-967D-40E4-A112-ACADF7EFF493}" type="pres">
      <dgm:prSet presAssocID="{CB571C10-5789-45CA-9F2A-39AF85E8F76A}" presName="ThreeNodes_2" presStyleLbl="node1" presStyleIdx="1" presStyleCnt="3">
        <dgm:presLayoutVars>
          <dgm:bulletEnabled val="1"/>
        </dgm:presLayoutVars>
      </dgm:prSet>
      <dgm:spPr/>
      <dgm:t>
        <a:bodyPr/>
        <a:lstStyle/>
        <a:p>
          <a:endParaRPr lang="en-US"/>
        </a:p>
      </dgm:t>
    </dgm:pt>
    <dgm:pt modelId="{284C3A3B-7854-45BE-BD3F-711608C2F06E}" type="pres">
      <dgm:prSet presAssocID="{CB571C10-5789-45CA-9F2A-39AF85E8F76A}" presName="ThreeNodes_3" presStyleLbl="node1" presStyleIdx="2" presStyleCnt="3">
        <dgm:presLayoutVars>
          <dgm:bulletEnabled val="1"/>
        </dgm:presLayoutVars>
      </dgm:prSet>
      <dgm:spPr/>
      <dgm:t>
        <a:bodyPr/>
        <a:lstStyle/>
        <a:p>
          <a:endParaRPr lang="en-US"/>
        </a:p>
      </dgm:t>
    </dgm:pt>
    <dgm:pt modelId="{76570D10-75B8-42F5-9F35-00CFEA9CD05A}" type="pres">
      <dgm:prSet presAssocID="{CB571C10-5789-45CA-9F2A-39AF85E8F76A}" presName="ThreeConn_1-2" presStyleLbl="fgAccFollowNode1" presStyleIdx="0" presStyleCnt="2">
        <dgm:presLayoutVars>
          <dgm:bulletEnabled val="1"/>
        </dgm:presLayoutVars>
      </dgm:prSet>
      <dgm:spPr/>
      <dgm:t>
        <a:bodyPr/>
        <a:lstStyle/>
        <a:p>
          <a:endParaRPr lang="en-US"/>
        </a:p>
      </dgm:t>
    </dgm:pt>
    <dgm:pt modelId="{179ED270-E80B-4740-ADF6-C61AA16A9702}" type="pres">
      <dgm:prSet presAssocID="{CB571C10-5789-45CA-9F2A-39AF85E8F76A}" presName="ThreeConn_2-3" presStyleLbl="fgAccFollowNode1" presStyleIdx="1" presStyleCnt="2">
        <dgm:presLayoutVars>
          <dgm:bulletEnabled val="1"/>
        </dgm:presLayoutVars>
      </dgm:prSet>
      <dgm:spPr/>
      <dgm:t>
        <a:bodyPr/>
        <a:lstStyle/>
        <a:p>
          <a:endParaRPr lang="en-US"/>
        </a:p>
      </dgm:t>
    </dgm:pt>
    <dgm:pt modelId="{57E5BD0F-1DD6-4F68-8632-C5AA26E6BBE6}" type="pres">
      <dgm:prSet presAssocID="{CB571C10-5789-45CA-9F2A-39AF85E8F76A}" presName="ThreeNodes_1_text" presStyleLbl="node1" presStyleIdx="2" presStyleCnt="3">
        <dgm:presLayoutVars>
          <dgm:bulletEnabled val="1"/>
        </dgm:presLayoutVars>
      </dgm:prSet>
      <dgm:spPr/>
      <dgm:t>
        <a:bodyPr/>
        <a:lstStyle/>
        <a:p>
          <a:endParaRPr lang="en-US"/>
        </a:p>
      </dgm:t>
    </dgm:pt>
    <dgm:pt modelId="{B02EFFD3-DA89-40CD-BBC4-291E1FC702F5}" type="pres">
      <dgm:prSet presAssocID="{CB571C10-5789-45CA-9F2A-39AF85E8F76A}" presName="ThreeNodes_2_text" presStyleLbl="node1" presStyleIdx="2" presStyleCnt="3">
        <dgm:presLayoutVars>
          <dgm:bulletEnabled val="1"/>
        </dgm:presLayoutVars>
      </dgm:prSet>
      <dgm:spPr/>
      <dgm:t>
        <a:bodyPr/>
        <a:lstStyle/>
        <a:p>
          <a:endParaRPr lang="en-US"/>
        </a:p>
      </dgm:t>
    </dgm:pt>
    <dgm:pt modelId="{8A8C00CC-1916-4CF3-9F4C-CDCF73100CBF}" type="pres">
      <dgm:prSet presAssocID="{CB571C10-5789-45CA-9F2A-39AF85E8F76A}" presName="ThreeNodes_3_text" presStyleLbl="node1" presStyleIdx="2" presStyleCnt="3">
        <dgm:presLayoutVars>
          <dgm:bulletEnabled val="1"/>
        </dgm:presLayoutVars>
      </dgm:prSet>
      <dgm:spPr/>
      <dgm:t>
        <a:bodyPr/>
        <a:lstStyle/>
        <a:p>
          <a:endParaRPr lang="en-US"/>
        </a:p>
      </dgm:t>
    </dgm:pt>
  </dgm:ptLst>
  <dgm:cxnLst>
    <dgm:cxn modelId="{7C69382C-58BE-4C87-B4A1-F5A0497E32FC}" type="presOf" srcId="{EE5CFF7A-685B-4646-B551-E7510428A7CE}" destId="{57E5BD0F-1DD6-4F68-8632-C5AA26E6BBE6}" srcOrd="1" destOrd="0" presId="urn:microsoft.com/office/officeart/2005/8/layout/vProcess5"/>
    <dgm:cxn modelId="{DEAB9583-525E-4467-B6C9-EF73FEA007B0}" type="presOf" srcId="{2C2E4452-C21B-4533-9D28-7AA792178332}" destId="{76570D10-75B8-42F5-9F35-00CFEA9CD05A}" srcOrd="0" destOrd="0" presId="urn:microsoft.com/office/officeart/2005/8/layout/vProcess5"/>
    <dgm:cxn modelId="{E1C37602-F811-4E02-BF38-9A9DC8F0F73D}" type="presOf" srcId="{EAA02979-6C13-4139-BF77-B8D3D0F30800}" destId="{B02EFFD3-DA89-40CD-BBC4-291E1FC702F5}" srcOrd="1" destOrd="0" presId="urn:microsoft.com/office/officeart/2005/8/layout/vProcess5"/>
    <dgm:cxn modelId="{E8F31D02-F8DF-46DC-A0CF-8B5E98FD0252}" srcId="{CB571C10-5789-45CA-9F2A-39AF85E8F76A}" destId="{EE5CFF7A-685B-4646-B551-E7510428A7CE}" srcOrd="0" destOrd="0" parTransId="{6D789066-59AE-4782-AB01-6DF13692915A}" sibTransId="{2C2E4452-C21B-4533-9D28-7AA792178332}"/>
    <dgm:cxn modelId="{72CDC483-2B57-4D04-8488-FC61D92322E6}" type="presOf" srcId="{60693FFE-933F-46CA-993D-2D68595ACDA2}" destId="{179ED270-E80B-4740-ADF6-C61AA16A9702}" srcOrd="0" destOrd="0" presId="urn:microsoft.com/office/officeart/2005/8/layout/vProcess5"/>
    <dgm:cxn modelId="{B07560A8-48FF-4142-8D83-AEDA4CECD4B3}" srcId="{CB571C10-5789-45CA-9F2A-39AF85E8F76A}" destId="{B5C3ACCA-D5DC-4C91-879B-2AB035F39D74}" srcOrd="2" destOrd="0" parTransId="{8F75BD2B-056B-4EC9-828C-462892A7A56E}" sibTransId="{7B267843-BB00-4B4E-8127-1426C7427996}"/>
    <dgm:cxn modelId="{584CC4D0-B9F9-42F9-A994-F2ED596F48E7}" type="presOf" srcId="{CB571C10-5789-45CA-9F2A-39AF85E8F76A}" destId="{72EFA7F8-A6C6-4D6C-9834-E23962719389}" srcOrd="0" destOrd="0" presId="urn:microsoft.com/office/officeart/2005/8/layout/vProcess5"/>
    <dgm:cxn modelId="{7F600F62-A686-47EF-9C0B-0CE6685746C2}" type="presOf" srcId="{EE5CFF7A-685B-4646-B551-E7510428A7CE}" destId="{1E71CF08-96F5-4E48-864F-486DEE712660}" srcOrd="0" destOrd="0" presId="urn:microsoft.com/office/officeart/2005/8/layout/vProcess5"/>
    <dgm:cxn modelId="{187E9B0C-A463-4FFD-A4AF-D3D741BF9A98}" type="presOf" srcId="{EAA02979-6C13-4139-BF77-B8D3D0F30800}" destId="{2F514A6C-967D-40E4-A112-ACADF7EFF493}" srcOrd="0" destOrd="0" presId="urn:microsoft.com/office/officeart/2005/8/layout/vProcess5"/>
    <dgm:cxn modelId="{45B760FD-B29B-4DA8-9D02-086D8259F56D}" type="presOf" srcId="{B5C3ACCA-D5DC-4C91-879B-2AB035F39D74}" destId="{8A8C00CC-1916-4CF3-9F4C-CDCF73100CBF}" srcOrd="1" destOrd="0" presId="urn:microsoft.com/office/officeart/2005/8/layout/vProcess5"/>
    <dgm:cxn modelId="{CA09DB1B-2107-4B4E-B89F-988A40F7D502}" srcId="{CB571C10-5789-45CA-9F2A-39AF85E8F76A}" destId="{EAA02979-6C13-4139-BF77-B8D3D0F30800}" srcOrd="1" destOrd="0" parTransId="{D373B2CD-7E28-4A79-9FD0-4B422718441A}" sibTransId="{60693FFE-933F-46CA-993D-2D68595ACDA2}"/>
    <dgm:cxn modelId="{473E7898-F67D-4AE1-8936-618A3CA989FA}" type="presOf" srcId="{B5C3ACCA-D5DC-4C91-879B-2AB035F39D74}" destId="{284C3A3B-7854-45BE-BD3F-711608C2F06E}" srcOrd="0" destOrd="0" presId="urn:microsoft.com/office/officeart/2005/8/layout/vProcess5"/>
    <dgm:cxn modelId="{D11C92A7-5E1A-456A-AE36-354E4826D831}" type="presParOf" srcId="{72EFA7F8-A6C6-4D6C-9834-E23962719389}" destId="{5E08667C-3842-421B-863A-B20012725169}" srcOrd="0" destOrd="0" presId="urn:microsoft.com/office/officeart/2005/8/layout/vProcess5"/>
    <dgm:cxn modelId="{C9FAE425-5C3E-4C70-A7F6-57A8C3592F70}" type="presParOf" srcId="{72EFA7F8-A6C6-4D6C-9834-E23962719389}" destId="{1E71CF08-96F5-4E48-864F-486DEE712660}" srcOrd="1" destOrd="0" presId="urn:microsoft.com/office/officeart/2005/8/layout/vProcess5"/>
    <dgm:cxn modelId="{98353FC1-4DA6-4712-9B8B-126215897831}" type="presParOf" srcId="{72EFA7F8-A6C6-4D6C-9834-E23962719389}" destId="{2F514A6C-967D-40E4-A112-ACADF7EFF493}" srcOrd="2" destOrd="0" presId="urn:microsoft.com/office/officeart/2005/8/layout/vProcess5"/>
    <dgm:cxn modelId="{77B363CD-D9F6-4087-A310-4708ABBEF14F}" type="presParOf" srcId="{72EFA7F8-A6C6-4D6C-9834-E23962719389}" destId="{284C3A3B-7854-45BE-BD3F-711608C2F06E}" srcOrd="3" destOrd="0" presId="urn:microsoft.com/office/officeart/2005/8/layout/vProcess5"/>
    <dgm:cxn modelId="{E3583D85-6049-4682-9971-8F9C1AA5F48D}" type="presParOf" srcId="{72EFA7F8-A6C6-4D6C-9834-E23962719389}" destId="{76570D10-75B8-42F5-9F35-00CFEA9CD05A}" srcOrd="4" destOrd="0" presId="urn:microsoft.com/office/officeart/2005/8/layout/vProcess5"/>
    <dgm:cxn modelId="{F03704AB-3075-4C17-8E7C-AFAC9CCC5818}" type="presParOf" srcId="{72EFA7F8-A6C6-4D6C-9834-E23962719389}" destId="{179ED270-E80B-4740-ADF6-C61AA16A9702}" srcOrd="5" destOrd="0" presId="urn:microsoft.com/office/officeart/2005/8/layout/vProcess5"/>
    <dgm:cxn modelId="{B0CA5537-4E7F-4352-8214-30A81980DEF7}" type="presParOf" srcId="{72EFA7F8-A6C6-4D6C-9834-E23962719389}" destId="{57E5BD0F-1DD6-4F68-8632-C5AA26E6BBE6}" srcOrd="6" destOrd="0" presId="urn:microsoft.com/office/officeart/2005/8/layout/vProcess5"/>
    <dgm:cxn modelId="{D8091A54-BB2D-45E0-87A5-761F97DBA1B5}" type="presParOf" srcId="{72EFA7F8-A6C6-4D6C-9834-E23962719389}" destId="{B02EFFD3-DA89-40CD-BBC4-291E1FC702F5}" srcOrd="7" destOrd="0" presId="urn:microsoft.com/office/officeart/2005/8/layout/vProcess5"/>
    <dgm:cxn modelId="{DC47D6F1-0067-4E90-BF1B-B83F0DCC8255}" type="presParOf" srcId="{72EFA7F8-A6C6-4D6C-9834-E23962719389}" destId="{8A8C00CC-1916-4CF3-9F4C-CDCF73100CBF}" srcOrd="8" destOrd="0" presId="urn:microsoft.com/office/officeart/2005/8/layout/vProcess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49A68E-A2DB-4BDE-82F9-5AAE5368C56F}">
      <dsp:nvSpPr>
        <dsp:cNvPr id="0" name=""/>
        <dsp:cNvSpPr/>
      </dsp:nvSpPr>
      <dsp:spPr>
        <a:xfrm>
          <a:off x="0" y="62430"/>
          <a:ext cx="6830568" cy="1714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lvl="0" algn="ctr" defTabSz="1600200" rtl="1">
            <a:lnSpc>
              <a:spcPct val="90000"/>
            </a:lnSpc>
            <a:spcBef>
              <a:spcPct val="0"/>
            </a:spcBef>
            <a:spcAft>
              <a:spcPct val="35000"/>
            </a:spcAft>
          </a:pPr>
          <a:r>
            <a:rPr lang="fa-IR" sz="3600" kern="1200" dirty="0" smtClean="0">
              <a:cs typeface="B Titr" pitchFamily="2" charset="-78"/>
            </a:rPr>
            <a:t>مزاياي تجديد ارزشيابي </a:t>
          </a:r>
          <a:endParaRPr lang="en-US" sz="3600" kern="1200" dirty="0">
            <a:cs typeface="B Titr" pitchFamily="2" charset="-78"/>
          </a:endParaRPr>
        </a:p>
      </dsp:txBody>
      <dsp:txXfrm>
        <a:off x="0" y="62430"/>
        <a:ext cx="6830568" cy="1142764"/>
      </dsp:txXfrm>
    </dsp:sp>
    <dsp:sp modelId="{02F937F5-431B-4689-A0CD-CDEC3AE81834}">
      <dsp:nvSpPr>
        <dsp:cNvPr id="0" name=""/>
        <dsp:cNvSpPr/>
      </dsp:nvSpPr>
      <dsp:spPr>
        <a:xfrm>
          <a:off x="1399032" y="1205194"/>
          <a:ext cx="6830568" cy="3758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256032" bIns="256032" numCol="1" spcCol="1270" anchor="t" anchorCtr="0">
          <a:noAutofit/>
        </a:bodyPr>
        <a:lstStyle/>
        <a:p>
          <a:pPr marL="285750" lvl="1" indent="-285750" algn="r" defTabSz="1600200" rtl="1">
            <a:lnSpc>
              <a:spcPct val="90000"/>
            </a:lnSpc>
            <a:spcBef>
              <a:spcPct val="0"/>
            </a:spcBef>
            <a:spcAft>
              <a:spcPct val="15000"/>
            </a:spcAft>
            <a:buChar char="••"/>
          </a:pPr>
          <a:r>
            <a:rPr lang="fa-IR" sz="3600" kern="1200" dirty="0" smtClean="0">
              <a:cs typeface="B Zar" pitchFamily="2" charset="-78"/>
            </a:rPr>
            <a:t>شفافيت گزارش‌هاي مالي</a:t>
          </a:r>
          <a:endParaRPr lang="en-US" sz="3600" kern="1200" dirty="0">
            <a:cs typeface="B Zar" pitchFamily="2" charset="-78"/>
          </a:endParaRPr>
        </a:p>
        <a:p>
          <a:pPr marL="285750" lvl="1" indent="-285750" algn="r" defTabSz="1600200" rtl="1">
            <a:lnSpc>
              <a:spcPct val="90000"/>
            </a:lnSpc>
            <a:spcBef>
              <a:spcPct val="0"/>
            </a:spcBef>
            <a:spcAft>
              <a:spcPct val="15000"/>
            </a:spcAft>
            <a:buChar char="••"/>
          </a:pPr>
          <a:r>
            <a:rPr lang="fa-IR" sz="3600" kern="1200" dirty="0" smtClean="0">
              <a:cs typeface="B Zar" pitchFamily="2" charset="-78"/>
            </a:rPr>
            <a:t>گسترس فرصت‌هاي اخذ تسهيلات بانكي</a:t>
          </a:r>
          <a:endParaRPr lang="en-US" sz="3600" kern="1200" dirty="0">
            <a:cs typeface="B Zar" pitchFamily="2" charset="-78"/>
          </a:endParaRPr>
        </a:p>
        <a:p>
          <a:pPr marL="285750" lvl="1" indent="-285750" algn="r" defTabSz="1600200" rtl="1">
            <a:lnSpc>
              <a:spcPct val="90000"/>
            </a:lnSpc>
            <a:spcBef>
              <a:spcPct val="0"/>
            </a:spcBef>
            <a:spcAft>
              <a:spcPct val="15000"/>
            </a:spcAft>
            <a:buChar char="••"/>
          </a:pPr>
          <a:r>
            <a:rPr lang="fa-IR" sz="3600" kern="1200" dirty="0" smtClean="0">
              <a:cs typeface="B Zar" pitchFamily="2" charset="-78"/>
            </a:rPr>
            <a:t>كمك به شركت‌هاي با زيان انباشته براي خروج از شرايط بحراني (مادة 141) </a:t>
          </a:r>
          <a:endParaRPr lang="en-US" sz="3600" kern="1200" dirty="0">
            <a:cs typeface="B Zar" pitchFamily="2" charset="-78"/>
          </a:endParaRPr>
        </a:p>
      </dsp:txBody>
      <dsp:txXfrm>
        <a:off x="1399032" y="1205194"/>
        <a:ext cx="6830568" cy="37584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B612F5-2270-425F-82B6-F8FABEC6D5B4}">
      <dsp:nvSpPr>
        <dsp:cNvPr id="0" name=""/>
        <dsp:cNvSpPr/>
      </dsp:nvSpPr>
      <dsp:spPr>
        <a:xfrm>
          <a:off x="0" y="269497"/>
          <a:ext cx="6019800" cy="71819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67203" tIns="333248" rIns="467203" bIns="113792"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itchFamily="2" charset="-78"/>
            </a:rPr>
            <a:t>قیمت بازار اونس طلای 9</a:t>
          </a:r>
          <a:r>
            <a:rPr lang="en-US" sz="1600" kern="1200" dirty="0" smtClean="0">
              <a:cs typeface="B Nazanin" pitchFamily="2" charset="-78"/>
            </a:rPr>
            <a:t>/</a:t>
          </a:r>
          <a:r>
            <a:rPr lang="fa-IR" sz="1600" kern="1200" dirty="0" smtClean="0">
              <a:cs typeface="B Nazanin" pitchFamily="2" charset="-78"/>
            </a:rPr>
            <a:t>999 به ریال</a:t>
          </a:r>
          <a:endParaRPr lang="en-US" sz="1600" kern="1200" dirty="0">
            <a:cs typeface="B Nazanin" pitchFamily="2" charset="-78"/>
          </a:endParaRPr>
        </a:p>
      </dsp:txBody>
      <dsp:txXfrm>
        <a:off x="0" y="269497"/>
        <a:ext cx="6019800" cy="718199"/>
      </dsp:txXfrm>
    </dsp:sp>
    <dsp:sp modelId="{37A80618-0275-4177-81C8-EF439504AFD6}">
      <dsp:nvSpPr>
        <dsp:cNvPr id="0" name=""/>
        <dsp:cNvSpPr/>
      </dsp:nvSpPr>
      <dsp:spPr>
        <a:xfrm>
          <a:off x="300990" y="33337"/>
          <a:ext cx="1667003" cy="4723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9274" tIns="0" rIns="159274" bIns="0" numCol="1" spcCol="1270" anchor="ctr" anchorCtr="0">
          <a:noAutofit/>
        </a:bodyPr>
        <a:lstStyle/>
        <a:p>
          <a:pPr lvl="0" algn="l" defTabSz="711200" rtl="1">
            <a:lnSpc>
              <a:spcPct val="90000"/>
            </a:lnSpc>
            <a:spcBef>
              <a:spcPct val="0"/>
            </a:spcBef>
            <a:spcAft>
              <a:spcPct val="35000"/>
            </a:spcAft>
          </a:pPr>
          <a:r>
            <a:rPr lang="fa-IR" sz="1600" kern="1200" dirty="0" smtClean="0">
              <a:cs typeface="B Nazanin" pitchFamily="2" charset="-78"/>
            </a:rPr>
            <a:t> </a:t>
          </a:r>
          <a:endParaRPr lang="fa-IR" sz="1600" kern="1200" dirty="0">
            <a:cs typeface="B Nazanin" pitchFamily="2" charset="-78"/>
          </a:endParaRPr>
        </a:p>
      </dsp:txBody>
      <dsp:txXfrm>
        <a:off x="300990" y="33337"/>
        <a:ext cx="1667003" cy="472320"/>
      </dsp:txXfrm>
    </dsp:sp>
    <dsp:sp modelId="{DCAB3D64-8C38-40C2-865E-87494B737873}">
      <dsp:nvSpPr>
        <dsp:cNvPr id="0" name=""/>
        <dsp:cNvSpPr/>
      </dsp:nvSpPr>
      <dsp:spPr>
        <a:xfrm>
          <a:off x="0" y="1310257"/>
          <a:ext cx="6019800" cy="71819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67203" tIns="333248" rIns="467203" bIns="113792"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itchFamily="2" charset="-78"/>
            </a:rPr>
            <a:t>قیمت جهانی اونس طلای 9</a:t>
          </a:r>
          <a:r>
            <a:rPr lang="en-US" sz="1600" kern="1200" dirty="0" smtClean="0">
              <a:cs typeface="B Nazanin" pitchFamily="2" charset="-78"/>
            </a:rPr>
            <a:t>/</a:t>
          </a:r>
          <a:r>
            <a:rPr lang="fa-IR" sz="1600" kern="1200" dirty="0" smtClean="0">
              <a:cs typeface="B Nazanin" pitchFamily="2" charset="-78"/>
            </a:rPr>
            <a:t>999 به دلار</a:t>
          </a:r>
          <a:endParaRPr lang="en-US" sz="1600" kern="1200" dirty="0">
            <a:cs typeface="B Nazanin" pitchFamily="2" charset="-78"/>
          </a:endParaRPr>
        </a:p>
      </dsp:txBody>
      <dsp:txXfrm>
        <a:off x="0" y="1310257"/>
        <a:ext cx="6019800" cy="718199"/>
      </dsp:txXfrm>
    </dsp:sp>
    <dsp:sp modelId="{5F4C8BD1-A677-4964-929E-EE57EA91F222}">
      <dsp:nvSpPr>
        <dsp:cNvPr id="0" name=""/>
        <dsp:cNvSpPr/>
      </dsp:nvSpPr>
      <dsp:spPr>
        <a:xfrm>
          <a:off x="300990" y="1074097"/>
          <a:ext cx="1667003" cy="4723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9274" tIns="0" rIns="159274" bIns="0" numCol="1" spcCol="1270" anchor="ctr" anchorCtr="0">
          <a:noAutofit/>
        </a:bodyPr>
        <a:lstStyle/>
        <a:p>
          <a:pPr lvl="0" algn="l" defTabSz="711200" rtl="1">
            <a:lnSpc>
              <a:spcPct val="90000"/>
            </a:lnSpc>
            <a:spcBef>
              <a:spcPct val="0"/>
            </a:spcBef>
            <a:spcAft>
              <a:spcPct val="35000"/>
            </a:spcAft>
          </a:pPr>
          <a:endParaRPr lang="fa-IR" sz="1600" kern="1200" dirty="0">
            <a:cs typeface="B Nazanin" pitchFamily="2" charset="-78"/>
          </a:endParaRPr>
        </a:p>
      </dsp:txBody>
      <dsp:txXfrm>
        <a:off x="300990" y="1074097"/>
        <a:ext cx="1667003" cy="472320"/>
      </dsp:txXfrm>
    </dsp:sp>
    <dsp:sp modelId="{F5FD9A57-4808-4950-8F5D-204D17690304}">
      <dsp:nvSpPr>
        <dsp:cNvPr id="0" name=""/>
        <dsp:cNvSpPr/>
      </dsp:nvSpPr>
      <dsp:spPr>
        <a:xfrm>
          <a:off x="0" y="2351017"/>
          <a:ext cx="6019800" cy="71819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67203" tIns="333248" rIns="467203" bIns="113792"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itchFamily="2" charset="-78"/>
            </a:rPr>
            <a:t>قیمت دلار به ریال در بازار آزاد</a:t>
          </a:r>
          <a:endParaRPr lang="en-US" sz="1600" kern="1200" dirty="0">
            <a:cs typeface="B Nazanin" pitchFamily="2" charset="-78"/>
          </a:endParaRPr>
        </a:p>
      </dsp:txBody>
      <dsp:txXfrm>
        <a:off x="0" y="2351017"/>
        <a:ext cx="6019800" cy="718199"/>
      </dsp:txXfrm>
    </dsp:sp>
    <dsp:sp modelId="{AACFCCBA-40CB-42D3-9FCD-9E6C4CC9336B}">
      <dsp:nvSpPr>
        <dsp:cNvPr id="0" name=""/>
        <dsp:cNvSpPr/>
      </dsp:nvSpPr>
      <dsp:spPr>
        <a:xfrm>
          <a:off x="300990" y="2114857"/>
          <a:ext cx="1667003" cy="4723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9274" tIns="0" rIns="159274" bIns="0" numCol="1" spcCol="1270" anchor="ctr" anchorCtr="0">
          <a:noAutofit/>
        </a:bodyPr>
        <a:lstStyle/>
        <a:p>
          <a:pPr lvl="0" algn="l" defTabSz="711200" rtl="1">
            <a:lnSpc>
              <a:spcPct val="90000"/>
            </a:lnSpc>
            <a:spcBef>
              <a:spcPct val="0"/>
            </a:spcBef>
            <a:spcAft>
              <a:spcPct val="35000"/>
            </a:spcAft>
          </a:pPr>
          <a:endParaRPr lang="fa-IR" sz="1600" kern="1200" dirty="0">
            <a:cs typeface="B Nazanin" pitchFamily="2" charset="-78"/>
          </a:endParaRPr>
        </a:p>
      </dsp:txBody>
      <dsp:txXfrm>
        <a:off x="300990" y="2114857"/>
        <a:ext cx="1667003" cy="472320"/>
      </dsp:txXfrm>
    </dsp:sp>
    <dsp:sp modelId="{B7CD4F85-0832-4A55-958B-C35A72C8DAE3}">
      <dsp:nvSpPr>
        <dsp:cNvPr id="0" name=""/>
        <dsp:cNvSpPr/>
      </dsp:nvSpPr>
      <dsp:spPr>
        <a:xfrm>
          <a:off x="0" y="3391777"/>
          <a:ext cx="6019800" cy="718199"/>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67203" tIns="333248" rIns="467203" bIns="113792"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cs typeface="B Nazanin" pitchFamily="2" charset="-78"/>
            </a:rPr>
            <a:t>متغیر انحراف قیمت بازار از قیمت ذاتی اونس طلا </a:t>
          </a:r>
          <a:endParaRPr lang="en-US" sz="1600" kern="1200" dirty="0">
            <a:cs typeface="B Nazanin" pitchFamily="2" charset="-78"/>
          </a:endParaRPr>
        </a:p>
      </dsp:txBody>
      <dsp:txXfrm>
        <a:off x="0" y="3391777"/>
        <a:ext cx="6019800" cy="718199"/>
      </dsp:txXfrm>
    </dsp:sp>
    <dsp:sp modelId="{C22E76DB-ADB3-459D-BDD3-F76CD66BCA78}">
      <dsp:nvSpPr>
        <dsp:cNvPr id="0" name=""/>
        <dsp:cNvSpPr/>
      </dsp:nvSpPr>
      <dsp:spPr>
        <a:xfrm>
          <a:off x="300990" y="3155617"/>
          <a:ext cx="1667003" cy="4723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9274" tIns="0" rIns="159274" bIns="0" numCol="1" spcCol="1270" anchor="ctr" anchorCtr="0">
          <a:noAutofit/>
        </a:bodyPr>
        <a:lstStyle/>
        <a:p>
          <a:pPr lvl="0" algn="l" defTabSz="711200" rtl="1">
            <a:lnSpc>
              <a:spcPct val="90000"/>
            </a:lnSpc>
            <a:spcBef>
              <a:spcPct val="0"/>
            </a:spcBef>
            <a:spcAft>
              <a:spcPct val="35000"/>
            </a:spcAft>
          </a:pPr>
          <a:r>
            <a:rPr lang="fa-IR" sz="1600" kern="1200" dirty="0" smtClean="0">
              <a:cs typeface="B Nazanin" pitchFamily="2" charset="-78"/>
            </a:rPr>
            <a:t> </a:t>
          </a:r>
          <a:endParaRPr lang="fa-IR" sz="1600" kern="1200" dirty="0">
            <a:cs typeface="B Nazanin" pitchFamily="2" charset="-78"/>
          </a:endParaRPr>
        </a:p>
      </dsp:txBody>
      <dsp:txXfrm>
        <a:off x="300990" y="3155617"/>
        <a:ext cx="1667003" cy="47232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E62B5A-7AC3-4A90-B3B7-5B04F4630882}">
      <dsp:nvSpPr>
        <dsp:cNvPr id="0" name=""/>
        <dsp:cNvSpPr/>
      </dsp:nvSpPr>
      <dsp:spPr>
        <a:xfrm>
          <a:off x="1004" y="456114"/>
          <a:ext cx="3656707" cy="18283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71120" rIns="106680" bIns="71120" numCol="1" spcCol="1270" anchor="ctr" anchorCtr="0">
          <a:noAutofit/>
        </a:bodyPr>
        <a:lstStyle/>
        <a:p>
          <a:pPr lvl="0" algn="ctr" defTabSz="2489200" rtl="1">
            <a:lnSpc>
              <a:spcPct val="90000"/>
            </a:lnSpc>
            <a:spcBef>
              <a:spcPct val="0"/>
            </a:spcBef>
            <a:spcAft>
              <a:spcPct val="35000"/>
            </a:spcAft>
          </a:pPr>
          <a:r>
            <a:rPr lang="fa-IR" sz="5600" kern="1200" dirty="0" smtClean="0">
              <a:cs typeface="B Titr" pitchFamily="2" charset="-78"/>
            </a:rPr>
            <a:t>عامل خارجی </a:t>
          </a:r>
          <a:endParaRPr lang="en-US" sz="5600" kern="1200" dirty="0">
            <a:cs typeface="B Titr" pitchFamily="2" charset="-78"/>
          </a:endParaRPr>
        </a:p>
      </dsp:txBody>
      <dsp:txXfrm>
        <a:off x="1004" y="456114"/>
        <a:ext cx="3656707" cy="1828353"/>
      </dsp:txXfrm>
    </dsp:sp>
    <dsp:sp modelId="{BD3A63AE-3D4A-4E93-9B5D-AA3175228DFF}">
      <dsp:nvSpPr>
        <dsp:cNvPr id="0" name=""/>
        <dsp:cNvSpPr/>
      </dsp:nvSpPr>
      <dsp:spPr>
        <a:xfrm>
          <a:off x="366675" y="2284468"/>
          <a:ext cx="365670" cy="1371265"/>
        </a:xfrm>
        <a:custGeom>
          <a:avLst/>
          <a:gdLst/>
          <a:ahLst/>
          <a:cxnLst/>
          <a:rect l="0" t="0" r="0" b="0"/>
          <a:pathLst>
            <a:path>
              <a:moveTo>
                <a:pt x="0" y="0"/>
              </a:moveTo>
              <a:lnTo>
                <a:pt x="0" y="1371265"/>
              </a:lnTo>
              <a:lnTo>
                <a:pt x="365670" y="13712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B0320C-D170-47CD-A0EE-69A927A88D43}">
      <dsp:nvSpPr>
        <dsp:cNvPr id="0" name=""/>
        <dsp:cNvSpPr/>
      </dsp:nvSpPr>
      <dsp:spPr>
        <a:xfrm>
          <a:off x="732345" y="2741556"/>
          <a:ext cx="2925365" cy="182835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295" tIns="49530" rIns="74295" bIns="49530" numCol="1" spcCol="1270" anchor="ctr" anchorCtr="0">
          <a:noAutofit/>
        </a:bodyPr>
        <a:lstStyle/>
        <a:p>
          <a:pPr lvl="0" algn="ctr" defTabSz="1733550" rtl="1">
            <a:lnSpc>
              <a:spcPct val="90000"/>
            </a:lnSpc>
            <a:spcBef>
              <a:spcPct val="0"/>
            </a:spcBef>
            <a:spcAft>
              <a:spcPct val="35000"/>
            </a:spcAft>
          </a:pPr>
          <a:r>
            <a:rPr lang="fa-IR" sz="3900" kern="1200" dirty="0" smtClean="0">
              <a:cs typeface="B Zar" pitchFamily="2" charset="-78"/>
            </a:rPr>
            <a:t>قیمت اونس طلای جهانی به دلار</a:t>
          </a:r>
          <a:endParaRPr lang="en-US" sz="3900" kern="1200" dirty="0">
            <a:cs typeface="B Zar" pitchFamily="2" charset="-78"/>
          </a:endParaRPr>
        </a:p>
      </dsp:txBody>
      <dsp:txXfrm>
        <a:off x="732345" y="2741556"/>
        <a:ext cx="2925365" cy="1828353"/>
      </dsp:txXfrm>
    </dsp:sp>
    <dsp:sp modelId="{BF879FD9-B012-4BA5-9809-808074EDDACA}">
      <dsp:nvSpPr>
        <dsp:cNvPr id="0" name=""/>
        <dsp:cNvSpPr/>
      </dsp:nvSpPr>
      <dsp:spPr>
        <a:xfrm>
          <a:off x="4571888" y="456114"/>
          <a:ext cx="3656707" cy="182835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71120" rIns="106680" bIns="71120" numCol="1" spcCol="1270" anchor="ctr" anchorCtr="0">
          <a:noAutofit/>
        </a:bodyPr>
        <a:lstStyle/>
        <a:p>
          <a:pPr lvl="0" algn="ctr" defTabSz="2489200" rtl="1">
            <a:lnSpc>
              <a:spcPct val="90000"/>
            </a:lnSpc>
            <a:spcBef>
              <a:spcPct val="0"/>
            </a:spcBef>
            <a:spcAft>
              <a:spcPct val="35000"/>
            </a:spcAft>
          </a:pPr>
          <a:r>
            <a:rPr lang="fa-IR" sz="5600" kern="1200" dirty="0" smtClean="0">
              <a:cs typeface="B Titr" pitchFamily="2" charset="-78"/>
            </a:rPr>
            <a:t>عامل داخلی</a:t>
          </a:r>
          <a:endParaRPr lang="en-US" sz="5600" kern="1200" dirty="0">
            <a:cs typeface="B Titr" pitchFamily="2" charset="-78"/>
          </a:endParaRPr>
        </a:p>
      </dsp:txBody>
      <dsp:txXfrm>
        <a:off x="4571888" y="456114"/>
        <a:ext cx="3656707" cy="1828353"/>
      </dsp:txXfrm>
    </dsp:sp>
    <dsp:sp modelId="{92B318D8-0FA9-4CEE-B9E8-40271754BFB7}">
      <dsp:nvSpPr>
        <dsp:cNvPr id="0" name=""/>
        <dsp:cNvSpPr/>
      </dsp:nvSpPr>
      <dsp:spPr>
        <a:xfrm>
          <a:off x="4937559" y="2284468"/>
          <a:ext cx="365670" cy="1371265"/>
        </a:xfrm>
        <a:custGeom>
          <a:avLst/>
          <a:gdLst/>
          <a:ahLst/>
          <a:cxnLst/>
          <a:rect l="0" t="0" r="0" b="0"/>
          <a:pathLst>
            <a:path>
              <a:moveTo>
                <a:pt x="0" y="0"/>
              </a:moveTo>
              <a:lnTo>
                <a:pt x="0" y="1371265"/>
              </a:lnTo>
              <a:lnTo>
                <a:pt x="365670" y="13712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F28DA3-FAFB-4B86-A361-C71EE84A152E}">
      <dsp:nvSpPr>
        <dsp:cNvPr id="0" name=""/>
        <dsp:cNvSpPr/>
      </dsp:nvSpPr>
      <dsp:spPr>
        <a:xfrm>
          <a:off x="5303229" y="2741556"/>
          <a:ext cx="2925365" cy="182835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295" tIns="49530" rIns="74295" bIns="49530" numCol="1" spcCol="1270" anchor="ctr" anchorCtr="0">
          <a:noAutofit/>
        </a:bodyPr>
        <a:lstStyle/>
        <a:p>
          <a:pPr lvl="0" algn="ctr" defTabSz="1733550" rtl="1">
            <a:lnSpc>
              <a:spcPct val="90000"/>
            </a:lnSpc>
            <a:spcBef>
              <a:spcPct val="0"/>
            </a:spcBef>
            <a:spcAft>
              <a:spcPct val="35000"/>
            </a:spcAft>
          </a:pPr>
          <a:r>
            <a:rPr lang="fa-IR" sz="3900" kern="1200" dirty="0" smtClean="0">
              <a:cs typeface="B Zar" pitchFamily="2" charset="-78"/>
            </a:rPr>
            <a:t>قیمت دلار به ریال در بازار آزاد </a:t>
          </a:r>
          <a:endParaRPr lang="en-US" sz="3900" kern="1200" dirty="0">
            <a:cs typeface="B Zar" pitchFamily="2" charset="-78"/>
          </a:endParaRPr>
        </a:p>
      </dsp:txBody>
      <dsp:txXfrm>
        <a:off x="5303229" y="2741556"/>
        <a:ext cx="2925365" cy="182835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F01B11-1F63-4AFD-9466-31BFDEC7060D}">
      <dsp:nvSpPr>
        <dsp:cNvPr id="0" name=""/>
        <dsp:cNvSpPr/>
      </dsp:nvSpPr>
      <dsp:spPr>
        <a:xfrm>
          <a:off x="0" y="1469"/>
          <a:ext cx="5333999" cy="514525"/>
        </a:xfrm>
        <a:prstGeom prst="flowChartDocumen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Zar" pitchFamily="2" charset="-78"/>
            </a:rPr>
            <a:t>مذاكرات مربوط به انرژي هسته‌اي ↑↓</a:t>
          </a:r>
          <a:endParaRPr lang="en-US" sz="1800" kern="1200" dirty="0">
            <a:cs typeface="B Zar" pitchFamily="2" charset="-78"/>
          </a:endParaRPr>
        </a:p>
      </dsp:txBody>
      <dsp:txXfrm>
        <a:off x="0" y="1469"/>
        <a:ext cx="5333999" cy="514525"/>
      </dsp:txXfrm>
    </dsp:sp>
    <dsp:sp modelId="{89D040D9-41DE-4E47-93C1-2153A2A1B943}">
      <dsp:nvSpPr>
        <dsp:cNvPr id="0" name=""/>
        <dsp:cNvSpPr/>
      </dsp:nvSpPr>
      <dsp:spPr>
        <a:xfrm>
          <a:off x="0" y="528173"/>
          <a:ext cx="5333999" cy="514525"/>
        </a:xfrm>
        <a:prstGeom prst="flowChartDocumen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Zar" pitchFamily="2" charset="-78"/>
            </a:rPr>
            <a:t>رويكرد واقعي دولت به قيمت ارز ↓</a:t>
          </a:r>
          <a:endParaRPr lang="en-US" sz="1800" kern="1200" dirty="0">
            <a:cs typeface="B Zar" pitchFamily="2" charset="-78"/>
          </a:endParaRPr>
        </a:p>
      </dsp:txBody>
      <dsp:txXfrm>
        <a:off x="0" y="528173"/>
        <a:ext cx="5333999" cy="514525"/>
      </dsp:txXfrm>
    </dsp:sp>
    <dsp:sp modelId="{1C2A4B47-C036-45DE-9B59-B7B927250135}">
      <dsp:nvSpPr>
        <dsp:cNvPr id="0" name=""/>
        <dsp:cNvSpPr/>
      </dsp:nvSpPr>
      <dsp:spPr>
        <a:xfrm>
          <a:off x="0" y="1054877"/>
          <a:ext cx="5333999" cy="514525"/>
        </a:xfrm>
        <a:prstGeom prst="flowChartDocumen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Zar" pitchFamily="2" charset="-78"/>
            </a:rPr>
            <a:t>درجة كنترل بانك مركزي براي اجراي نظر دولت [مديريت ضعيف]</a:t>
          </a:r>
          <a:endParaRPr lang="en-US" sz="1800" kern="1200" dirty="0">
            <a:cs typeface="B Zar" pitchFamily="2" charset="-78"/>
          </a:endParaRPr>
        </a:p>
      </dsp:txBody>
      <dsp:txXfrm>
        <a:off x="0" y="1054877"/>
        <a:ext cx="5333999" cy="514525"/>
      </dsp:txXfrm>
    </dsp:sp>
    <dsp:sp modelId="{E11E68EE-7FAD-4443-B159-B722691999F2}">
      <dsp:nvSpPr>
        <dsp:cNvPr id="0" name=""/>
        <dsp:cNvSpPr/>
      </dsp:nvSpPr>
      <dsp:spPr>
        <a:xfrm>
          <a:off x="0" y="1581581"/>
          <a:ext cx="5333999" cy="514525"/>
        </a:xfrm>
        <a:prstGeom prst="flowChartDocumen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Zar" pitchFamily="2" charset="-78"/>
            </a:rPr>
            <a:t>تأثير هدفمندي يارانه‌ها ↑</a:t>
          </a:r>
          <a:endParaRPr lang="en-US" sz="1800" kern="1200" dirty="0">
            <a:cs typeface="B Zar" pitchFamily="2" charset="-78"/>
          </a:endParaRPr>
        </a:p>
      </dsp:txBody>
      <dsp:txXfrm>
        <a:off x="0" y="1581581"/>
        <a:ext cx="5333999" cy="514525"/>
      </dsp:txXfrm>
    </dsp:sp>
    <dsp:sp modelId="{C0333A3D-DF59-4A8E-A3B5-761D76B8EA55}">
      <dsp:nvSpPr>
        <dsp:cNvPr id="0" name=""/>
        <dsp:cNvSpPr/>
      </dsp:nvSpPr>
      <dsp:spPr>
        <a:xfrm>
          <a:off x="0" y="2108285"/>
          <a:ext cx="5333999" cy="514525"/>
        </a:xfrm>
        <a:prstGeom prst="flowChartDocumen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Zar" pitchFamily="2" charset="-78"/>
            </a:rPr>
            <a:t>قيمت نفت ↓ در صورت مثبت‌بودن مذاكرات </a:t>
          </a:r>
          <a:endParaRPr lang="en-US" sz="1800" kern="1200" dirty="0">
            <a:cs typeface="B Zar" pitchFamily="2" charset="-78"/>
          </a:endParaRPr>
        </a:p>
      </dsp:txBody>
      <dsp:txXfrm>
        <a:off x="0" y="2108285"/>
        <a:ext cx="5333999" cy="514525"/>
      </dsp:txXfrm>
    </dsp:sp>
    <dsp:sp modelId="{A80960C4-EB1D-4054-9274-9C789EDBFD13}">
      <dsp:nvSpPr>
        <dsp:cNvPr id="0" name=""/>
        <dsp:cNvSpPr/>
      </dsp:nvSpPr>
      <dsp:spPr>
        <a:xfrm>
          <a:off x="0" y="2634989"/>
          <a:ext cx="5333999" cy="514525"/>
        </a:xfrm>
        <a:prstGeom prst="flowChartDocumen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Zar" pitchFamily="2" charset="-78"/>
            </a:rPr>
            <a:t>قيمت نفت ↑ در صورت منفي‌بودن مذاكرات </a:t>
          </a:r>
          <a:endParaRPr lang="en-US" sz="1800" kern="1200" dirty="0">
            <a:cs typeface="B Zar" pitchFamily="2" charset="-78"/>
          </a:endParaRPr>
        </a:p>
      </dsp:txBody>
      <dsp:txXfrm>
        <a:off x="0" y="2634989"/>
        <a:ext cx="5333999" cy="514525"/>
      </dsp:txXfrm>
    </dsp:sp>
    <dsp:sp modelId="{798EEC58-C472-4C5D-AF07-87B44BC46642}">
      <dsp:nvSpPr>
        <dsp:cNvPr id="0" name=""/>
        <dsp:cNvSpPr/>
      </dsp:nvSpPr>
      <dsp:spPr>
        <a:xfrm>
          <a:off x="0" y="3161692"/>
          <a:ext cx="5333999" cy="514525"/>
        </a:xfrm>
        <a:prstGeom prst="flowChartDocumen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Zar" pitchFamily="2" charset="-78"/>
            </a:rPr>
            <a:t>ضرورت تأمين هزينه‌هاي دولت ↓</a:t>
          </a:r>
          <a:endParaRPr lang="en-US" sz="1800" kern="1200" dirty="0">
            <a:cs typeface="B Zar" pitchFamily="2" charset="-78"/>
          </a:endParaRPr>
        </a:p>
      </dsp:txBody>
      <dsp:txXfrm>
        <a:off x="0" y="3161692"/>
        <a:ext cx="5333999" cy="514525"/>
      </dsp:txXfrm>
    </dsp:sp>
    <dsp:sp modelId="{DA0999BA-EDDB-41CC-AB5A-212DDE489517}">
      <dsp:nvSpPr>
        <dsp:cNvPr id="0" name=""/>
        <dsp:cNvSpPr/>
      </dsp:nvSpPr>
      <dsp:spPr>
        <a:xfrm>
          <a:off x="0" y="3688396"/>
          <a:ext cx="5333999" cy="514525"/>
        </a:xfrm>
        <a:prstGeom prst="flowChartDocumen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Zar" pitchFamily="2" charset="-78"/>
            </a:rPr>
            <a:t>تقاضاي خروج ارز ↑</a:t>
          </a:r>
          <a:endParaRPr lang="en-US" sz="1800" kern="1200" dirty="0">
            <a:cs typeface="B Zar" pitchFamily="2" charset="-78"/>
          </a:endParaRPr>
        </a:p>
      </dsp:txBody>
      <dsp:txXfrm>
        <a:off x="0" y="3688396"/>
        <a:ext cx="5333999" cy="514525"/>
      </dsp:txXfrm>
    </dsp:sp>
    <dsp:sp modelId="{8DD8742E-0B98-4F05-8C77-D57DE214E090}">
      <dsp:nvSpPr>
        <dsp:cNvPr id="0" name=""/>
        <dsp:cNvSpPr/>
      </dsp:nvSpPr>
      <dsp:spPr>
        <a:xfrm>
          <a:off x="0" y="4215100"/>
          <a:ext cx="5333999" cy="514525"/>
        </a:xfrm>
        <a:prstGeom prst="flowChartDocumen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Zar" pitchFamily="2" charset="-78"/>
            </a:rPr>
            <a:t>رفتار امريكا ↑</a:t>
          </a:r>
          <a:endParaRPr lang="en-US" sz="1800" kern="1200" dirty="0">
            <a:cs typeface="B Zar" pitchFamily="2" charset="-78"/>
          </a:endParaRPr>
        </a:p>
      </dsp:txBody>
      <dsp:txXfrm>
        <a:off x="0" y="4215100"/>
        <a:ext cx="5333999" cy="514525"/>
      </dsp:txXfrm>
    </dsp:sp>
    <dsp:sp modelId="{DAB96B4B-5A2F-44A2-9635-49A4BD6681D2}">
      <dsp:nvSpPr>
        <dsp:cNvPr id="0" name=""/>
        <dsp:cNvSpPr/>
      </dsp:nvSpPr>
      <dsp:spPr>
        <a:xfrm>
          <a:off x="0" y="4741804"/>
          <a:ext cx="5333999" cy="514525"/>
        </a:xfrm>
        <a:prstGeom prst="flowChartDocumen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B Zar" pitchFamily="2" charset="-78"/>
            </a:rPr>
            <a:t>اعلام سال توليد ↑↓</a:t>
          </a:r>
          <a:endParaRPr lang="en-US" sz="1800" kern="1200" dirty="0">
            <a:cs typeface="B Zar" pitchFamily="2" charset="-78"/>
          </a:endParaRPr>
        </a:p>
      </dsp:txBody>
      <dsp:txXfrm>
        <a:off x="0" y="4741804"/>
        <a:ext cx="5333999" cy="51452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6562F1-2E19-4A53-A34F-6782EFD198CA}">
      <dsp:nvSpPr>
        <dsp:cNvPr id="0" name=""/>
        <dsp:cNvSpPr/>
      </dsp:nvSpPr>
      <dsp:spPr>
        <a:xfrm>
          <a:off x="0" y="2855"/>
          <a:ext cx="7772400" cy="45936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kern="1200" dirty="0" smtClean="0">
              <a:cs typeface="B Zar" pitchFamily="2" charset="-78"/>
            </a:rPr>
            <a:t>واردات ↓ [به‌سمت كاهش]: ارز مسافري، خودرو، لوازم منزل، لوازم الكترونيك </a:t>
          </a:r>
          <a:endParaRPr lang="en-US" sz="1800" kern="1200" dirty="0">
            <a:cs typeface="B Zar" pitchFamily="2" charset="-78"/>
          </a:endParaRPr>
        </a:p>
      </dsp:txBody>
      <dsp:txXfrm>
        <a:off x="0" y="2855"/>
        <a:ext cx="7772400" cy="459362"/>
      </dsp:txXfrm>
    </dsp:sp>
    <dsp:sp modelId="{3BFFA920-9468-4315-9623-AB66DC30BB8C}">
      <dsp:nvSpPr>
        <dsp:cNvPr id="0" name=""/>
        <dsp:cNvSpPr/>
      </dsp:nvSpPr>
      <dsp:spPr>
        <a:xfrm>
          <a:off x="0" y="474508"/>
          <a:ext cx="7772400" cy="45936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kern="1200" dirty="0" smtClean="0">
              <a:cs typeface="B Zar" pitchFamily="2" charset="-78"/>
            </a:rPr>
            <a:t>صادرات ↑ [به رقم تا 40 ميليارد دلار غيردولتي] </a:t>
          </a:r>
          <a:r>
            <a:rPr lang="en-US" sz="1800" kern="1200" dirty="0" smtClean="0">
              <a:cs typeface="B Zar" pitchFamily="2" charset="-78"/>
              <a:sym typeface="Wingdings"/>
            </a:rPr>
            <a:t></a:t>
          </a:r>
          <a:r>
            <a:rPr lang="ar-SA" sz="1800" kern="1200" dirty="0" smtClean="0">
              <a:cs typeface="B Zar" pitchFamily="2" charset="-78"/>
            </a:rPr>
            <a:t> پتروشيمي، فلزات اساسي، مواد معدني</a:t>
          </a:r>
          <a:endParaRPr lang="en-US" sz="1800" kern="1200" dirty="0">
            <a:cs typeface="B Zar" pitchFamily="2" charset="-78"/>
          </a:endParaRPr>
        </a:p>
      </dsp:txBody>
      <dsp:txXfrm>
        <a:off x="0" y="474508"/>
        <a:ext cx="7772400" cy="459362"/>
      </dsp:txXfrm>
    </dsp:sp>
    <dsp:sp modelId="{54957EFE-E282-4276-A4D5-32F1AD331F65}">
      <dsp:nvSpPr>
        <dsp:cNvPr id="0" name=""/>
        <dsp:cNvSpPr/>
      </dsp:nvSpPr>
      <dsp:spPr>
        <a:xfrm>
          <a:off x="0" y="946160"/>
          <a:ext cx="7772400" cy="45936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kern="1200" dirty="0" smtClean="0">
              <a:cs typeface="B Zar" pitchFamily="2" charset="-78"/>
            </a:rPr>
            <a:t>ورود كالاهاي سرمايه‌اي ↑ در صورت مثبت‌بودن مذكرات (كاهش تحريم)</a:t>
          </a:r>
          <a:endParaRPr lang="en-US" sz="1800" kern="1200" dirty="0">
            <a:cs typeface="B Zar" pitchFamily="2" charset="-78"/>
          </a:endParaRPr>
        </a:p>
      </dsp:txBody>
      <dsp:txXfrm>
        <a:off x="0" y="946160"/>
        <a:ext cx="7772400" cy="459362"/>
      </dsp:txXfrm>
    </dsp:sp>
    <dsp:sp modelId="{77A12A8F-031C-4A22-8AA6-03B173791AA2}">
      <dsp:nvSpPr>
        <dsp:cNvPr id="0" name=""/>
        <dsp:cNvSpPr/>
      </dsp:nvSpPr>
      <dsp:spPr>
        <a:xfrm>
          <a:off x="0" y="1417813"/>
          <a:ext cx="7772400" cy="45936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kern="1200" dirty="0" smtClean="0">
              <a:cs typeface="B Zar" pitchFamily="2" charset="-78"/>
            </a:rPr>
            <a:t>ورود كالاهاي سرمايه‌اي ↓ در صورت منفي‌بودن مذاكرات (افزايش تحريم‌ها)</a:t>
          </a:r>
          <a:endParaRPr lang="en-US" sz="1800" kern="1200" dirty="0">
            <a:cs typeface="B Zar" pitchFamily="2" charset="-78"/>
          </a:endParaRPr>
        </a:p>
      </dsp:txBody>
      <dsp:txXfrm>
        <a:off x="0" y="1417813"/>
        <a:ext cx="7772400" cy="459362"/>
      </dsp:txXfrm>
    </dsp:sp>
    <dsp:sp modelId="{0277D584-FEF5-4D1D-B53E-1AF4ADFB43F2}">
      <dsp:nvSpPr>
        <dsp:cNvPr id="0" name=""/>
        <dsp:cNvSpPr/>
      </dsp:nvSpPr>
      <dsp:spPr>
        <a:xfrm>
          <a:off x="0" y="1889466"/>
          <a:ext cx="7772400" cy="45936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kern="1200" dirty="0" smtClean="0">
              <a:cs typeface="B Zar" pitchFamily="2" charset="-78"/>
            </a:rPr>
            <a:t>كنترل‌هاي دولت: صادرات و قيمت‌ها ↑↓</a:t>
          </a:r>
          <a:endParaRPr lang="en-US" sz="1800" kern="1200" dirty="0">
            <a:cs typeface="B Zar" pitchFamily="2" charset="-78"/>
          </a:endParaRPr>
        </a:p>
      </dsp:txBody>
      <dsp:txXfrm>
        <a:off x="0" y="1889466"/>
        <a:ext cx="7772400" cy="459362"/>
      </dsp:txXfrm>
    </dsp:sp>
    <dsp:sp modelId="{D00C2478-2BD2-460C-88AA-C62AD6EC503E}">
      <dsp:nvSpPr>
        <dsp:cNvPr id="0" name=""/>
        <dsp:cNvSpPr/>
      </dsp:nvSpPr>
      <dsp:spPr>
        <a:xfrm>
          <a:off x="0" y="2361118"/>
          <a:ext cx="7772400" cy="45936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kern="1200" dirty="0" smtClean="0">
              <a:cs typeface="B Zar" pitchFamily="2" charset="-78"/>
            </a:rPr>
            <a:t>عملیات ارزی </a:t>
          </a:r>
          <a:r>
            <a:rPr lang="ar-SA" sz="1800" kern="1200" dirty="0" smtClean="0">
              <a:cs typeface="B Zar" pitchFamily="2" charset="-78"/>
            </a:rPr>
            <a:t>بانك‌ها ↑↓ </a:t>
          </a:r>
          <a:r>
            <a:rPr lang="en-US" sz="1800" kern="1200" dirty="0" smtClean="0">
              <a:cs typeface="B Zar" pitchFamily="2" charset="-78"/>
              <a:sym typeface="Wingdings"/>
            </a:rPr>
            <a:t></a:t>
          </a:r>
          <a:r>
            <a:rPr lang="ar-SA" sz="1800" kern="1200" dirty="0" smtClean="0">
              <a:cs typeface="B Zar" pitchFamily="2" charset="-78"/>
            </a:rPr>
            <a:t> عمدتاً تابع شرايط مذاكرات </a:t>
          </a:r>
          <a:endParaRPr lang="en-US" sz="1800" kern="1200" dirty="0">
            <a:cs typeface="B Zar" pitchFamily="2" charset="-78"/>
          </a:endParaRPr>
        </a:p>
      </dsp:txBody>
      <dsp:txXfrm>
        <a:off x="0" y="2361118"/>
        <a:ext cx="7772400" cy="459362"/>
      </dsp:txXfrm>
    </dsp:sp>
    <dsp:sp modelId="{EB1EA525-B89A-415B-9496-89B55B1865CF}">
      <dsp:nvSpPr>
        <dsp:cNvPr id="0" name=""/>
        <dsp:cNvSpPr/>
      </dsp:nvSpPr>
      <dsp:spPr>
        <a:xfrm>
          <a:off x="0" y="2832771"/>
          <a:ext cx="7772400" cy="45936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kern="1200" dirty="0" smtClean="0">
              <a:cs typeface="B Zar" pitchFamily="2" charset="-78"/>
            </a:rPr>
            <a:t>كم و زيادشدن كشورها</a:t>
          </a:r>
          <a:r>
            <a:rPr lang="fa-IR" sz="1800" kern="1200" dirty="0" smtClean="0">
              <a:cs typeface="B Zar" pitchFamily="2" charset="-78"/>
            </a:rPr>
            <a:t>ی</a:t>
          </a:r>
          <a:r>
            <a:rPr lang="ar-SA" sz="1800" kern="1200" dirty="0" smtClean="0">
              <a:cs typeface="B Zar" pitchFamily="2" charset="-78"/>
            </a:rPr>
            <a:t> مبدأ واردات اسكناس: پاكستان، افغانستان، هند، عراق، تركيه، </a:t>
          </a:r>
          <a:r>
            <a:rPr lang="fa-IR" sz="1800" kern="1200" dirty="0" smtClean="0">
              <a:cs typeface="B Zar" pitchFamily="2" charset="-78"/>
            </a:rPr>
            <a:t>روسیه </a:t>
          </a:r>
          <a:r>
            <a:rPr lang="ar-SA" sz="1800" kern="1200" dirty="0" smtClean="0">
              <a:cs typeface="B Zar" pitchFamily="2" charset="-78"/>
            </a:rPr>
            <a:t>↑↓</a:t>
          </a:r>
          <a:endParaRPr lang="en-US" sz="1800" kern="1200" dirty="0">
            <a:cs typeface="B Zar" pitchFamily="2" charset="-78"/>
          </a:endParaRPr>
        </a:p>
      </dsp:txBody>
      <dsp:txXfrm>
        <a:off x="0" y="2832771"/>
        <a:ext cx="7772400" cy="459362"/>
      </dsp:txXfrm>
    </dsp:sp>
    <dsp:sp modelId="{779E109B-910C-49DC-A04F-246103092B86}">
      <dsp:nvSpPr>
        <dsp:cNvPr id="0" name=""/>
        <dsp:cNvSpPr/>
      </dsp:nvSpPr>
      <dsp:spPr>
        <a:xfrm>
          <a:off x="0" y="3304424"/>
          <a:ext cx="7772400" cy="45936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kern="1200" dirty="0" smtClean="0">
              <a:cs typeface="B Zar" pitchFamily="2" charset="-78"/>
            </a:rPr>
            <a:t>نحوة رفتار بانك مركزي با ارز با نرخ مرجع ↑</a:t>
          </a:r>
          <a:endParaRPr lang="en-US" sz="1800" kern="1200" dirty="0">
            <a:cs typeface="B Zar" pitchFamily="2" charset="-78"/>
          </a:endParaRPr>
        </a:p>
      </dsp:txBody>
      <dsp:txXfrm>
        <a:off x="0" y="3304424"/>
        <a:ext cx="7772400" cy="459362"/>
      </dsp:txXfrm>
    </dsp:sp>
    <dsp:sp modelId="{5B140983-187E-4E58-916C-21A341BDA8C7}">
      <dsp:nvSpPr>
        <dsp:cNvPr id="0" name=""/>
        <dsp:cNvSpPr/>
      </dsp:nvSpPr>
      <dsp:spPr>
        <a:xfrm>
          <a:off x="0" y="3776077"/>
          <a:ext cx="7772400" cy="45936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kern="1200" dirty="0" smtClean="0">
              <a:cs typeface="B Zar" pitchFamily="2" charset="-78"/>
            </a:rPr>
            <a:t>نرخ تورم ↑</a:t>
          </a:r>
          <a:endParaRPr lang="en-US" sz="1800" kern="1200" dirty="0">
            <a:cs typeface="B Zar" pitchFamily="2" charset="-78"/>
          </a:endParaRPr>
        </a:p>
      </dsp:txBody>
      <dsp:txXfrm>
        <a:off x="0" y="3776077"/>
        <a:ext cx="7772400" cy="459362"/>
      </dsp:txXfrm>
    </dsp:sp>
    <dsp:sp modelId="{62B75575-D5F2-4E33-AD91-5E222D981F73}">
      <dsp:nvSpPr>
        <dsp:cNvPr id="0" name=""/>
        <dsp:cNvSpPr/>
      </dsp:nvSpPr>
      <dsp:spPr>
        <a:xfrm>
          <a:off x="0" y="4247729"/>
          <a:ext cx="7772400" cy="45936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kern="1200" dirty="0" smtClean="0">
              <a:cs typeface="B Zar" pitchFamily="2" charset="-78"/>
            </a:rPr>
            <a:t>سطح هماهنگي در درون قدرت حاكمه ↑</a:t>
          </a:r>
          <a:endParaRPr lang="en-US" sz="1800" kern="1200" dirty="0">
            <a:cs typeface="B Zar" pitchFamily="2" charset="-78"/>
          </a:endParaRPr>
        </a:p>
      </dsp:txBody>
      <dsp:txXfrm>
        <a:off x="0" y="4247729"/>
        <a:ext cx="7772400" cy="459362"/>
      </dsp:txXfrm>
    </dsp:sp>
    <dsp:sp modelId="{2B6B0083-EADC-4FC8-A539-95CD5897A502}">
      <dsp:nvSpPr>
        <dsp:cNvPr id="0" name=""/>
        <dsp:cNvSpPr/>
      </dsp:nvSpPr>
      <dsp:spPr>
        <a:xfrm>
          <a:off x="0" y="4719382"/>
          <a:ext cx="7772400" cy="45936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1800" kern="1200" dirty="0" smtClean="0">
              <a:cs typeface="B Zar" pitchFamily="2" charset="-78"/>
            </a:rPr>
            <a:t>البته اين‌كه عكس‌العمل بازار نسبت به حوادث، عمدتاً مذاكرات 4 خرداد، چه‌مدت ادامه خواهد داشت</a:t>
          </a:r>
          <a:r>
            <a:rPr lang="fa-IR" sz="1800" kern="1200" dirty="0" smtClean="0">
              <a:cs typeface="B Zar" pitchFamily="2" charset="-78"/>
            </a:rPr>
            <a:t>، مهم است.</a:t>
          </a:r>
          <a:endParaRPr lang="en-US" sz="1800" kern="1200" dirty="0">
            <a:cs typeface="B Zar" pitchFamily="2" charset="-78"/>
          </a:endParaRPr>
        </a:p>
      </dsp:txBody>
      <dsp:txXfrm>
        <a:off x="0" y="4719382"/>
        <a:ext cx="7772400" cy="45936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3D0890-ECB4-4C4B-B2CA-330BC98D86A1}">
      <dsp:nvSpPr>
        <dsp:cNvPr id="0" name=""/>
        <dsp:cNvSpPr/>
      </dsp:nvSpPr>
      <dsp:spPr>
        <a:xfrm>
          <a:off x="613790" y="0"/>
          <a:ext cx="6956298" cy="4187951"/>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24F1A3B-5DC1-4FDF-AF85-DD4D278BC362}">
      <dsp:nvSpPr>
        <dsp:cNvPr id="0" name=""/>
        <dsp:cNvSpPr/>
      </dsp:nvSpPr>
      <dsp:spPr>
        <a:xfrm>
          <a:off x="6343" y="1256385"/>
          <a:ext cx="1963976" cy="16751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b="0" kern="1200" dirty="0" smtClean="0">
              <a:cs typeface="B Mitra" pitchFamily="2" charset="-78"/>
            </a:rPr>
            <a:t>افزایش قیمت حامل‌های انرژی</a:t>
          </a:r>
          <a:endParaRPr lang="en-US" sz="2600" b="0" kern="1200" dirty="0">
            <a:cs typeface="B Mitra" pitchFamily="2" charset="-78"/>
          </a:endParaRPr>
        </a:p>
      </dsp:txBody>
      <dsp:txXfrm>
        <a:off x="6343" y="1256385"/>
        <a:ext cx="1963976" cy="1675180"/>
      </dsp:txXfrm>
    </dsp:sp>
    <dsp:sp modelId="{764E088F-6792-46B1-8FA9-B307B648EB2C}">
      <dsp:nvSpPr>
        <dsp:cNvPr id="0" name=""/>
        <dsp:cNvSpPr/>
      </dsp:nvSpPr>
      <dsp:spPr>
        <a:xfrm>
          <a:off x="2075415" y="1256385"/>
          <a:ext cx="1963976" cy="16751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b="0" kern="1200" dirty="0" smtClean="0">
              <a:cs typeface="B Mitra" pitchFamily="2" charset="-78"/>
            </a:rPr>
            <a:t>افزایش تورم</a:t>
          </a:r>
          <a:endParaRPr lang="en-US" sz="2600" b="0" kern="1200" dirty="0">
            <a:cs typeface="B Mitra" pitchFamily="2" charset="-78"/>
          </a:endParaRPr>
        </a:p>
      </dsp:txBody>
      <dsp:txXfrm>
        <a:off x="2075415" y="1256385"/>
        <a:ext cx="1963976" cy="1675180"/>
      </dsp:txXfrm>
    </dsp:sp>
    <dsp:sp modelId="{7E884C41-708E-40C1-9DA0-D47C3B882586}">
      <dsp:nvSpPr>
        <dsp:cNvPr id="0" name=""/>
        <dsp:cNvSpPr/>
      </dsp:nvSpPr>
      <dsp:spPr>
        <a:xfrm>
          <a:off x="4144487" y="1256385"/>
          <a:ext cx="1963976" cy="16751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b="0" kern="1200" dirty="0" smtClean="0">
              <a:cs typeface="B Mitra" pitchFamily="2" charset="-78"/>
            </a:rPr>
            <a:t>فشار برای افزایش قیمت پول</a:t>
          </a:r>
          <a:endParaRPr lang="en-US" sz="2600" b="0" kern="1200" dirty="0">
            <a:cs typeface="B Mitra" pitchFamily="2" charset="-78"/>
          </a:endParaRPr>
        </a:p>
      </dsp:txBody>
      <dsp:txXfrm>
        <a:off x="4144487" y="1256385"/>
        <a:ext cx="1963976" cy="1675180"/>
      </dsp:txXfrm>
    </dsp:sp>
    <dsp:sp modelId="{DF6BA13B-6586-409C-8F8E-627AF202BE2C}">
      <dsp:nvSpPr>
        <dsp:cNvPr id="0" name=""/>
        <dsp:cNvSpPr/>
      </dsp:nvSpPr>
      <dsp:spPr>
        <a:xfrm>
          <a:off x="6213559" y="1256385"/>
          <a:ext cx="1963976" cy="167518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b="0" kern="1200" dirty="0" smtClean="0">
              <a:cs typeface="B Mitra" pitchFamily="2" charset="-78"/>
            </a:rPr>
            <a:t>فشار برای افزایش قیمت ارز</a:t>
          </a:r>
          <a:endParaRPr lang="fa-IR" sz="2600" b="0" kern="1200" dirty="0">
            <a:cs typeface="B Mitra" pitchFamily="2" charset="-78"/>
          </a:endParaRPr>
        </a:p>
      </dsp:txBody>
      <dsp:txXfrm>
        <a:off x="6213559" y="1256385"/>
        <a:ext cx="1963976" cy="167518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59DF97-F47C-4B71-B34F-34C6CE5C3357}">
      <dsp:nvSpPr>
        <dsp:cNvPr id="0" name=""/>
        <dsp:cNvSpPr/>
      </dsp:nvSpPr>
      <dsp:spPr>
        <a:xfrm rot="5400000">
          <a:off x="4827945" y="-2528986"/>
          <a:ext cx="772555" cy="6028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Zar" pitchFamily="2" charset="-78"/>
            </a:rPr>
            <a:t>قيمت هر دلار آمريكا در بازار آزاد تهران حدود 145 تومان بود.</a:t>
          </a:r>
          <a:endParaRPr lang="en-US" sz="1600" kern="1200" dirty="0">
            <a:cs typeface="B Zar" pitchFamily="2" charset="-78"/>
          </a:endParaRPr>
        </a:p>
      </dsp:txBody>
      <dsp:txXfrm rot="5400000">
        <a:off x="4827945" y="-2528986"/>
        <a:ext cx="772555" cy="6028083"/>
      </dsp:txXfrm>
    </dsp:sp>
    <dsp:sp modelId="{0FF720B0-AEDF-43F3-86ED-6B339C2B5C5C}">
      <dsp:nvSpPr>
        <dsp:cNvPr id="0" name=""/>
        <dsp:cNvSpPr/>
      </dsp:nvSpPr>
      <dsp:spPr>
        <a:xfrm>
          <a:off x="1335" y="2208"/>
          <a:ext cx="2198846" cy="965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یازدهم مردادماه 67</a:t>
          </a:r>
          <a:endParaRPr lang="en-US" sz="2000" kern="1200" dirty="0">
            <a:cs typeface="B Zar" pitchFamily="2" charset="-78"/>
          </a:endParaRPr>
        </a:p>
      </dsp:txBody>
      <dsp:txXfrm>
        <a:off x="1335" y="2208"/>
        <a:ext cx="2198846" cy="965693"/>
      </dsp:txXfrm>
    </dsp:sp>
    <dsp:sp modelId="{087F305A-E0A2-4DB2-AEBE-3E02BED49BF3}">
      <dsp:nvSpPr>
        <dsp:cNvPr id="0" name=""/>
        <dsp:cNvSpPr/>
      </dsp:nvSpPr>
      <dsp:spPr>
        <a:xfrm rot="5400000">
          <a:off x="4827945" y="-1515007"/>
          <a:ext cx="772555" cy="6028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Zar" pitchFamily="2" charset="-78"/>
            </a:rPr>
            <a:t>با اعلام قبولی قطعنامه 598 از سوی دولت قيمت دلار به 75 تومان در هر دلار كاهش يافت.</a:t>
          </a:r>
          <a:endParaRPr lang="en-US" sz="1600" kern="1200" dirty="0">
            <a:cs typeface="B Zar" pitchFamily="2" charset="-78"/>
          </a:endParaRPr>
        </a:p>
      </dsp:txBody>
      <dsp:txXfrm rot="5400000">
        <a:off x="4827945" y="-1515007"/>
        <a:ext cx="772555" cy="6028083"/>
      </dsp:txXfrm>
    </dsp:sp>
    <dsp:sp modelId="{A3EC6AF6-25F6-429E-9446-29C925A27666}">
      <dsp:nvSpPr>
        <dsp:cNvPr id="0" name=""/>
        <dsp:cNvSpPr/>
      </dsp:nvSpPr>
      <dsp:spPr>
        <a:xfrm>
          <a:off x="1335" y="1016187"/>
          <a:ext cx="2198846" cy="965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دوازدهم مردادماه 67</a:t>
          </a:r>
          <a:endParaRPr lang="en-US" sz="2000" kern="1200" dirty="0">
            <a:cs typeface="B Zar" pitchFamily="2" charset="-78"/>
          </a:endParaRPr>
        </a:p>
      </dsp:txBody>
      <dsp:txXfrm>
        <a:off x="1335" y="1016187"/>
        <a:ext cx="2198846" cy="965693"/>
      </dsp:txXfrm>
    </dsp:sp>
    <dsp:sp modelId="{0B8FF7C3-1FEC-4929-ABCD-715EFBF74ECC}">
      <dsp:nvSpPr>
        <dsp:cNvPr id="0" name=""/>
        <dsp:cNvSpPr/>
      </dsp:nvSpPr>
      <dsp:spPr>
        <a:xfrm rot="5400000">
          <a:off x="4827945" y="-501029"/>
          <a:ext cx="772555" cy="6028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Zar" pitchFamily="2" charset="-78"/>
            </a:rPr>
            <a:t>قيمت هر دلار از 75 تومان در دوازدهم مردادماه سال 1367 به 67 تومان كاهش یافت.</a:t>
          </a:r>
          <a:endParaRPr lang="en-US" sz="1600" kern="1200" dirty="0">
            <a:cs typeface="B Zar" pitchFamily="2" charset="-78"/>
          </a:endParaRPr>
        </a:p>
      </dsp:txBody>
      <dsp:txXfrm rot="5400000">
        <a:off x="4827945" y="-501029"/>
        <a:ext cx="772555" cy="6028083"/>
      </dsp:txXfrm>
    </dsp:sp>
    <dsp:sp modelId="{82A51190-6E65-4286-B61D-4F8F6E777C41}">
      <dsp:nvSpPr>
        <dsp:cNvPr id="0" name=""/>
        <dsp:cNvSpPr/>
      </dsp:nvSpPr>
      <dsp:spPr>
        <a:xfrm>
          <a:off x="1335" y="2030165"/>
          <a:ext cx="2198846" cy="965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شانزدهم مردادماه 67</a:t>
          </a:r>
          <a:endParaRPr lang="en-US" sz="2000" kern="1200" dirty="0">
            <a:cs typeface="B Zar" pitchFamily="2" charset="-78"/>
          </a:endParaRPr>
        </a:p>
      </dsp:txBody>
      <dsp:txXfrm>
        <a:off x="1335" y="2030165"/>
        <a:ext cx="2198846" cy="965693"/>
      </dsp:txXfrm>
    </dsp:sp>
    <dsp:sp modelId="{D41AAD64-D6EC-40BD-B7F4-E16D192F979F}">
      <dsp:nvSpPr>
        <dsp:cNvPr id="0" name=""/>
        <dsp:cNvSpPr/>
      </dsp:nvSpPr>
      <dsp:spPr>
        <a:xfrm rot="5400000">
          <a:off x="4827945" y="512949"/>
          <a:ext cx="772555" cy="6028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Zar" pitchFamily="2" charset="-78"/>
            </a:rPr>
            <a:t>با نزديك شدن به اعلام رسمی آتش بس قيمت دلار در بازار آزاد به 59 تومان تنزل كرد.</a:t>
          </a:r>
          <a:endParaRPr lang="en-US" sz="1600" kern="1200" dirty="0">
            <a:cs typeface="B Zar" pitchFamily="2" charset="-78"/>
          </a:endParaRPr>
        </a:p>
      </dsp:txBody>
      <dsp:txXfrm rot="5400000">
        <a:off x="4827945" y="512949"/>
        <a:ext cx="772555" cy="6028083"/>
      </dsp:txXfrm>
    </dsp:sp>
    <dsp:sp modelId="{CE3DC130-598A-4E43-A2EF-42E9B23F6023}">
      <dsp:nvSpPr>
        <dsp:cNvPr id="0" name=""/>
        <dsp:cNvSpPr/>
      </dsp:nvSpPr>
      <dsp:spPr>
        <a:xfrm>
          <a:off x="1335" y="3044144"/>
          <a:ext cx="2198846" cy="965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بيست و ششم مردادماه 67 </a:t>
          </a:r>
          <a:endParaRPr lang="fa-IR" sz="2000" kern="1200" dirty="0">
            <a:cs typeface="B Zar" pitchFamily="2" charset="-78"/>
          </a:endParaRPr>
        </a:p>
      </dsp:txBody>
      <dsp:txXfrm>
        <a:off x="1335" y="3044144"/>
        <a:ext cx="2198846" cy="965693"/>
      </dsp:txXfrm>
    </dsp:sp>
    <dsp:sp modelId="{E05131C6-719F-40D7-ACC9-7A27904FCACB}">
      <dsp:nvSpPr>
        <dsp:cNvPr id="0" name=""/>
        <dsp:cNvSpPr/>
      </dsp:nvSpPr>
      <dsp:spPr>
        <a:xfrm rot="5400000">
          <a:off x="4827945" y="1526927"/>
          <a:ext cx="772555" cy="60280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Zar" pitchFamily="2" charset="-78"/>
            </a:rPr>
            <a:t>از اواسط شهريور ماه، قيمت دلار در بازار آزاد افزايش يافت، تا آنكه در تاریخ بیست و سوم شهریورماه به حدود 109 تومان افزايش يافت. </a:t>
          </a:r>
          <a:endParaRPr lang="en-US" sz="1600" kern="1200" dirty="0">
            <a:cs typeface="B Zar" pitchFamily="2" charset="-78"/>
          </a:endParaRPr>
        </a:p>
      </dsp:txBody>
      <dsp:txXfrm rot="5400000">
        <a:off x="4827945" y="1526927"/>
        <a:ext cx="772555" cy="6028083"/>
      </dsp:txXfrm>
    </dsp:sp>
    <dsp:sp modelId="{F9875DBA-079E-4188-B60B-254A8F8DB11E}">
      <dsp:nvSpPr>
        <dsp:cNvPr id="0" name=""/>
        <dsp:cNvSpPr/>
      </dsp:nvSpPr>
      <dsp:spPr>
        <a:xfrm>
          <a:off x="1335" y="4058122"/>
          <a:ext cx="2198846" cy="9656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cs typeface="B Zar" pitchFamily="2" charset="-78"/>
            </a:rPr>
            <a:t>بیست و سوم شهریورماه 67</a:t>
          </a:r>
          <a:endParaRPr lang="en-US" sz="2000" kern="1200" dirty="0">
            <a:cs typeface="B Zar" pitchFamily="2" charset="-78"/>
          </a:endParaRPr>
        </a:p>
      </dsp:txBody>
      <dsp:txXfrm>
        <a:off x="1335" y="4058122"/>
        <a:ext cx="2198846" cy="965693"/>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C70E6E-8766-4458-BFD0-72B08090A78B}">
      <dsp:nvSpPr>
        <dsp:cNvPr id="0" name=""/>
        <dsp:cNvSpPr/>
      </dsp:nvSpPr>
      <dsp:spPr>
        <a:xfrm>
          <a:off x="0" y="377852"/>
          <a:ext cx="8229599"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AA7731-270C-4E78-AFB7-032CA7A6F064}">
      <dsp:nvSpPr>
        <dsp:cNvPr id="0" name=""/>
        <dsp:cNvSpPr/>
      </dsp:nvSpPr>
      <dsp:spPr>
        <a:xfrm>
          <a:off x="411479" y="112172"/>
          <a:ext cx="576072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رفتار منطقي ↔ رفتار احساسي</a:t>
          </a:r>
          <a:endParaRPr lang="en-US" sz="1800" kern="1200" dirty="0">
            <a:cs typeface="B Zar" pitchFamily="2" charset="-78"/>
          </a:endParaRPr>
        </a:p>
      </dsp:txBody>
      <dsp:txXfrm>
        <a:off x="411479" y="112172"/>
        <a:ext cx="5760720" cy="531360"/>
      </dsp:txXfrm>
    </dsp:sp>
    <dsp:sp modelId="{BC95D656-6EB6-4999-8480-691CB5D4394A}">
      <dsp:nvSpPr>
        <dsp:cNvPr id="0" name=""/>
        <dsp:cNvSpPr/>
      </dsp:nvSpPr>
      <dsp:spPr>
        <a:xfrm>
          <a:off x="0" y="1194332"/>
          <a:ext cx="8229599"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F4808F-9E15-450D-91B5-699E5B454602}">
      <dsp:nvSpPr>
        <dsp:cNvPr id="0" name=""/>
        <dsp:cNvSpPr/>
      </dsp:nvSpPr>
      <dsp:spPr>
        <a:xfrm>
          <a:off x="411479" y="928652"/>
          <a:ext cx="5760720"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حاكميت منطق در بازار در مقايسه با سال 1367</a:t>
          </a:r>
          <a:endParaRPr lang="en-US" sz="1800" kern="1200" dirty="0">
            <a:cs typeface="B Zar" pitchFamily="2" charset="-78"/>
          </a:endParaRPr>
        </a:p>
      </dsp:txBody>
      <dsp:txXfrm>
        <a:off x="411479" y="928652"/>
        <a:ext cx="5760720" cy="531360"/>
      </dsp:txXfrm>
    </dsp:sp>
    <dsp:sp modelId="{0BF79D29-D6DF-4BCD-B7EA-3F504D8DB624}">
      <dsp:nvSpPr>
        <dsp:cNvPr id="0" name=""/>
        <dsp:cNvSpPr/>
      </dsp:nvSpPr>
      <dsp:spPr>
        <a:xfrm>
          <a:off x="0" y="2010812"/>
          <a:ext cx="8229599" cy="4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FDC58-7E4A-4263-8BD7-E53D9A46738E}">
      <dsp:nvSpPr>
        <dsp:cNvPr id="0" name=""/>
        <dsp:cNvSpPr/>
      </dsp:nvSpPr>
      <dsp:spPr>
        <a:xfrm>
          <a:off x="411479" y="1745132"/>
          <a:ext cx="5760720"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جذب اطلاعات در قيمت ارز از روزهاي قبل (مثال سفرهاي شمال)</a:t>
          </a:r>
          <a:endParaRPr lang="en-US" sz="1800" kern="1200" dirty="0">
            <a:cs typeface="B Zar" pitchFamily="2" charset="-78"/>
          </a:endParaRPr>
        </a:p>
      </dsp:txBody>
      <dsp:txXfrm>
        <a:off x="411479" y="1745132"/>
        <a:ext cx="5760720" cy="531360"/>
      </dsp:txXfrm>
    </dsp:sp>
    <dsp:sp modelId="{E1DB3AE5-5E4E-46D6-B6EB-94A03EFD53B8}">
      <dsp:nvSpPr>
        <dsp:cNvPr id="0" name=""/>
        <dsp:cNvSpPr/>
      </dsp:nvSpPr>
      <dsp:spPr>
        <a:xfrm>
          <a:off x="0" y="2827292"/>
          <a:ext cx="8229599" cy="453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18B2C4-2F3D-4536-BDEB-F035E5299E23}">
      <dsp:nvSpPr>
        <dsp:cNvPr id="0" name=""/>
        <dsp:cNvSpPr/>
      </dsp:nvSpPr>
      <dsp:spPr>
        <a:xfrm>
          <a:off x="411479" y="2561612"/>
          <a:ext cx="5760720"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فراكنش تعديل‌شده</a:t>
          </a:r>
          <a:endParaRPr lang="en-US" sz="1800" kern="1200" dirty="0">
            <a:cs typeface="B Zar" pitchFamily="2" charset="-78"/>
          </a:endParaRPr>
        </a:p>
      </dsp:txBody>
      <dsp:txXfrm>
        <a:off x="411479" y="2561612"/>
        <a:ext cx="5760720" cy="531360"/>
      </dsp:txXfrm>
    </dsp:sp>
    <dsp:sp modelId="{E5A7A6F0-1421-4B02-B4D4-8A906508C991}">
      <dsp:nvSpPr>
        <dsp:cNvPr id="0" name=""/>
        <dsp:cNvSpPr/>
      </dsp:nvSpPr>
      <dsp:spPr>
        <a:xfrm>
          <a:off x="0" y="3643772"/>
          <a:ext cx="8229599" cy="4536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78E6FF-8E9A-4F28-86A9-F37DDB45C84D}">
      <dsp:nvSpPr>
        <dsp:cNvPr id="0" name=""/>
        <dsp:cNvSpPr/>
      </dsp:nvSpPr>
      <dsp:spPr>
        <a:xfrm>
          <a:off x="411479" y="3378092"/>
          <a:ext cx="5760720" cy="5313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يادگيري رفتار قيمت در سال 1390</a:t>
          </a:r>
          <a:endParaRPr lang="en-US" sz="1800" kern="1200" dirty="0">
            <a:cs typeface="B Zar" pitchFamily="2" charset="-78"/>
          </a:endParaRPr>
        </a:p>
      </dsp:txBody>
      <dsp:txXfrm>
        <a:off x="411479" y="3378092"/>
        <a:ext cx="5760720" cy="531360"/>
      </dsp:txXfrm>
    </dsp:sp>
    <dsp:sp modelId="{78DC8946-E2E8-402B-B570-64436FF3A8FB}">
      <dsp:nvSpPr>
        <dsp:cNvPr id="0" name=""/>
        <dsp:cNvSpPr/>
      </dsp:nvSpPr>
      <dsp:spPr>
        <a:xfrm>
          <a:off x="0" y="4460252"/>
          <a:ext cx="8229599"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7A984F-738E-430D-848F-0893CFDE96FB}">
      <dsp:nvSpPr>
        <dsp:cNvPr id="0" name=""/>
        <dsp:cNvSpPr/>
      </dsp:nvSpPr>
      <dsp:spPr>
        <a:xfrm>
          <a:off x="411479" y="4194572"/>
          <a:ext cx="576072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800100" rtl="1">
            <a:lnSpc>
              <a:spcPct val="90000"/>
            </a:lnSpc>
            <a:spcBef>
              <a:spcPct val="0"/>
            </a:spcBef>
            <a:spcAft>
              <a:spcPct val="35000"/>
            </a:spcAft>
          </a:pPr>
          <a:r>
            <a:rPr lang="fa-IR" sz="1800" kern="1200" dirty="0" smtClean="0">
              <a:cs typeface="B Zar" pitchFamily="2" charset="-78"/>
            </a:rPr>
            <a:t>كاهش تلاطم به فرض عدم‌بروز متغيرهاي جديد</a:t>
          </a:r>
          <a:endParaRPr lang="en-US" sz="1800" kern="1200" dirty="0">
            <a:cs typeface="B Zar" pitchFamily="2" charset="-78"/>
          </a:endParaRPr>
        </a:p>
      </dsp:txBody>
      <dsp:txXfrm>
        <a:off x="411479" y="4194572"/>
        <a:ext cx="5760720" cy="53136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94039C-671B-4E32-80D7-E87E00548096}">
      <dsp:nvSpPr>
        <dsp:cNvPr id="0" name=""/>
        <dsp:cNvSpPr/>
      </dsp:nvSpPr>
      <dsp:spPr>
        <a:xfrm>
          <a:off x="0" y="2529490"/>
          <a:ext cx="8183880" cy="165961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fa-IR" sz="2600" kern="1200" dirty="0" smtClean="0">
              <a:cs typeface="B Zar" pitchFamily="2" charset="-78"/>
            </a:rPr>
            <a:t>عمدتاً به دلیل </a:t>
          </a:r>
          <a:r>
            <a:rPr lang="ar-SA" sz="2600" kern="1200" dirty="0" smtClean="0">
              <a:cs typeface="B Zar" pitchFamily="2" charset="-78"/>
            </a:rPr>
            <a:t>رفتار دولت </a:t>
          </a:r>
          <a:r>
            <a:rPr lang="fa-IR" sz="2600" kern="1200" dirty="0" smtClean="0">
              <a:cs typeface="B Zar" pitchFamily="2" charset="-78"/>
            </a:rPr>
            <a:t>در چهارچوب اقتصاد سیاسی برای </a:t>
          </a:r>
          <a:r>
            <a:rPr lang="ar-SA" sz="2600" kern="1200" dirty="0" smtClean="0">
              <a:cs typeface="B Zar" pitchFamily="2" charset="-78"/>
            </a:rPr>
            <a:t>سال آخر فعاليت </a:t>
          </a:r>
          <a:r>
            <a:rPr lang="fa-IR" sz="2600" kern="1200" dirty="0" smtClean="0">
              <a:cs typeface="B Zar" pitchFamily="2" charset="-78"/>
            </a:rPr>
            <a:t> خود نرخ دلار در سال 1391 در </a:t>
          </a:r>
          <a:r>
            <a:rPr lang="fa-IR" sz="2600" kern="1200" smtClean="0">
              <a:cs typeface="B Zar" pitchFamily="2" charset="-78"/>
            </a:rPr>
            <a:t>بازۀ ریالی000ر18-000ر16-حفظ </a:t>
          </a:r>
          <a:r>
            <a:rPr lang="fa-IR" sz="2600" kern="1200" dirty="0" smtClean="0">
              <a:cs typeface="B Zar" pitchFamily="2" charset="-78"/>
            </a:rPr>
            <a:t>می‌شود</a:t>
          </a:r>
          <a:r>
            <a:rPr lang="fa-IR" sz="2600" kern="1200" dirty="0" smtClean="0"/>
            <a:t>.</a:t>
          </a:r>
          <a:endParaRPr lang="en-US" sz="2600" kern="1200" dirty="0">
            <a:cs typeface="B Zar" pitchFamily="2" charset="-78"/>
          </a:endParaRPr>
        </a:p>
      </dsp:txBody>
      <dsp:txXfrm>
        <a:off x="0" y="2529490"/>
        <a:ext cx="8183880" cy="1659619"/>
      </dsp:txXfrm>
    </dsp:sp>
    <dsp:sp modelId="{B4BA84F8-AC57-4086-A873-8F2D740C0E60}">
      <dsp:nvSpPr>
        <dsp:cNvPr id="0" name=""/>
        <dsp:cNvSpPr/>
      </dsp:nvSpPr>
      <dsp:spPr>
        <a:xfrm rot="10800000">
          <a:off x="0" y="1889"/>
          <a:ext cx="8183880" cy="2552494"/>
        </a:xfrm>
        <a:prstGeom prst="upArrowCallout">
          <a:avLst/>
        </a:prstGeom>
        <a:gradFill rotWithShape="0">
          <a:gsLst>
            <a:gs pos="0">
              <a:schemeClr val="accent3">
                <a:hueOff val="11624607"/>
                <a:satOff val="-37145"/>
                <a:lumOff val="-9412"/>
                <a:alphaOff val="0"/>
                <a:shade val="51000"/>
                <a:satMod val="130000"/>
              </a:schemeClr>
            </a:gs>
            <a:gs pos="80000">
              <a:schemeClr val="accent3">
                <a:hueOff val="11624607"/>
                <a:satOff val="-37145"/>
                <a:lumOff val="-9412"/>
                <a:alphaOff val="0"/>
                <a:shade val="93000"/>
                <a:satMod val="130000"/>
              </a:schemeClr>
            </a:gs>
            <a:gs pos="100000">
              <a:schemeClr val="accent3">
                <a:hueOff val="11624607"/>
                <a:satOff val="-37145"/>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1">
            <a:lnSpc>
              <a:spcPct val="90000"/>
            </a:lnSpc>
            <a:spcBef>
              <a:spcPct val="0"/>
            </a:spcBef>
            <a:spcAft>
              <a:spcPct val="35000"/>
            </a:spcAft>
          </a:pPr>
          <a:r>
            <a:rPr lang="ar-SA" sz="2600" kern="1200" dirty="0" smtClean="0">
              <a:cs typeface="B Zar" pitchFamily="2" charset="-78"/>
            </a:rPr>
            <a:t>ارز چندنرخي باقي‌مي‌ماند (به‌ويژه به‌دليل مشكل نقل‌وانتقال) </a:t>
          </a:r>
          <a:endParaRPr lang="en-US" sz="2600" kern="1200" dirty="0">
            <a:cs typeface="B Zar" pitchFamily="2" charset="-78"/>
          </a:endParaRPr>
        </a:p>
      </dsp:txBody>
      <dsp:txXfrm>
        <a:off x="0" y="1889"/>
        <a:ext cx="8183880" cy="895925"/>
      </dsp:txXfrm>
    </dsp:sp>
    <dsp:sp modelId="{234B4C4B-C972-445C-A656-ED464FF6DC0F}">
      <dsp:nvSpPr>
        <dsp:cNvPr id="0" name=""/>
        <dsp:cNvSpPr/>
      </dsp:nvSpPr>
      <dsp:spPr>
        <a:xfrm>
          <a:off x="3996" y="897815"/>
          <a:ext cx="2725295" cy="763196"/>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rtl="1">
            <a:lnSpc>
              <a:spcPct val="90000"/>
            </a:lnSpc>
            <a:spcBef>
              <a:spcPct val="0"/>
            </a:spcBef>
            <a:spcAft>
              <a:spcPct val="35000"/>
            </a:spcAft>
          </a:pPr>
          <a:r>
            <a:rPr lang="ar-SA" sz="2000" kern="1200" dirty="0" smtClean="0">
              <a:cs typeface="B Zar" pitchFamily="2" charset="-78"/>
            </a:rPr>
            <a:t>كالاهاي اساسي و دارو</a:t>
          </a:r>
          <a:endParaRPr lang="en-US" sz="2000" kern="1200" dirty="0">
            <a:cs typeface="B Zar" pitchFamily="2" charset="-78"/>
          </a:endParaRPr>
        </a:p>
      </dsp:txBody>
      <dsp:txXfrm>
        <a:off x="3996" y="897815"/>
        <a:ext cx="2725295" cy="763196"/>
      </dsp:txXfrm>
    </dsp:sp>
    <dsp:sp modelId="{0CF10D01-60DE-4370-8D89-D855B1BFB026}">
      <dsp:nvSpPr>
        <dsp:cNvPr id="0" name=""/>
        <dsp:cNvSpPr/>
      </dsp:nvSpPr>
      <dsp:spPr>
        <a:xfrm>
          <a:off x="2729292" y="897815"/>
          <a:ext cx="2725295" cy="763196"/>
        </a:xfrm>
        <a:prstGeom prst="rect">
          <a:avLst/>
        </a:prstGeom>
        <a:solidFill>
          <a:schemeClr val="accent3">
            <a:tint val="40000"/>
            <a:alpha val="90000"/>
            <a:hueOff val="6385568"/>
            <a:satOff val="-26549"/>
            <a:lumOff val="-2243"/>
            <a:alphaOff val="0"/>
          </a:schemeClr>
        </a:solidFill>
        <a:ln w="9525" cap="flat" cmpd="sng" algn="ctr">
          <a:solidFill>
            <a:schemeClr val="accent3">
              <a:tint val="40000"/>
              <a:alpha val="90000"/>
              <a:hueOff val="6385568"/>
              <a:satOff val="-26549"/>
              <a:lumOff val="-224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rtl="1">
            <a:lnSpc>
              <a:spcPct val="90000"/>
            </a:lnSpc>
            <a:spcBef>
              <a:spcPct val="0"/>
            </a:spcBef>
            <a:spcAft>
              <a:spcPct val="35000"/>
            </a:spcAft>
          </a:pPr>
          <a:r>
            <a:rPr lang="ar-SA" sz="2000" kern="1200" dirty="0" smtClean="0">
              <a:cs typeface="B Zar" pitchFamily="2" charset="-78"/>
            </a:rPr>
            <a:t>ارز آزاد</a:t>
          </a:r>
          <a:endParaRPr lang="en-US" sz="2000" kern="1200" dirty="0">
            <a:cs typeface="B Zar" pitchFamily="2" charset="-78"/>
          </a:endParaRPr>
        </a:p>
      </dsp:txBody>
      <dsp:txXfrm>
        <a:off x="2729292" y="897815"/>
        <a:ext cx="2725295" cy="763196"/>
      </dsp:txXfrm>
    </dsp:sp>
    <dsp:sp modelId="{5C1FEE35-241C-451B-8396-01ED52402FA8}">
      <dsp:nvSpPr>
        <dsp:cNvPr id="0" name=""/>
        <dsp:cNvSpPr/>
      </dsp:nvSpPr>
      <dsp:spPr>
        <a:xfrm>
          <a:off x="5454587" y="897815"/>
          <a:ext cx="2725295" cy="763196"/>
        </a:xfrm>
        <a:prstGeom prst="rect">
          <a:avLst/>
        </a:prstGeom>
        <a:solidFill>
          <a:schemeClr val="accent3">
            <a:tint val="40000"/>
            <a:alpha val="90000"/>
            <a:hueOff val="12771136"/>
            <a:satOff val="-53098"/>
            <a:lumOff val="-4485"/>
            <a:alphaOff val="0"/>
          </a:schemeClr>
        </a:solidFill>
        <a:ln w="9525" cap="flat" cmpd="sng" algn="ctr">
          <a:solidFill>
            <a:schemeClr val="accent3">
              <a:tint val="40000"/>
              <a:alpha val="90000"/>
              <a:hueOff val="12771136"/>
              <a:satOff val="-53098"/>
              <a:lumOff val="-448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25400" rIns="142240" bIns="25400" numCol="1" spcCol="1270" anchor="ctr" anchorCtr="0">
          <a:noAutofit/>
        </a:bodyPr>
        <a:lstStyle/>
        <a:p>
          <a:pPr lvl="0" algn="ctr" defTabSz="889000" rtl="1">
            <a:lnSpc>
              <a:spcPct val="90000"/>
            </a:lnSpc>
            <a:spcBef>
              <a:spcPct val="0"/>
            </a:spcBef>
            <a:spcAft>
              <a:spcPct val="35000"/>
            </a:spcAft>
          </a:pPr>
          <a:r>
            <a:rPr lang="ar-SA" sz="2000" kern="1200" dirty="0" smtClean="0">
              <a:cs typeface="B Zar" pitchFamily="2" charset="-78"/>
            </a:rPr>
            <a:t>ارز مرجع</a:t>
          </a:r>
          <a:endParaRPr lang="en-US" sz="2000" kern="1200" dirty="0">
            <a:cs typeface="B Zar" pitchFamily="2" charset="-78"/>
          </a:endParaRPr>
        </a:p>
      </dsp:txBody>
      <dsp:txXfrm>
        <a:off x="5454587" y="897815"/>
        <a:ext cx="2725295" cy="76319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33F7D2-67A0-45BE-9D75-697738439F3F}">
      <dsp:nvSpPr>
        <dsp:cNvPr id="0" name=""/>
        <dsp:cNvSpPr/>
      </dsp:nvSpPr>
      <dsp:spPr>
        <a:xfrm>
          <a:off x="0" y="3033472"/>
          <a:ext cx="8229600" cy="199028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fa-IR" sz="3100" kern="1200" dirty="0" smtClean="0">
              <a:cs typeface="B Zar" pitchFamily="2" charset="-78"/>
            </a:rPr>
            <a:t>استراتژي هر سرمايه‌گذار لزوماً به كار بقيه نمي‌آيد </a:t>
          </a:r>
          <a:endParaRPr lang="en-US" sz="3100" kern="1200" dirty="0">
            <a:cs typeface="B Zar" pitchFamily="2" charset="-78"/>
          </a:endParaRPr>
        </a:p>
      </dsp:txBody>
      <dsp:txXfrm>
        <a:off x="0" y="3033472"/>
        <a:ext cx="8229600" cy="1074754"/>
      </dsp:txXfrm>
    </dsp:sp>
    <dsp:sp modelId="{A38221A6-6958-49BF-AD8B-F5DAA2F9D1D6}">
      <dsp:nvSpPr>
        <dsp:cNvPr id="0" name=""/>
        <dsp:cNvSpPr/>
      </dsp:nvSpPr>
      <dsp:spPr>
        <a:xfrm>
          <a:off x="0" y="4068421"/>
          <a:ext cx="8229600" cy="9155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lvl="0" algn="ctr" defTabSz="1289050" rtl="1">
            <a:lnSpc>
              <a:spcPct val="90000"/>
            </a:lnSpc>
            <a:spcBef>
              <a:spcPct val="0"/>
            </a:spcBef>
            <a:spcAft>
              <a:spcPct val="35000"/>
            </a:spcAft>
          </a:pPr>
          <a:r>
            <a:rPr lang="fa-IR" sz="2900" kern="1200" dirty="0" smtClean="0">
              <a:cs typeface="B Zar" pitchFamily="2" charset="-78"/>
            </a:rPr>
            <a:t>تطابق استراتژی‌های سرمایه‌گذاری و ذائقۀ سرمایه‌گذاران ضرورت دارد.</a:t>
          </a:r>
          <a:endParaRPr lang="en-US" sz="2900" kern="1200" dirty="0">
            <a:cs typeface="B Zar" pitchFamily="2" charset="-78"/>
          </a:endParaRPr>
        </a:p>
      </dsp:txBody>
      <dsp:txXfrm>
        <a:off x="0" y="4068421"/>
        <a:ext cx="8229600" cy="915531"/>
      </dsp:txXfrm>
    </dsp:sp>
    <dsp:sp modelId="{DB916888-A190-4035-85AB-16AD50986249}">
      <dsp:nvSpPr>
        <dsp:cNvPr id="0" name=""/>
        <dsp:cNvSpPr/>
      </dsp:nvSpPr>
      <dsp:spPr>
        <a:xfrm rot="10800000">
          <a:off x="0" y="2266"/>
          <a:ext cx="8229600" cy="306106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fa-IR" sz="3100" kern="1200" dirty="0" smtClean="0">
              <a:cs typeface="B Zar" pitchFamily="2" charset="-78"/>
            </a:rPr>
            <a:t>تنوع به تعداد اشخاص و بنگاه‌ها </a:t>
          </a:r>
          <a:endParaRPr lang="en-US" sz="3100" kern="1200" dirty="0">
            <a:cs typeface="B Zar" pitchFamily="2" charset="-78"/>
          </a:endParaRPr>
        </a:p>
      </dsp:txBody>
      <dsp:txXfrm>
        <a:off x="0" y="2266"/>
        <a:ext cx="8229600" cy="1074432"/>
      </dsp:txXfrm>
    </dsp:sp>
    <dsp:sp modelId="{FB073724-3F2B-4734-96C1-CA8066818D42}">
      <dsp:nvSpPr>
        <dsp:cNvPr id="0" name=""/>
        <dsp:cNvSpPr/>
      </dsp:nvSpPr>
      <dsp:spPr>
        <a:xfrm>
          <a:off x="0" y="1076698"/>
          <a:ext cx="8229600" cy="9152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lvl="0" algn="ctr" defTabSz="1289050" rtl="1">
            <a:lnSpc>
              <a:spcPct val="90000"/>
            </a:lnSpc>
            <a:spcBef>
              <a:spcPct val="0"/>
            </a:spcBef>
            <a:spcAft>
              <a:spcPct val="35000"/>
            </a:spcAft>
          </a:pPr>
          <a:r>
            <a:rPr lang="fa-IR" sz="2900" kern="1200" dirty="0" smtClean="0">
              <a:cs typeface="B Zar" pitchFamily="2" charset="-78"/>
            </a:rPr>
            <a:t>هر استراتژي نكات قوت و ضعف خود را دارد.</a:t>
          </a:r>
          <a:endParaRPr lang="fa-IR" sz="2900" kern="1200" dirty="0">
            <a:cs typeface="B Zar" pitchFamily="2" charset="-78"/>
          </a:endParaRPr>
        </a:p>
      </dsp:txBody>
      <dsp:txXfrm>
        <a:off x="0" y="1076698"/>
        <a:ext cx="8229600" cy="91525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473313-A338-4F84-98AB-5BE0C80D49D6}">
      <dsp:nvSpPr>
        <dsp:cNvPr id="0" name=""/>
        <dsp:cNvSpPr/>
      </dsp:nvSpPr>
      <dsp:spPr>
        <a:xfrm>
          <a:off x="0" y="372725"/>
          <a:ext cx="8183880" cy="16537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35160" tIns="520700" rIns="635160" bIns="177800" numCol="1" spcCol="1270" anchor="t" anchorCtr="0">
          <a:noAutofit/>
        </a:bodyPr>
        <a:lstStyle/>
        <a:p>
          <a:pPr marL="228600" lvl="1" indent="-228600" algn="r" defTabSz="1111250" rtl="1">
            <a:lnSpc>
              <a:spcPct val="90000"/>
            </a:lnSpc>
            <a:spcBef>
              <a:spcPct val="0"/>
            </a:spcBef>
            <a:spcAft>
              <a:spcPct val="15000"/>
            </a:spcAft>
            <a:buChar char="••"/>
          </a:pPr>
          <a:r>
            <a:rPr lang="fa-IR" sz="2500" kern="1200" dirty="0" smtClean="0">
              <a:cs typeface="B Zar" pitchFamily="2" charset="-78"/>
            </a:rPr>
            <a:t>آن‌چه در مورد بازار گفته مي‌شود (مثلاً بورس در مقابل طلا) لزوماً در مورد صنعت صادق نيست </a:t>
          </a:r>
          <a:endParaRPr lang="en-US" sz="2500" kern="1200" dirty="0">
            <a:cs typeface="B Zar" pitchFamily="2" charset="-78"/>
          </a:endParaRPr>
        </a:p>
      </dsp:txBody>
      <dsp:txXfrm>
        <a:off x="0" y="372725"/>
        <a:ext cx="8183880" cy="1653750"/>
      </dsp:txXfrm>
    </dsp:sp>
    <dsp:sp modelId="{4B9164FA-238D-41A1-84EB-839427429A2E}">
      <dsp:nvSpPr>
        <dsp:cNvPr id="0" name=""/>
        <dsp:cNvSpPr/>
      </dsp:nvSpPr>
      <dsp:spPr>
        <a:xfrm>
          <a:off x="409194" y="3725"/>
          <a:ext cx="5728716" cy="738000"/>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6532" tIns="0" rIns="216532" bIns="0" numCol="1" spcCol="1270" anchor="ctr" anchorCtr="0">
          <a:noAutofit/>
        </a:bodyPr>
        <a:lstStyle/>
        <a:p>
          <a:pPr lvl="0" algn="ctr" defTabSz="1111250" rtl="1">
            <a:lnSpc>
              <a:spcPct val="90000"/>
            </a:lnSpc>
            <a:spcBef>
              <a:spcPct val="0"/>
            </a:spcBef>
            <a:spcAft>
              <a:spcPct val="35000"/>
            </a:spcAft>
          </a:pPr>
          <a:r>
            <a:rPr lang="fa-IR" sz="2500" kern="1200" dirty="0" smtClean="0">
              <a:cs typeface="B Zar" pitchFamily="2" charset="-78"/>
            </a:rPr>
            <a:t>بازار و صنعت</a:t>
          </a:r>
          <a:endParaRPr lang="en-US" sz="2500" kern="1200" dirty="0">
            <a:cs typeface="B Zar" pitchFamily="2" charset="-78"/>
          </a:endParaRPr>
        </a:p>
      </dsp:txBody>
      <dsp:txXfrm>
        <a:off x="409194" y="3725"/>
        <a:ext cx="5728716" cy="738000"/>
      </dsp:txXfrm>
    </dsp:sp>
    <dsp:sp modelId="{354B7B10-C254-44A2-8071-72ED79A4F2B7}">
      <dsp:nvSpPr>
        <dsp:cNvPr id="0" name=""/>
        <dsp:cNvSpPr/>
      </dsp:nvSpPr>
      <dsp:spPr>
        <a:xfrm>
          <a:off x="0" y="2530475"/>
          <a:ext cx="8183880" cy="16537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35160" tIns="520700" rIns="635160" bIns="177800" numCol="1" spcCol="1270" anchor="t" anchorCtr="0">
          <a:noAutofit/>
        </a:bodyPr>
        <a:lstStyle/>
        <a:p>
          <a:pPr marL="228600" lvl="1" indent="-228600" algn="r" defTabSz="1111250" rtl="1">
            <a:lnSpc>
              <a:spcPct val="90000"/>
            </a:lnSpc>
            <a:spcBef>
              <a:spcPct val="0"/>
            </a:spcBef>
            <a:spcAft>
              <a:spcPct val="15000"/>
            </a:spcAft>
            <a:buChar char="••"/>
          </a:pPr>
          <a:r>
            <a:rPr lang="fa-IR" sz="2500" kern="1200" dirty="0" smtClean="0">
              <a:cs typeface="B Zar" pitchFamily="2" charset="-78"/>
            </a:rPr>
            <a:t>آن‌چه در مورد صنعت گفته مي‌شود، لزوماً در مورد شركت صادق نيست. </a:t>
          </a:r>
          <a:endParaRPr lang="en-US" sz="2500" kern="1200" dirty="0">
            <a:cs typeface="B Zar" pitchFamily="2" charset="-78"/>
          </a:endParaRPr>
        </a:p>
      </dsp:txBody>
      <dsp:txXfrm>
        <a:off x="0" y="2530475"/>
        <a:ext cx="8183880" cy="1653750"/>
      </dsp:txXfrm>
    </dsp:sp>
    <dsp:sp modelId="{C485D262-42CA-48A1-B72D-6293674299E2}">
      <dsp:nvSpPr>
        <dsp:cNvPr id="0" name=""/>
        <dsp:cNvSpPr/>
      </dsp:nvSpPr>
      <dsp:spPr>
        <a:xfrm>
          <a:off x="409194" y="2161475"/>
          <a:ext cx="5728716" cy="738000"/>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6532" tIns="0" rIns="216532" bIns="0" numCol="1" spcCol="1270" anchor="ctr" anchorCtr="0">
          <a:noAutofit/>
        </a:bodyPr>
        <a:lstStyle/>
        <a:p>
          <a:pPr lvl="0" algn="ctr" defTabSz="1111250" rtl="1">
            <a:lnSpc>
              <a:spcPct val="90000"/>
            </a:lnSpc>
            <a:spcBef>
              <a:spcPct val="0"/>
            </a:spcBef>
            <a:spcAft>
              <a:spcPct val="35000"/>
            </a:spcAft>
          </a:pPr>
          <a:r>
            <a:rPr lang="fa-IR" sz="2500" kern="1200" dirty="0" smtClean="0">
              <a:cs typeface="B Zar" pitchFamily="2" charset="-78"/>
            </a:rPr>
            <a:t>صنعت و بنگاه</a:t>
          </a:r>
          <a:endParaRPr lang="en-US" sz="2500" kern="1200" dirty="0">
            <a:cs typeface="B Zar" pitchFamily="2" charset="-78"/>
          </a:endParaRPr>
        </a:p>
      </dsp:txBody>
      <dsp:txXfrm>
        <a:off x="409194" y="2161475"/>
        <a:ext cx="5728716" cy="738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7872AE-7E69-47A0-8F11-542312EAEACE}">
      <dsp:nvSpPr>
        <dsp:cNvPr id="0" name=""/>
        <dsp:cNvSpPr/>
      </dsp:nvSpPr>
      <dsp:spPr>
        <a:xfrm rot="5400000">
          <a:off x="4615464" y="-1407580"/>
          <a:ext cx="1961327"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justLow" defTabSz="1022350" rtl="1">
            <a:lnSpc>
              <a:spcPct val="90000"/>
            </a:lnSpc>
            <a:spcBef>
              <a:spcPct val="0"/>
            </a:spcBef>
            <a:spcAft>
              <a:spcPct val="15000"/>
            </a:spcAft>
            <a:buChar char="••"/>
          </a:pPr>
          <a:r>
            <a:rPr lang="fa-IR" sz="2300" kern="1200" dirty="0" smtClean="0">
              <a:latin typeface="ذ ظشق"/>
              <a:cs typeface="B Zar" pitchFamily="2" charset="-78"/>
            </a:rPr>
            <a:t>شركت‌هاي صادراتي: پتروشيمي، معدني، فلزات اساسي (حدود 40% بازار) </a:t>
          </a:r>
          <a:endParaRPr lang="en-US" sz="2300" kern="1200" dirty="0">
            <a:latin typeface="ذ ظشق"/>
            <a:cs typeface="B Zar" pitchFamily="2" charset="-78"/>
          </a:endParaRPr>
        </a:p>
        <a:p>
          <a:pPr marL="228600" lvl="1" indent="-228600" algn="justLow" defTabSz="1022350" rtl="1">
            <a:lnSpc>
              <a:spcPct val="90000"/>
            </a:lnSpc>
            <a:spcBef>
              <a:spcPct val="0"/>
            </a:spcBef>
            <a:spcAft>
              <a:spcPct val="15000"/>
            </a:spcAft>
            <a:buChar char="••"/>
          </a:pPr>
          <a:r>
            <a:rPr lang="fa-IR" sz="2300" kern="1200" dirty="0" smtClean="0">
              <a:latin typeface="ذ ظشق"/>
              <a:cs typeface="B Zar" pitchFamily="2" charset="-78"/>
            </a:rPr>
            <a:t>شركت‌هاي واردكنندة موارد اوليه و قطعات</a:t>
          </a:r>
          <a:endParaRPr lang="en-US" sz="2300" kern="1200" dirty="0">
            <a:latin typeface="ذ ظشق"/>
            <a:cs typeface="B Zar" pitchFamily="2" charset="-78"/>
          </a:endParaRPr>
        </a:p>
      </dsp:txBody>
      <dsp:txXfrm rot="5400000">
        <a:off x="4615464" y="-1407580"/>
        <a:ext cx="1961327" cy="5266944"/>
      </dsp:txXfrm>
    </dsp:sp>
    <dsp:sp modelId="{85D140BE-60D1-4853-ABAF-3858000BC906}">
      <dsp:nvSpPr>
        <dsp:cNvPr id="0" name=""/>
        <dsp:cNvSpPr/>
      </dsp:nvSpPr>
      <dsp:spPr>
        <a:xfrm>
          <a:off x="0" y="61"/>
          <a:ext cx="2962656" cy="245165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Zar" pitchFamily="2" charset="-78"/>
            </a:rPr>
            <a:t>اثر تحريم‌ها  بر بازار بورس:  مثال 1</a:t>
          </a:r>
          <a:endParaRPr lang="en-US" sz="2800" kern="1200" dirty="0">
            <a:cs typeface="B Zar" pitchFamily="2" charset="-78"/>
          </a:endParaRPr>
        </a:p>
      </dsp:txBody>
      <dsp:txXfrm>
        <a:off x="0" y="61"/>
        <a:ext cx="2962656" cy="2451659"/>
      </dsp:txXfrm>
    </dsp:sp>
    <dsp:sp modelId="{49E316DA-98F1-4197-84CF-DA3753EABE05}">
      <dsp:nvSpPr>
        <dsp:cNvPr id="0" name=""/>
        <dsp:cNvSpPr/>
      </dsp:nvSpPr>
      <dsp:spPr>
        <a:xfrm rot="5400000">
          <a:off x="4615464" y="1166661"/>
          <a:ext cx="1961327" cy="5266944"/>
        </a:xfrm>
        <a:prstGeom prst="round2SameRect">
          <a:avLst/>
        </a:prstGeom>
        <a:solidFill>
          <a:schemeClr val="accent3">
            <a:tint val="40000"/>
            <a:alpha val="90000"/>
            <a:hueOff val="12771136"/>
            <a:satOff val="-53098"/>
            <a:lumOff val="-4485"/>
            <a:alphaOff val="0"/>
          </a:schemeClr>
        </a:solidFill>
        <a:ln w="9525" cap="flat" cmpd="sng" algn="ctr">
          <a:solidFill>
            <a:schemeClr val="accent3">
              <a:tint val="40000"/>
              <a:alpha val="90000"/>
              <a:hueOff val="12771136"/>
              <a:satOff val="-53098"/>
              <a:lumOff val="-448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justLow" defTabSz="1022350" rtl="1">
            <a:lnSpc>
              <a:spcPct val="90000"/>
            </a:lnSpc>
            <a:spcBef>
              <a:spcPct val="0"/>
            </a:spcBef>
            <a:spcAft>
              <a:spcPct val="15000"/>
            </a:spcAft>
            <a:buChar char="••"/>
          </a:pPr>
          <a:r>
            <a:rPr lang="fa-IR" sz="2300" kern="1200" dirty="0" smtClean="0">
              <a:latin typeface="ذ ظشق"/>
              <a:cs typeface="B Zar" pitchFamily="2" charset="-78"/>
            </a:rPr>
            <a:t>پتروشيمي</a:t>
          </a:r>
          <a:r>
            <a:rPr lang="fa-IR" sz="2300" b="1" kern="1200" dirty="0" smtClean="0">
              <a:latin typeface="ذ ظشق"/>
              <a:cs typeface="B Zar" pitchFamily="2" charset="-78"/>
            </a:rPr>
            <a:t>:</a:t>
          </a:r>
          <a:r>
            <a:rPr lang="fa-IR" sz="2300" kern="1200" dirty="0" smtClean="0">
              <a:latin typeface="ذ ظشق"/>
              <a:cs typeface="B Zar" pitchFamily="2" charset="-78"/>
            </a:rPr>
            <a:t> تحريم قيمت‌ها را در سطح جهاني بالا مي‌برد </a:t>
          </a:r>
          <a:endParaRPr lang="en-US" sz="2300" kern="1200" dirty="0">
            <a:latin typeface="ذ ظشق"/>
            <a:cs typeface="B Zar" pitchFamily="2" charset="-78"/>
          </a:endParaRPr>
        </a:p>
        <a:p>
          <a:pPr marL="228600" lvl="1" indent="-228600" algn="justLow" defTabSz="1022350" rtl="1">
            <a:lnSpc>
              <a:spcPct val="90000"/>
            </a:lnSpc>
            <a:spcBef>
              <a:spcPct val="0"/>
            </a:spcBef>
            <a:spcAft>
              <a:spcPct val="15000"/>
            </a:spcAft>
            <a:buChar char="••"/>
          </a:pPr>
          <a:r>
            <a:rPr lang="fa-IR" sz="2300" kern="1200" dirty="0" smtClean="0">
              <a:latin typeface="ذ ظشق"/>
              <a:cs typeface="B Zar" pitchFamily="2" charset="-78"/>
            </a:rPr>
            <a:t>سرب/روي</a:t>
          </a:r>
          <a:r>
            <a:rPr lang="fa-IR" sz="2300" b="1" kern="1200" dirty="0" smtClean="0">
              <a:latin typeface="ذ ظشق"/>
              <a:cs typeface="B Zar" pitchFamily="2" charset="-78"/>
            </a:rPr>
            <a:t>:</a:t>
          </a:r>
          <a:r>
            <a:rPr lang="fa-IR" sz="2300" kern="1200" dirty="0" smtClean="0">
              <a:latin typeface="ذ ظشق"/>
              <a:cs typeface="B Zar" pitchFamily="2" charset="-78"/>
            </a:rPr>
            <a:t> مازاد عرضه؛ تحريم لزوماً قيمت‌ها را بالا نمي‌برد </a:t>
          </a:r>
          <a:endParaRPr lang="en-US" sz="2300" kern="1200" dirty="0">
            <a:latin typeface="ذ ظشق"/>
            <a:cs typeface="B Zar" pitchFamily="2" charset="-78"/>
          </a:endParaRPr>
        </a:p>
      </dsp:txBody>
      <dsp:txXfrm rot="5400000">
        <a:off x="4615464" y="1166661"/>
        <a:ext cx="1961327" cy="5266944"/>
      </dsp:txXfrm>
    </dsp:sp>
    <dsp:sp modelId="{67BD531C-13BB-4F7B-BD07-4515420D7874}">
      <dsp:nvSpPr>
        <dsp:cNvPr id="0" name=""/>
        <dsp:cNvSpPr/>
      </dsp:nvSpPr>
      <dsp:spPr>
        <a:xfrm>
          <a:off x="0" y="2574303"/>
          <a:ext cx="2962656" cy="2451659"/>
        </a:xfrm>
        <a:prstGeom prst="roundRect">
          <a:avLst/>
        </a:prstGeom>
        <a:gradFill rotWithShape="0">
          <a:gsLst>
            <a:gs pos="0">
              <a:schemeClr val="accent3">
                <a:hueOff val="11624607"/>
                <a:satOff val="-37145"/>
                <a:lumOff val="-9412"/>
                <a:alphaOff val="0"/>
                <a:shade val="51000"/>
                <a:satMod val="130000"/>
              </a:schemeClr>
            </a:gs>
            <a:gs pos="80000">
              <a:schemeClr val="accent3">
                <a:hueOff val="11624607"/>
                <a:satOff val="-37145"/>
                <a:lumOff val="-9412"/>
                <a:alphaOff val="0"/>
                <a:shade val="93000"/>
                <a:satMod val="130000"/>
              </a:schemeClr>
            </a:gs>
            <a:gs pos="100000">
              <a:schemeClr val="accent3">
                <a:hueOff val="11624607"/>
                <a:satOff val="-37145"/>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Zar" pitchFamily="2" charset="-78"/>
            </a:rPr>
            <a:t>اثر تحريم‌ها بر بازار بورس: مثال 2</a:t>
          </a:r>
          <a:endParaRPr lang="en-US" sz="2800" kern="1200" dirty="0">
            <a:cs typeface="B Zar" pitchFamily="2" charset="-78"/>
          </a:endParaRPr>
        </a:p>
      </dsp:txBody>
      <dsp:txXfrm>
        <a:off x="0" y="2574303"/>
        <a:ext cx="2962656" cy="245165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1CED78-1FD7-4810-A4F0-31DE77114E43}">
      <dsp:nvSpPr>
        <dsp:cNvPr id="0" name=""/>
        <dsp:cNvSpPr/>
      </dsp:nvSpPr>
      <dsp:spPr>
        <a:xfrm>
          <a:off x="4095" y="0"/>
          <a:ext cx="3940090" cy="4187951"/>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fa-IR" sz="3400" kern="1200" dirty="0" smtClean="0">
              <a:latin typeface="ذ ظشق"/>
              <a:cs typeface="B Titr" pitchFamily="2" charset="-78"/>
            </a:rPr>
            <a:t>تأثير متغيرهاي حاشيه‌اي</a:t>
          </a:r>
          <a:endParaRPr lang="en-US" sz="3400" kern="1200" dirty="0">
            <a:latin typeface="ذ ظشق"/>
            <a:cs typeface="B Titr" pitchFamily="2" charset="-78"/>
          </a:endParaRPr>
        </a:p>
      </dsp:txBody>
      <dsp:txXfrm>
        <a:off x="4095" y="0"/>
        <a:ext cx="3940090" cy="1256385"/>
      </dsp:txXfrm>
    </dsp:sp>
    <dsp:sp modelId="{1DF6CBA2-42A3-4B59-92F1-2B1B70B6433D}">
      <dsp:nvSpPr>
        <dsp:cNvPr id="0" name=""/>
        <dsp:cNvSpPr/>
      </dsp:nvSpPr>
      <dsp:spPr>
        <a:xfrm>
          <a:off x="398105" y="1257177"/>
          <a:ext cx="3152072" cy="48448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1">
            <a:lnSpc>
              <a:spcPct val="90000"/>
            </a:lnSpc>
            <a:spcBef>
              <a:spcPct val="0"/>
            </a:spcBef>
            <a:spcAft>
              <a:spcPct val="35000"/>
            </a:spcAft>
          </a:pPr>
          <a:r>
            <a:rPr lang="fa-IR" sz="1800" kern="1200" dirty="0" smtClean="0">
              <a:latin typeface="ذ ظشق"/>
              <a:cs typeface="B Zar" pitchFamily="2" charset="-78"/>
            </a:rPr>
            <a:t>رانت قراردادي</a:t>
          </a:r>
          <a:endParaRPr lang="en-US" sz="1800" kern="1200" dirty="0">
            <a:latin typeface="ذ ظشق"/>
            <a:cs typeface="B Zar" pitchFamily="2" charset="-78"/>
          </a:endParaRPr>
        </a:p>
      </dsp:txBody>
      <dsp:txXfrm>
        <a:off x="398105" y="1257177"/>
        <a:ext cx="3152072" cy="484487"/>
      </dsp:txXfrm>
    </dsp:sp>
    <dsp:sp modelId="{D0FFDC7A-DBFF-490B-9441-7CAF3BE92019}">
      <dsp:nvSpPr>
        <dsp:cNvPr id="0" name=""/>
        <dsp:cNvSpPr/>
      </dsp:nvSpPr>
      <dsp:spPr>
        <a:xfrm>
          <a:off x="398105" y="1816202"/>
          <a:ext cx="3152072" cy="48448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1">
            <a:lnSpc>
              <a:spcPct val="90000"/>
            </a:lnSpc>
            <a:spcBef>
              <a:spcPct val="0"/>
            </a:spcBef>
            <a:spcAft>
              <a:spcPct val="35000"/>
            </a:spcAft>
          </a:pPr>
          <a:r>
            <a:rPr lang="fa-IR" sz="1800" kern="1200" dirty="0" smtClean="0">
              <a:latin typeface="ذ ظشق"/>
              <a:cs typeface="B Zar" pitchFamily="2" charset="-78"/>
            </a:rPr>
            <a:t>اعتبار ارزان‌قيمت</a:t>
          </a:r>
          <a:endParaRPr lang="en-US" sz="1800" kern="1200" dirty="0">
            <a:latin typeface="ذ ظشق"/>
            <a:cs typeface="B Zar" pitchFamily="2" charset="-78"/>
          </a:endParaRPr>
        </a:p>
      </dsp:txBody>
      <dsp:txXfrm>
        <a:off x="398105" y="1816202"/>
        <a:ext cx="3152072" cy="484487"/>
      </dsp:txXfrm>
    </dsp:sp>
    <dsp:sp modelId="{E628F939-C749-40F5-9EC8-49BB64053D96}">
      <dsp:nvSpPr>
        <dsp:cNvPr id="0" name=""/>
        <dsp:cNvSpPr/>
      </dsp:nvSpPr>
      <dsp:spPr>
        <a:xfrm>
          <a:off x="398105" y="2375226"/>
          <a:ext cx="3152072" cy="48448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1">
            <a:lnSpc>
              <a:spcPct val="90000"/>
            </a:lnSpc>
            <a:spcBef>
              <a:spcPct val="0"/>
            </a:spcBef>
            <a:spcAft>
              <a:spcPct val="35000"/>
            </a:spcAft>
          </a:pPr>
          <a:r>
            <a:rPr lang="fa-IR" sz="1800" kern="1200" dirty="0" smtClean="0">
              <a:latin typeface="ذ ظشق"/>
              <a:cs typeface="B Zar" pitchFamily="2" charset="-78"/>
            </a:rPr>
            <a:t>استفاده از ارز به‌نرخ مرجع </a:t>
          </a:r>
          <a:endParaRPr lang="en-US" sz="1800" kern="1200" dirty="0">
            <a:latin typeface="ذ ظشق"/>
            <a:cs typeface="B Zar" pitchFamily="2" charset="-78"/>
          </a:endParaRPr>
        </a:p>
      </dsp:txBody>
      <dsp:txXfrm>
        <a:off x="398105" y="2375226"/>
        <a:ext cx="3152072" cy="484487"/>
      </dsp:txXfrm>
    </dsp:sp>
    <dsp:sp modelId="{3423831E-29F2-415E-8225-FD81264B2EA4}">
      <dsp:nvSpPr>
        <dsp:cNvPr id="0" name=""/>
        <dsp:cNvSpPr/>
      </dsp:nvSpPr>
      <dsp:spPr>
        <a:xfrm>
          <a:off x="398105" y="2934250"/>
          <a:ext cx="3152072" cy="48448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1">
            <a:lnSpc>
              <a:spcPct val="90000"/>
            </a:lnSpc>
            <a:spcBef>
              <a:spcPct val="0"/>
            </a:spcBef>
            <a:spcAft>
              <a:spcPct val="35000"/>
            </a:spcAft>
          </a:pPr>
          <a:r>
            <a:rPr lang="fa-IR" sz="1800" kern="1200" dirty="0" smtClean="0">
              <a:latin typeface="ذ ظشق"/>
              <a:cs typeface="B Zar" pitchFamily="2" charset="-78"/>
            </a:rPr>
            <a:t>كنترل قيمت (كالاي تعزيراتي)</a:t>
          </a:r>
          <a:endParaRPr lang="en-US" sz="1800" kern="1200" dirty="0">
            <a:latin typeface="ذ ظشق"/>
            <a:cs typeface="B Zar" pitchFamily="2" charset="-78"/>
          </a:endParaRPr>
        </a:p>
      </dsp:txBody>
      <dsp:txXfrm>
        <a:off x="398105" y="2934250"/>
        <a:ext cx="3152072" cy="484487"/>
      </dsp:txXfrm>
    </dsp:sp>
    <dsp:sp modelId="{CB0FC35D-0A35-4CF0-9672-18BDF43F03B3}">
      <dsp:nvSpPr>
        <dsp:cNvPr id="0" name=""/>
        <dsp:cNvSpPr/>
      </dsp:nvSpPr>
      <dsp:spPr>
        <a:xfrm>
          <a:off x="398105" y="3493274"/>
          <a:ext cx="3152072" cy="48448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1">
            <a:lnSpc>
              <a:spcPct val="90000"/>
            </a:lnSpc>
            <a:spcBef>
              <a:spcPct val="0"/>
            </a:spcBef>
            <a:spcAft>
              <a:spcPct val="35000"/>
            </a:spcAft>
          </a:pPr>
          <a:r>
            <a:rPr lang="fa-IR" sz="1800" kern="1200" dirty="0" smtClean="0">
              <a:latin typeface="ذ ظشق"/>
              <a:cs typeface="B Zar" pitchFamily="2" charset="-78"/>
            </a:rPr>
            <a:t>ساير رانت‌ها </a:t>
          </a:r>
          <a:endParaRPr lang="en-US" sz="1800" kern="1200" dirty="0">
            <a:latin typeface="ذ ظشق"/>
            <a:cs typeface="B Zar" pitchFamily="2" charset="-78"/>
          </a:endParaRPr>
        </a:p>
      </dsp:txBody>
      <dsp:txXfrm>
        <a:off x="398105" y="3493274"/>
        <a:ext cx="3152072" cy="484487"/>
      </dsp:txXfrm>
    </dsp:sp>
    <dsp:sp modelId="{A1642F20-5467-490F-9F34-151418546AE5}">
      <dsp:nvSpPr>
        <dsp:cNvPr id="0" name=""/>
        <dsp:cNvSpPr/>
      </dsp:nvSpPr>
      <dsp:spPr>
        <a:xfrm>
          <a:off x="4239693" y="0"/>
          <a:ext cx="3940090" cy="4187951"/>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fa-IR" sz="3400" kern="1200" dirty="0" smtClean="0">
              <a:latin typeface="ذ ظشق"/>
              <a:cs typeface="B Titr" pitchFamily="2" charset="-78"/>
            </a:rPr>
            <a:t>مثال‌ها</a:t>
          </a:r>
          <a:r>
            <a:rPr lang="fa-IR" sz="3400" kern="1200" dirty="0" smtClean="0">
              <a:latin typeface="ذ ظشق"/>
              <a:cs typeface="B Zar" pitchFamily="2" charset="-78"/>
            </a:rPr>
            <a:t>: </a:t>
          </a:r>
          <a:endParaRPr lang="en-US" sz="3400" kern="1200" dirty="0">
            <a:latin typeface="ذ ظشق"/>
            <a:cs typeface="B Zar" pitchFamily="2" charset="-78"/>
          </a:endParaRPr>
        </a:p>
      </dsp:txBody>
      <dsp:txXfrm>
        <a:off x="4239693" y="0"/>
        <a:ext cx="3940090" cy="1256385"/>
      </dsp:txXfrm>
    </dsp:sp>
    <dsp:sp modelId="{893E97DC-C81D-4E85-B65D-951C95CEDB58}">
      <dsp:nvSpPr>
        <dsp:cNvPr id="0" name=""/>
        <dsp:cNvSpPr/>
      </dsp:nvSpPr>
      <dsp:spPr>
        <a:xfrm>
          <a:off x="4633702" y="1256743"/>
          <a:ext cx="3152072" cy="8227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1">
            <a:lnSpc>
              <a:spcPct val="90000"/>
            </a:lnSpc>
            <a:spcBef>
              <a:spcPct val="0"/>
            </a:spcBef>
            <a:spcAft>
              <a:spcPct val="35000"/>
            </a:spcAft>
          </a:pPr>
          <a:r>
            <a:rPr lang="fa-IR" sz="1800" kern="1200" dirty="0" smtClean="0">
              <a:latin typeface="ذ ظشق"/>
              <a:cs typeface="B Zar" pitchFamily="2" charset="-78"/>
            </a:rPr>
            <a:t>امكان فروش ارز به‌نرخ آزاد توسط شركت‌هاي بورس صادركننده</a:t>
          </a:r>
          <a:endParaRPr lang="en-US" sz="1800" kern="1200" dirty="0">
            <a:latin typeface="ذ ظشق"/>
            <a:cs typeface="B Zar" pitchFamily="2" charset="-78"/>
          </a:endParaRPr>
        </a:p>
      </dsp:txBody>
      <dsp:txXfrm>
        <a:off x="4633702" y="1256743"/>
        <a:ext cx="3152072" cy="822764"/>
      </dsp:txXfrm>
    </dsp:sp>
    <dsp:sp modelId="{D5E41462-3270-412F-87ED-C5BDA65F22DF}">
      <dsp:nvSpPr>
        <dsp:cNvPr id="0" name=""/>
        <dsp:cNvSpPr/>
      </dsp:nvSpPr>
      <dsp:spPr>
        <a:xfrm>
          <a:off x="4633702" y="2206087"/>
          <a:ext cx="3152072" cy="8227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1">
            <a:lnSpc>
              <a:spcPct val="90000"/>
            </a:lnSpc>
            <a:spcBef>
              <a:spcPct val="0"/>
            </a:spcBef>
            <a:spcAft>
              <a:spcPct val="35000"/>
            </a:spcAft>
          </a:pPr>
          <a:r>
            <a:rPr lang="fa-IR" sz="1800" kern="1200" dirty="0" smtClean="0">
              <a:latin typeface="ذ ظشق"/>
              <a:cs typeface="B Zar" pitchFamily="2" charset="-78"/>
            </a:rPr>
            <a:t>امكان استفاده از ارز مرجع توسط شركت‌هاي واردكنندة مواد و قطعات</a:t>
          </a:r>
          <a:endParaRPr lang="en-US" sz="1800" kern="1200" dirty="0">
            <a:latin typeface="ذ ظشق"/>
            <a:cs typeface="B Zar" pitchFamily="2" charset="-78"/>
          </a:endParaRPr>
        </a:p>
      </dsp:txBody>
      <dsp:txXfrm>
        <a:off x="4633702" y="2206087"/>
        <a:ext cx="3152072" cy="822764"/>
      </dsp:txXfrm>
    </dsp:sp>
    <dsp:sp modelId="{FD1F3C89-177C-40C9-BFEF-138C3F953698}">
      <dsp:nvSpPr>
        <dsp:cNvPr id="0" name=""/>
        <dsp:cNvSpPr/>
      </dsp:nvSpPr>
      <dsp:spPr>
        <a:xfrm>
          <a:off x="4633702" y="3155431"/>
          <a:ext cx="3152072" cy="82276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rtl="1">
            <a:lnSpc>
              <a:spcPct val="90000"/>
            </a:lnSpc>
            <a:spcBef>
              <a:spcPct val="0"/>
            </a:spcBef>
            <a:spcAft>
              <a:spcPct val="35000"/>
            </a:spcAft>
          </a:pPr>
          <a:r>
            <a:rPr lang="fa-IR" sz="1800" kern="1200" dirty="0" smtClean="0">
              <a:latin typeface="ذ ظشق"/>
              <a:cs typeface="B Zar" pitchFamily="2" charset="-78"/>
            </a:rPr>
            <a:t>امكان تخصيص اعتبار ارزي توسط صندوق توسعه </a:t>
          </a:r>
          <a:endParaRPr lang="en-US" sz="1800" kern="1200" dirty="0">
            <a:latin typeface="ذ ظشق"/>
            <a:cs typeface="B Zar" pitchFamily="2" charset="-78"/>
          </a:endParaRPr>
        </a:p>
      </dsp:txBody>
      <dsp:txXfrm>
        <a:off x="4633702" y="3155431"/>
        <a:ext cx="3152072" cy="82276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994B81-36A8-4C54-A5FB-0560B6C2EF64}">
      <dsp:nvSpPr>
        <dsp:cNvPr id="0" name=""/>
        <dsp:cNvSpPr/>
      </dsp:nvSpPr>
      <dsp:spPr>
        <a:xfrm>
          <a:off x="0" y="402332"/>
          <a:ext cx="8229599" cy="554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C5CD423-5948-4FB7-A0E2-3CED46CA481A}">
      <dsp:nvSpPr>
        <dsp:cNvPr id="0" name=""/>
        <dsp:cNvSpPr/>
      </dsp:nvSpPr>
      <dsp:spPr>
        <a:xfrm>
          <a:off x="411479" y="77612"/>
          <a:ext cx="5760720" cy="6494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977900" rtl="1">
            <a:lnSpc>
              <a:spcPct val="90000"/>
            </a:lnSpc>
            <a:spcBef>
              <a:spcPct val="0"/>
            </a:spcBef>
            <a:spcAft>
              <a:spcPct val="35000"/>
            </a:spcAft>
          </a:pPr>
          <a:r>
            <a:rPr lang="fa-IR" sz="2200" kern="1200" dirty="0" smtClean="0">
              <a:latin typeface="ذ ظشق"/>
              <a:cs typeface="B Zar" pitchFamily="2" charset="-78"/>
            </a:rPr>
            <a:t>سرمایه‌گذاری در بازار طلا و ارز</a:t>
          </a:r>
          <a:endParaRPr lang="en-US" sz="2200" kern="1200" dirty="0">
            <a:latin typeface="ذ ظشق"/>
            <a:cs typeface="B Zar" pitchFamily="2" charset="-78"/>
          </a:endParaRPr>
        </a:p>
      </dsp:txBody>
      <dsp:txXfrm>
        <a:off x="411479" y="77612"/>
        <a:ext cx="5760720" cy="649440"/>
      </dsp:txXfrm>
    </dsp:sp>
    <dsp:sp modelId="{28929C1B-5282-41E7-B855-B1678A21CE98}">
      <dsp:nvSpPr>
        <dsp:cNvPr id="0" name=""/>
        <dsp:cNvSpPr/>
      </dsp:nvSpPr>
      <dsp:spPr>
        <a:xfrm>
          <a:off x="0" y="1400252"/>
          <a:ext cx="8229599" cy="554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840566A-9900-41B7-B0AE-A03EAFE04676}">
      <dsp:nvSpPr>
        <dsp:cNvPr id="0" name=""/>
        <dsp:cNvSpPr/>
      </dsp:nvSpPr>
      <dsp:spPr>
        <a:xfrm>
          <a:off x="411479" y="1075532"/>
          <a:ext cx="5760720" cy="649440"/>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977900" rtl="1">
            <a:lnSpc>
              <a:spcPct val="90000"/>
            </a:lnSpc>
            <a:spcBef>
              <a:spcPct val="0"/>
            </a:spcBef>
            <a:spcAft>
              <a:spcPct val="35000"/>
            </a:spcAft>
          </a:pPr>
          <a:r>
            <a:rPr lang="fa-IR" sz="2200" kern="1200" dirty="0" smtClean="0">
              <a:latin typeface="ذ ظشق"/>
              <a:cs typeface="B Zar" pitchFamily="2" charset="-78"/>
            </a:rPr>
            <a:t>سرمایه‌گذاری در بخش مسکن و ساختمان</a:t>
          </a:r>
          <a:endParaRPr lang="en-US" sz="2200" kern="1200" dirty="0">
            <a:latin typeface="ذ ظشق"/>
            <a:cs typeface="B Zar" pitchFamily="2" charset="-78"/>
          </a:endParaRPr>
        </a:p>
      </dsp:txBody>
      <dsp:txXfrm>
        <a:off x="411479" y="1075532"/>
        <a:ext cx="5760720" cy="649440"/>
      </dsp:txXfrm>
    </dsp:sp>
    <dsp:sp modelId="{B213C218-603C-4FC9-B8AB-DE7A16A67C30}">
      <dsp:nvSpPr>
        <dsp:cNvPr id="0" name=""/>
        <dsp:cNvSpPr/>
      </dsp:nvSpPr>
      <dsp:spPr>
        <a:xfrm>
          <a:off x="0" y="2398172"/>
          <a:ext cx="8229599" cy="554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751E8DF-AAA1-4FC0-8DAB-3E36A84E607C}">
      <dsp:nvSpPr>
        <dsp:cNvPr id="0" name=""/>
        <dsp:cNvSpPr/>
      </dsp:nvSpPr>
      <dsp:spPr>
        <a:xfrm>
          <a:off x="411479" y="2073452"/>
          <a:ext cx="5760720" cy="649440"/>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977900" rtl="1">
            <a:lnSpc>
              <a:spcPct val="90000"/>
            </a:lnSpc>
            <a:spcBef>
              <a:spcPct val="0"/>
            </a:spcBef>
            <a:spcAft>
              <a:spcPct val="35000"/>
            </a:spcAft>
          </a:pPr>
          <a:r>
            <a:rPr lang="fa-IR" sz="2200" kern="1200" dirty="0" smtClean="0">
              <a:latin typeface="ذ ظشق"/>
              <a:cs typeface="B Zar" pitchFamily="2" charset="-78"/>
            </a:rPr>
            <a:t>سرمایه‌گذاری در بازار سرمایه</a:t>
          </a:r>
          <a:endParaRPr lang="en-US" sz="2200" kern="1200" dirty="0">
            <a:latin typeface="ذ ظشق"/>
            <a:cs typeface="B Zar" pitchFamily="2" charset="-78"/>
          </a:endParaRPr>
        </a:p>
      </dsp:txBody>
      <dsp:txXfrm>
        <a:off x="411479" y="2073452"/>
        <a:ext cx="5760720" cy="649440"/>
      </dsp:txXfrm>
    </dsp:sp>
    <dsp:sp modelId="{B2EEE4FF-E818-45B0-8AE3-F257FD51FB4A}">
      <dsp:nvSpPr>
        <dsp:cNvPr id="0" name=""/>
        <dsp:cNvSpPr/>
      </dsp:nvSpPr>
      <dsp:spPr>
        <a:xfrm>
          <a:off x="0" y="3396092"/>
          <a:ext cx="8229599" cy="554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8A75C15-AF4E-44E3-AC06-6C1556C5F5F9}">
      <dsp:nvSpPr>
        <dsp:cNvPr id="0" name=""/>
        <dsp:cNvSpPr/>
      </dsp:nvSpPr>
      <dsp:spPr>
        <a:xfrm>
          <a:off x="411479" y="3071372"/>
          <a:ext cx="5760720" cy="649440"/>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977900" rtl="1">
            <a:lnSpc>
              <a:spcPct val="90000"/>
            </a:lnSpc>
            <a:spcBef>
              <a:spcPct val="0"/>
            </a:spcBef>
            <a:spcAft>
              <a:spcPct val="35000"/>
            </a:spcAft>
          </a:pPr>
          <a:r>
            <a:rPr lang="fa-IR" sz="2200" kern="1200" dirty="0" smtClean="0">
              <a:latin typeface="ذ ظشق"/>
              <a:cs typeface="B Zar" pitchFamily="2" charset="-78"/>
            </a:rPr>
            <a:t>سرمایه‌گذاری در بازار پول</a:t>
          </a:r>
          <a:endParaRPr lang="en-US" sz="2200" kern="1200" dirty="0">
            <a:latin typeface="ذ ظشق"/>
            <a:cs typeface="B Zar" pitchFamily="2" charset="-78"/>
          </a:endParaRPr>
        </a:p>
      </dsp:txBody>
      <dsp:txXfrm>
        <a:off x="411479" y="3071372"/>
        <a:ext cx="5760720" cy="649440"/>
      </dsp:txXfrm>
    </dsp:sp>
    <dsp:sp modelId="{F41169C8-0A0A-4BF6-80AF-F23A6BDC0649}">
      <dsp:nvSpPr>
        <dsp:cNvPr id="0" name=""/>
        <dsp:cNvSpPr/>
      </dsp:nvSpPr>
      <dsp:spPr>
        <a:xfrm>
          <a:off x="0" y="4394012"/>
          <a:ext cx="8229599" cy="5544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FD99978-8440-4C1A-A4EE-FE8F2E5D48B4}">
      <dsp:nvSpPr>
        <dsp:cNvPr id="0" name=""/>
        <dsp:cNvSpPr/>
      </dsp:nvSpPr>
      <dsp:spPr>
        <a:xfrm>
          <a:off x="411479" y="4069292"/>
          <a:ext cx="5760720" cy="6494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977900" rtl="1">
            <a:lnSpc>
              <a:spcPct val="90000"/>
            </a:lnSpc>
            <a:spcBef>
              <a:spcPct val="0"/>
            </a:spcBef>
            <a:spcAft>
              <a:spcPct val="35000"/>
            </a:spcAft>
          </a:pPr>
          <a:r>
            <a:rPr lang="fa-IR" sz="2200" kern="1200" dirty="0" smtClean="0">
              <a:latin typeface="ذ ظشق"/>
              <a:cs typeface="B Zar" pitchFamily="2" charset="-78"/>
            </a:rPr>
            <a:t>سرمایه‌گذاری در بازار غیررسمی</a:t>
          </a:r>
          <a:endParaRPr lang="en-US" sz="2200" kern="1200" dirty="0">
            <a:latin typeface="ذ ظشق"/>
            <a:cs typeface="B Zar" pitchFamily="2" charset="-78"/>
          </a:endParaRPr>
        </a:p>
      </dsp:txBody>
      <dsp:txXfrm>
        <a:off x="411479" y="4069292"/>
        <a:ext cx="5760720" cy="6494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A226D0-0E83-44D8-A8D9-A7BD39251B19}">
      <dsp:nvSpPr>
        <dsp:cNvPr id="0" name=""/>
        <dsp:cNvSpPr/>
      </dsp:nvSpPr>
      <dsp:spPr>
        <a:xfrm>
          <a:off x="0" y="0"/>
          <a:ext cx="5010759" cy="5760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SA" sz="2600" kern="1200" dirty="0" smtClean="0"/>
            <a:t>طلا </a:t>
          </a:r>
          <a:endParaRPr lang="fa-IR" sz="2600" kern="1200" dirty="0"/>
        </a:p>
      </dsp:txBody>
      <dsp:txXfrm>
        <a:off x="0" y="0"/>
        <a:ext cx="4355477" cy="576072"/>
      </dsp:txXfrm>
    </dsp:sp>
    <dsp:sp modelId="{B8393BB0-1BE5-4A20-9F8C-7C3105F218A4}">
      <dsp:nvSpPr>
        <dsp:cNvPr id="0" name=""/>
        <dsp:cNvSpPr/>
      </dsp:nvSpPr>
      <dsp:spPr>
        <a:xfrm>
          <a:off x="374180" y="656082"/>
          <a:ext cx="5010759" cy="5760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kern="1200" dirty="0" smtClean="0"/>
            <a:t>ارز </a:t>
          </a:r>
          <a:endParaRPr lang="en-US" sz="2600" kern="1200" dirty="0"/>
        </a:p>
      </dsp:txBody>
      <dsp:txXfrm>
        <a:off x="374180" y="656082"/>
        <a:ext cx="4262132" cy="576071"/>
      </dsp:txXfrm>
    </dsp:sp>
    <dsp:sp modelId="{7CC08180-8974-4FC9-8C5E-B497022F22B2}">
      <dsp:nvSpPr>
        <dsp:cNvPr id="0" name=""/>
        <dsp:cNvSpPr/>
      </dsp:nvSpPr>
      <dsp:spPr>
        <a:xfrm>
          <a:off x="748360" y="1312163"/>
          <a:ext cx="5010759" cy="5760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kern="1200" dirty="0" smtClean="0"/>
            <a:t>بورس </a:t>
          </a:r>
          <a:endParaRPr lang="en-US" sz="2600" kern="1200" dirty="0"/>
        </a:p>
      </dsp:txBody>
      <dsp:txXfrm>
        <a:off x="748360" y="1312163"/>
        <a:ext cx="4262132" cy="576072"/>
      </dsp:txXfrm>
    </dsp:sp>
    <dsp:sp modelId="{57BE86EC-51EF-42AE-B21C-8597814503D6}">
      <dsp:nvSpPr>
        <dsp:cNvPr id="0" name=""/>
        <dsp:cNvSpPr/>
      </dsp:nvSpPr>
      <dsp:spPr>
        <a:xfrm>
          <a:off x="1122540" y="1968246"/>
          <a:ext cx="5010759" cy="5760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kern="1200" dirty="0" smtClean="0"/>
            <a:t>زمين و ساختمان</a:t>
          </a:r>
          <a:endParaRPr lang="en-US" sz="2600" kern="1200" dirty="0"/>
        </a:p>
      </dsp:txBody>
      <dsp:txXfrm>
        <a:off x="1122540" y="1968246"/>
        <a:ext cx="4262132" cy="576072"/>
      </dsp:txXfrm>
    </dsp:sp>
    <dsp:sp modelId="{4E7B11E6-7574-454E-9F36-9268F60B893F}">
      <dsp:nvSpPr>
        <dsp:cNvPr id="0" name=""/>
        <dsp:cNvSpPr/>
      </dsp:nvSpPr>
      <dsp:spPr>
        <a:xfrm>
          <a:off x="1496720" y="2624327"/>
          <a:ext cx="5010759" cy="5760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kern="1200" dirty="0" smtClean="0"/>
            <a:t>...</a:t>
          </a:r>
          <a:endParaRPr lang="en-US" sz="2600" kern="1200" dirty="0"/>
        </a:p>
      </dsp:txBody>
      <dsp:txXfrm>
        <a:off x="1496720" y="2624327"/>
        <a:ext cx="4262132" cy="576072"/>
      </dsp:txXfrm>
    </dsp:sp>
    <dsp:sp modelId="{1DD67D70-56BE-464E-AD04-5380CE6669EF}">
      <dsp:nvSpPr>
        <dsp:cNvPr id="0" name=""/>
        <dsp:cNvSpPr/>
      </dsp:nvSpPr>
      <dsp:spPr>
        <a:xfrm>
          <a:off x="4636312" y="420852"/>
          <a:ext cx="374446" cy="374446"/>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4636312" y="420852"/>
        <a:ext cx="374446" cy="374446"/>
      </dsp:txXfrm>
    </dsp:sp>
    <dsp:sp modelId="{8C8A89F0-9906-4DAD-9205-B0BAA4983E35}">
      <dsp:nvSpPr>
        <dsp:cNvPr id="0" name=""/>
        <dsp:cNvSpPr/>
      </dsp:nvSpPr>
      <dsp:spPr>
        <a:xfrm>
          <a:off x="5010492" y="1076934"/>
          <a:ext cx="374446" cy="374446"/>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5010492" y="1076934"/>
        <a:ext cx="374446" cy="374446"/>
      </dsp:txXfrm>
    </dsp:sp>
    <dsp:sp modelId="{91DD04D7-C020-4900-9F2E-38BCAB6F7C1A}">
      <dsp:nvSpPr>
        <dsp:cNvPr id="0" name=""/>
        <dsp:cNvSpPr/>
      </dsp:nvSpPr>
      <dsp:spPr>
        <a:xfrm>
          <a:off x="5384673" y="1723415"/>
          <a:ext cx="374446" cy="374446"/>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5384673" y="1723415"/>
        <a:ext cx="374446" cy="374446"/>
      </dsp:txXfrm>
    </dsp:sp>
    <dsp:sp modelId="{FD4358F7-1BAC-46E3-9564-0551C673D0B2}">
      <dsp:nvSpPr>
        <dsp:cNvPr id="0" name=""/>
        <dsp:cNvSpPr/>
      </dsp:nvSpPr>
      <dsp:spPr>
        <a:xfrm>
          <a:off x="5758853" y="2385898"/>
          <a:ext cx="374446" cy="374446"/>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5758853" y="2385898"/>
        <a:ext cx="374446" cy="37444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FCBF54-80D4-42B1-B14C-F88F11E60763}">
      <dsp:nvSpPr>
        <dsp:cNvPr id="0" name=""/>
        <dsp:cNvSpPr/>
      </dsp:nvSpPr>
      <dsp:spPr>
        <a:xfrm>
          <a:off x="0" y="0"/>
          <a:ext cx="3434159" cy="1185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Low" defTabSz="844550" rtl="1">
            <a:lnSpc>
              <a:spcPct val="90000"/>
            </a:lnSpc>
            <a:spcBef>
              <a:spcPct val="0"/>
            </a:spcBef>
            <a:spcAft>
              <a:spcPct val="35000"/>
            </a:spcAft>
          </a:pPr>
          <a:r>
            <a:rPr lang="fa-IR" sz="1900" kern="1200" dirty="0" smtClean="0">
              <a:cs typeface="B Zar" pitchFamily="2" charset="-78"/>
            </a:rPr>
            <a:t>قيمت ارز بالا مي‌رود </a:t>
          </a:r>
          <a:endParaRPr lang="en-US" sz="1900" kern="1200" dirty="0">
            <a:cs typeface="B Zar" pitchFamily="2" charset="-78"/>
          </a:endParaRPr>
        </a:p>
      </dsp:txBody>
      <dsp:txXfrm>
        <a:off x="0" y="0"/>
        <a:ext cx="2224472" cy="1185386"/>
      </dsp:txXfrm>
    </dsp:sp>
    <dsp:sp modelId="{72981175-D3D4-445F-962C-52248B062B43}">
      <dsp:nvSpPr>
        <dsp:cNvPr id="0" name=""/>
        <dsp:cNvSpPr/>
      </dsp:nvSpPr>
      <dsp:spPr>
        <a:xfrm>
          <a:off x="303014" y="1382950"/>
          <a:ext cx="3434159" cy="1185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Low" defTabSz="844550" rtl="1">
            <a:lnSpc>
              <a:spcPct val="90000"/>
            </a:lnSpc>
            <a:spcBef>
              <a:spcPct val="0"/>
            </a:spcBef>
            <a:spcAft>
              <a:spcPct val="35000"/>
            </a:spcAft>
          </a:pPr>
          <a:r>
            <a:rPr lang="fa-IR" sz="1900" kern="1200" dirty="0" smtClean="0">
              <a:cs typeface="B Zar" pitchFamily="2" charset="-78"/>
            </a:rPr>
            <a:t>قيمت سهام شركت‌هاي صادراتي در بورس بالا مي‌رود </a:t>
          </a:r>
          <a:endParaRPr lang="en-US" sz="1900" kern="1200" dirty="0">
            <a:cs typeface="B Zar" pitchFamily="2" charset="-78"/>
          </a:endParaRPr>
        </a:p>
      </dsp:txBody>
      <dsp:txXfrm>
        <a:off x="303014" y="1382950"/>
        <a:ext cx="2360644" cy="1185386"/>
      </dsp:txXfrm>
    </dsp:sp>
    <dsp:sp modelId="{B4044330-CFEA-43B3-A06C-5DE2C2268D7D}">
      <dsp:nvSpPr>
        <dsp:cNvPr id="0" name=""/>
        <dsp:cNvSpPr/>
      </dsp:nvSpPr>
      <dsp:spPr>
        <a:xfrm>
          <a:off x="606028" y="2765901"/>
          <a:ext cx="3434159" cy="1185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Low" defTabSz="844550" rtl="1">
            <a:lnSpc>
              <a:spcPct val="90000"/>
            </a:lnSpc>
            <a:spcBef>
              <a:spcPct val="0"/>
            </a:spcBef>
            <a:spcAft>
              <a:spcPct val="35000"/>
            </a:spcAft>
          </a:pPr>
          <a:r>
            <a:rPr lang="fa-IR" sz="1900" kern="1200" dirty="0" smtClean="0">
              <a:cs typeface="B Zar" pitchFamily="2" charset="-78"/>
            </a:rPr>
            <a:t>حركت از يك بازار به بازار دوم نداريم </a:t>
          </a:r>
          <a:endParaRPr lang="en-US" sz="1900" kern="1200" dirty="0">
            <a:cs typeface="B Zar" pitchFamily="2" charset="-78"/>
          </a:endParaRPr>
        </a:p>
      </dsp:txBody>
      <dsp:txXfrm>
        <a:off x="606028" y="2765901"/>
        <a:ext cx="2360644" cy="1185386"/>
      </dsp:txXfrm>
    </dsp:sp>
    <dsp:sp modelId="{A3F56D06-5172-43CD-8CED-73E24BD18AB7}">
      <dsp:nvSpPr>
        <dsp:cNvPr id="0" name=""/>
        <dsp:cNvSpPr/>
      </dsp:nvSpPr>
      <dsp:spPr>
        <a:xfrm>
          <a:off x="2663658" y="898918"/>
          <a:ext cx="770501" cy="77050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Low" defTabSz="1600200">
            <a:lnSpc>
              <a:spcPct val="90000"/>
            </a:lnSpc>
            <a:spcBef>
              <a:spcPct val="0"/>
            </a:spcBef>
            <a:spcAft>
              <a:spcPct val="35000"/>
            </a:spcAft>
          </a:pPr>
          <a:endParaRPr lang="en-US" sz="3600" kern="1200">
            <a:cs typeface="B Zar" pitchFamily="2" charset="-78"/>
          </a:endParaRPr>
        </a:p>
      </dsp:txBody>
      <dsp:txXfrm>
        <a:off x="2663658" y="898918"/>
        <a:ext cx="770501" cy="770501"/>
      </dsp:txXfrm>
    </dsp:sp>
    <dsp:sp modelId="{39167223-932A-4B6C-95D8-FB38E66E4275}">
      <dsp:nvSpPr>
        <dsp:cNvPr id="0" name=""/>
        <dsp:cNvSpPr/>
      </dsp:nvSpPr>
      <dsp:spPr>
        <a:xfrm>
          <a:off x="2966672" y="2273966"/>
          <a:ext cx="770501" cy="77050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justLow" defTabSz="1600200">
            <a:lnSpc>
              <a:spcPct val="90000"/>
            </a:lnSpc>
            <a:spcBef>
              <a:spcPct val="0"/>
            </a:spcBef>
            <a:spcAft>
              <a:spcPct val="35000"/>
            </a:spcAft>
          </a:pPr>
          <a:endParaRPr lang="en-US" sz="3600" kern="1200">
            <a:cs typeface="B Zar" pitchFamily="2" charset="-78"/>
          </a:endParaRPr>
        </a:p>
      </dsp:txBody>
      <dsp:txXfrm>
        <a:off x="2966672" y="2273966"/>
        <a:ext cx="770501" cy="77050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1CF08-96F5-4E48-864F-486DEE712660}">
      <dsp:nvSpPr>
        <dsp:cNvPr id="0" name=""/>
        <dsp:cNvSpPr/>
      </dsp:nvSpPr>
      <dsp:spPr>
        <a:xfrm>
          <a:off x="0" y="0"/>
          <a:ext cx="3435508" cy="1185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Low" defTabSz="800100" rtl="1">
            <a:lnSpc>
              <a:spcPct val="90000"/>
            </a:lnSpc>
            <a:spcBef>
              <a:spcPct val="0"/>
            </a:spcBef>
            <a:spcAft>
              <a:spcPct val="35000"/>
            </a:spcAft>
          </a:pPr>
          <a:r>
            <a:rPr lang="fa-IR" sz="1800" kern="1200" dirty="0" smtClean="0">
              <a:cs typeface="B Zar" pitchFamily="2" charset="-78"/>
            </a:rPr>
            <a:t>قيمت زمين و ساختمان بالا مي‌رود </a:t>
          </a:r>
          <a:endParaRPr lang="en-US" sz="1800" kern="1200" dirty="0">
            <a:cs typeface="B Zar" pitchFamily="2" charset="-78"/>
          </a:endParaRPr>
        </a:p>
      </dsp:txBody>
      <dsp:txXfrm>
        <a:off x="0" y="0"/>
        <a:ext cx="2225821" cy="1185386"/>
      </dsp:txXfrm>
    </dsp:sp>
    <dsp:sp modelId="{2F514A6C-967D-40E4-A112-ACADF7EFF493}">
      <dsp:nvSpPr>
        <dsp:cNvPr id="0" name=""/>
        <dsp:cNvSpPr/>
      </dsp:nvSpPr>
      <dsp:spPr>
        <a:xfrm>
          <a:off x="303133" y="1382950"/>
          <a:ext cx="3435508" cy="1185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Low" defTabSz="800100" rtl="1">
            <a:lnSpc>
              <a:spcPct val="90000"/>
            </a:lnSpc>
            <a:spcBef>
              <a:spcPct val="0"/>
            </a:spcBef>
            <a:spcAft>
              <a:spcPct val="35000"/>
            </a:spcAft>
          </a:pPr>
          <a:r>
            <a:rPr lang="fa-IR" sz="1800" kern="1200" dirty="0" smtClean="0">
              <a:cs typeface="B Zar" pitchFamily="2" charset="-78"/>
            </a:rPr>
            <a:t>قيمت سهام شركت‌هاي مربوطه بالا مي‌رود</a:t>
          </a:r>
          <a:endParaRPr lang="en-US" sz="1800" kern="1200" dirty="0">
            <a:cs typeface="B Zar" pitchFamily="2" charset="-78"/>
          </a:endParaRPr>
        </a:p>
      </dsp:txBody>
      <dsp:txXfrm>
        <a:off x="303133" y="1382950"/>
        <a:ext cx="2361874" cy="1185386"/>
      </dsp:txXfrm>
    </dsp:sp>
    <dsp:sp modelId="{284C3A3B-7854-45BE-BD3F-711608C2F06E}">
      <dsp:nvSpPr>
        <dsp:cNvPr id="0" name=""/>
        <dsp:cNvSpPr/>
      </dsp:nvSpPr>
      <dsp:spPr>
        <a:xfrm>
          <a:off x="606266" y="2765901"/>
          <a:ext cx="3435508" cy="1185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Low" defTabSz="800100" rtl="1">
            <a:lnSpc>
              <a:spcPct val="90000"/>
            </a:lnSpc>
            <a:spcBef>
              <a:spcPct val="0"/>
            </a:spcBef>
            <a:spcAft>
              <a:spcPct val="35000"/>
            </a:spcAft>
          </a:pPr>
          <a:r>
            <a:rPr lang="fa-IR" sz="1800" kern="1200" dirty="0" smtClean="0">
              <a:cs typeface="B Zar" pitchFamily="2" charset="-78"/>
            </a:rPr>
            <a:t>حركت از يك بازار به بازار دوم نداريم </a:t>
          </a:r>
          <a:endParaRPr lang="en-US" sz="1800" kern="1200" dirty="0">
            <a:cs typeface="B Zar" pitchFamily="2" charset="-78"/>
          </a:endParaRPr>
        </a:p>
      </dsp:txBody>
      <dsp:txXfrm>
        <a:off x="606266" y="2765901"/>
        <a:ext cx="2361874" cy="1185386"/>
      </dsp:txXfrm>
    </dsp:sp>
    <dsp:sp modelId="{76570D10-75B8-42F5-9F35-00CFEA9CD05A}">
      <dsp:nvSpPr>
        <dsp:cNvPr id="0" name=""/>
        <dsp:cNvSpPr/>
      </dsp:nvSpPr>
      <dsp:spPr>
        <a:xfrm>
          <a:off x="2665007" y="898918"/>
          <a:ext cx="770501" cy="77050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justLow" defTabSz="800100">
            <a:lnSpc>
              <a:spcPct val="90000"/>
            </a:lnSpc>
            <a:spcBef>
              <a:spcPct val="0"/>
            </a:spcBef>
            <a:spcAft>
              <a:spcPct val="35000"/>
            </a:spcAft>
          </a:pPr>
          <a:endParaRPr lang="en-US" sz="1800" kern="1200">
            <a:cs typeface="B Zar" pitchFamily="2" charset="-78"/>
          </a:endParaRPr>
        </a:p>
      </dsp:txBody>
      <dsp:txXfrm>
        <a:off x="2665007" y="898918"/>
        <a:ext cx="770501" cy="770501"/>
      </dsp:txXfrm>
    </dsp:sp>
    <dsp:sp modelId="{179ED270-E80B-4740-ADF6-C61AA16A9702}">
      <dsp:nvSpPr>
        <dsp:cNvPr id="0" name=""/>
        <dsp:cNvSpPr/>
      </dsp:nvSpPr>
      <dsp:spPr>
        <a:xfrm>
          <a:off x="2968140" y="2273966"/>
          <a:ext cx="770501" cy="77050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justLow" defTabSz="800100">
            <a:lnSpc>
              <a:spcPct val="90000"/>
            </a:lnSpc>
            <a:spcBef>
              <a:spcPct val="0"/>
            </a:spcBef>
            <a:spcAft>
              <a:spcPct val="35000"/>
            </a:spcAft>
          </a:pPr>
          <a:endParaRPr lang="en-US" sz="1800" kern="1200">
            <a:cs typeface="B Zar" pitchFamily="2" charset="-78"/>
          </a:endParaRPr>
        </a:p>
      </dsp:txBody>
      <dsp:txXfrm>
        <a:off x="2968140" y="2273966"/>
        <a:ext cx="770501" cy="7705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a:p>
        </p:txBody>
      </p:sp>
      <p:sp>
        <p:nvSpPr>
          <p:cNvPr id="7885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62EDED47-B701-4340-8C97-F97172D9E6D8}" type="datetimeFigureOut">
              <a:rPr lang="en-US"/>
              <a:pPr>
                <a:defRPr/>
              </a:pPr>
              <a:t>5/29/2012</a:t>
            </a:fld>
            <a:endParaRPr lang="en-US"/>
          </a:p>
        </p:txBody>
      </p:sp>
      <p:sp>
        <p:nvSpPr>
          <p:cNvPr id="78852"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a:p>
        </p:txBody>
      </p:sp>
      <p:sp>
        <p:nvSpPr>
          <p:cNvPr id="78853"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DD9C1766-2E12-478C-9CA8-85C400EE8447}" type="slidenum">
              <a:rPr lang="en-US"/>
              <a:pPr>
                <a:defRPr/>
              </a:pPr>
              <a:t>‹#›</a:t>
            </a:fld>
            <a:endParaRPr lang="en-US"/>
          </a:p>
        </p:txBody>
      </p:sp>
    </p:spTree>
    <p:extLst>
      <p:ext uri="{BB962C8B-B14F-4D97-AF65-F5344CB8AC3E}">
        <p14:creationId xmlns="" xmlns:p14="http://schemas.microsoft.com/office/powerpoint/2010/main" val="2188944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a:p>
        </p:txBody>
      </p:sp>
      <p:sp>
        <p:nvSpPr>
          <p:cNvPr id="35843"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a:defRPr sz="1200">
                <a:latin typeface="Arial" pitchFamily="34" charset="0"/>
                <a:cs typeface="Arial" pitchFamily="34"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a:p>
        </p:txBody>
      </p:sp>
      <p:sp>
        <p:nvSpPr>
          <p:cNvPr id="3584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a:defRPr sz="1200">
                <a:latin typeface="Arial" pitchFamily="34" charset="0"/>
                <a:cs typeface="Arial" pitchFamily="34" charset="0"/>
              </a:defRPr>
            </a:lvl1pPr>
          </a:lstStyle>
          <a:p>
            <a:pPr>
              <a:defRPr/>
            </a:pPr>
            <a:fld id="{37E99620-120D-4961-A14D-0DD188F02D33}" type="slidenum">
              <a:rPr lang="en-US"/>
              <a:pPr>
                <a:defRPr/>
              </a:pPr>
              <a:t>‹#›</a:t>
            </a:fld>
            <a:endParaRPr lang="en-US"/>
          </a:p>
        </p:txBody>
      </p:sp>
    </p:spTree>
    <p:extLst>
      <p:ext uri="{BB962C8B-B14F-4D97-AF65-F5344CB8AC3E}">
        <p14:creationId xmlns="" xmlns:p14="http://schemas.microsoft.com/office/powerpoint/2010/main" val="2095842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008731E-1AC0-4030-A986-B60044D53AA0}" type="slidenum">
              <a:rPr lang="fa-IR" smtClean="0"/>
              <a:pPr/>
              <a:t>2</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37</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38</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5076DA-A19A-4959-A8B8-5F8717D8220F}" type="slidenum">
              <a:rPr lang="en-US" smtClean="0"/>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a:ln/>
        </p:spPr>
      </p:sp>
      <p:sp>
        <p:nvSpPr>
          <p:cNvPr id="29699" name="عنصر نائب للملاحظات 2"/>
          <p:cNvSpPr>
            <a:spLocks noGrp="1"/>
          </p:cNvSpPr>
          <p:nvPr>
            <p:ph type="body" idx="1"/>
          </p:nvPr>
        </p:nvSpPr>
        <p:spPr>
          <a:noFill/>
          <a:ln/>
        </p:spPr>
        <p:txBody>
          <a:bodyPr/>
          <a:lstStyle/>
          <a:p>
            <a:pPr algn="r" rtl="1"/>
            <a:endParaRPr lang="en-US" smtClean="0"/>
          </a:p>
        </p:txBody>
      </p:sp>
      <p:sp>
        <p:nvSpPr>
          <p:cNvPr id="29700" name="عنصر نائب لرقم الشريحة 3"/>
          <p:cNvSpPr>
            <a:spLocks noGrp="1"/>
          </p:cNvSpPr>
          <p:nvPr>
            <p:ph type="sldNum" sz="quarter" idx="5"/>
          </p:nvPr>
        </p:nvSpPr>
        <p:spPr>
          <a:noFill/>
        </p:spPr>
        <p:txBody>
          <a:bodyPr/>
          <a:lstStyle/>
          <a:p>
            <a:fld id="{DF7222BC-75AA-40D3-A93B-FFF088E3235E}" type="slidenum">
              <a:rPr lang="en-US" smtClean="0">
                <a:latin typeface="Arial" charset="0"/>
                <a:cs typeface="Arial" charset="0"/>
              </a:rPr>
              <a:pPr/>
              <a:t>76</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51"/>
          <p:cNvSpPr>
            <a:spLocks noChangeArrowheads="1"/>
          </p:cNvSpPr>
          <p:nvPr/>
        </p:nvSpPr>
        <p:spPr bwMode="ltGray">
          <a:xfrm>
            <a:off x="0" y="476250"/>
            <a:ext cx="9147175" cy="6381750"/>
          </a:xfrm>
          <a:prstGeom prst="rect">
            <a:avLst/>
          </a:prstGeom>
          <a:gradFill rotWithShape="1">
            <a:gsLst>
              <a:gs pos="0">
                <a:srgbClr val="437CD1"/>
              </a:gs>
              <a:gs pos="100000">
                <a:srgbClr val="000066"/>
              </a:gs>
            </a:gsLst>
            <a:lin ang="0" scaled="1"/>
          </a:gradFill>
          <a:ln w="9525">
            <a:noFill/>
            <a:miter lim="800000"/>
            <a:headEnd/>
            <a:tailEnd/>
          </a:ln>
        </p:spPr>
        <p:txBody>
          <a:bodyPr wrap="none" anchor="ctr"/>
          <a:lstStyle/>
          <a:p>
            <a:pPr>
              <a:defRPr/>
            </a:pPr>
            <a:endParaRPr lang="en-US">
              <a:cs typeface="+mn-cs"/>
            </a:endParaRPr>
          </a:p>
        </p:txBody>
      </p:sp>
      <p:sp>
        <p:nvSpPr>
          <p:cNvPr id="5" name="Rectangle 35"/>
          <p:cNvSpPr>
            <a:spLocks noChangeArrowheads="1"/>
          </p:cNvSpPr>
          <p:nvPr/>
        </p:nvSpPr>
        <p:spPr bwMode="gray">
          <a:xfrm>
            <a:off x="0" y="0"/>
            <a:ext cx="9144000" cy="6096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sp>
        <p:nvSpPr>
          <p:cNvPr id="6" name="Rectangle 36"/>
          <p:cNvSpPr>
            <a:spLocks noChangeArrowheads="1"/>
          </p:cNvSpPr>
          <p:nvPr/>
        </p:nvSpPr>
        <p:spPr bwMode="ltGray">
          <a:xfrm flipV="1">
            <a:off x="304800" y="685800"/>
            <a:ext cx="5257800" cy="6019800"/>
          </a:xfrm>
          <a:prstGeom prst="rect">
            <a:avLst/>
          </a:prstGeom>
          <a:noFill/>
          <a:ln w="9525">
            <a:solidFill>
              <a:schemeClr val="tx2"/>
            </a:solidFill>
            <a:miter lim="800000"/>
            <a:headEnd/>
            <a:tailEnd/>
          </a:ln>
          <a:effectLst/>
        </p:spPr>
        <p:txBody>
          <a:bodyPr wrap="none" anchor="ctr"/>
          <a:lstStyle/>
          <a:p>
            <a:pPr>
              <a:defRPr/>
            </a:pPr>
            <a:endParaRPr lang="en-US">
              <a:cs typeface="+mn-cs"/>
            </a:endParaRPr>
          </a:p>
        </p:txBody>
      </p:sp>
      <p:sp>
        <p:nvSpPr>
          <p:cNvPr id="7" name="Rectangle 37"/>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en-US">
              <a:cs typeface="+mn-cs"/>
            </a:endParaRPr>
          </a:p>
        </p:txBody>
      </p:sp>
      <p:grpSp>
        <p:nvGrpSpPr>
          <p:cNvPr id="8" name="Group 38"/>
          <p:cNvGrpSpPr>
            <a:grpSpLocks/>
          </p:cNvGrpSpPr>
          <p:nvPr/>
        </p:nvGrpSpPr>
        <p:grpSpPr bwMode="auto">
          <a:xfrm>
            <a:off x="1143000" y="2132013"/>
            <a:ext cx="8001000" cy="4725987"/>
            <a:chOff x="720" y="1343"/>
            <a:chExt cx="5040" cy="2977"/>
          </a:xfrm>
        </p:grpSpPr>
        <p:sp>
          <p:nvSpPr>
            <p:cNvPr id="9" name="Rectangle 39"/>
            <p:cNvSpPr>
              <a:spLocks noChangeArrowheads="1"/>
            </p:cNvSpPr>
            <p:nvPr userDrawn="1"/>
          </p:nvSpPr>
          <p:spPr bwMode="gray">
            <a:xfrm>
              <a:off x="1032" y="1344"/>
              <a:ext cx="4728" cy="2976"/>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grpSp>
          <p:nvGrpSpPr>
            <p:cNvPr id="10" name="Group 40"/>
            <p:cNvGrpSpPr>
              <a:grpSpLocks/>
            </p:cNvGrpSpPr>
            <p:nvPr userDrawn="1"/>
          </p:nvGrpSpPr>
          <p:grpSpPr bwMode="auto">
            <a:xfrm>
              <a:off x="720" y="1343"/>
              <a:ext cx="624" cy="2974"/>
              <a:chOff x="768" y="1104"/>
              <a:chExt cx="624" cy="3216"/>
            </a:xfrm>
          </p:grpSpPr>
          <p:sp>
            <p:nvSpPr>
              <p:cNvPr id="11" name="Oval 41"/>
              <p:cNvSpPr>
                <a:spLocks noChangeArrowheads="1"/>
              </p:cNvSpPr>
              <p:nvPr userDrawn="1"/>
            </p:nvSpPr>
            <p:spPr bwMode="gray">
              <a:xfrm>
                <a:off x="768" y="1104"/>
                <a:ext cx="624" cy="624"/>
              </a:xfrm>
              <a:prstGeom prst="ellipse">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12" name="Rectangle 42"/>
              <p:cNvSpPr>
                <a:spLocks noChangeArrowheads="1"/>
              </p:cNvSpPr>
              <p:nvPr userDrawn="1"/>
            </p:nvSpPr>
            <p:spPr bwMode="gray">
              <a:xfrm>
                <a:off x="768" y="1440"/>
                <a:ext cx="576" cy="288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grpSp>
      </p:grpSp>
      <p:sp>
        <p:nvSpPr>
          <p:cNvPr id="13" name="Rectangle 43"/>
          <p:cNvSpPr>
            <a:spLocks noChangeArrowheads="1"/>
          </p:cNvSpPr>
          <p:nvPr/>
        </p:nvSpPr>
        <p:spPr bwMode="ltGray">
          <a:xfrm>
            <a:off x="533400" y="6553200"/>
            <a:ext cx="8610600" cy="304800"/>
          </a:xfrm>
          <a:prstGeom prst="rect">
            <a:avLst/>
          </a:prstGeom>
          <a:solidFill>
            <a:schemeClr val="accent2"/>
          </a:solidFill>
          <a:ln w="9525">
            <a:noFill/>
            <a:miter lim="800000"/>
            <a:headEnd/>
            <a:tailEnd/>
          </a:ln>
          <a:effectLst/>
        </p:spPr>
        <p:txBody>
          <a:bodyPr wrap="none" anchor="ctr"/>
          <a:lstStyle/>
          <a:p>
            <a:pPr>
              <a:defRPr/>
            </a:pPr>
            <a:endParaRPr lang="en-US">
              <a:cs typeface="+mn-cs"/>
            </a:endParaRPr>
          </a:p>
        </p:txBody>
      </p:sp>
      <p:sp>
        <p:nvSpPr>
          <p:cNvPr id="14" name="Rectangle 44"/>
          <p:cNvSpPr>
            <a:spLocks noChangeArrowheads="1"/>
          </p:cNvSpPr>
          <p:nvPr/>
        </p:nvSpPr>
        <p:spPr bwMode="ltGray">
          <a:xfrm>
            <a:off x="2352675" y="1860550"/>
            <a:ext cx="6791325" cy="501650"/>
          </a:xfrm>
          <a:prstGeom prst="rect">
            <a:avLst/>
          </a:prstGeom>
          <a:solidFill>
            <a:schemeClr val="hlink"/>
          </a:solidFill>
          <a:ln w="28575">
            <a:solidFill>
              <a:schemeClr val="tx2"/>
            </a:solidFill>
            <a:miter lim="800000"/>
            <a:headEnd/>
            <a:tailEnd/>
          </a:ln>
          <a:effectLst/>
        </p:spPr>
        <p:txBody>
          <a:bodyPr/>
          <a:lstStyle/>
          <a:p>
            <a:pPr algn="ctr">
              <a:spcBef>
                <a:spcPct val="20000"/>
              </a:spcBef>
              <a:buFont typeface="Wingdings" pitchFamily="2" charset="2"/>
              <a:buNone/>
              <a:defRPr/>
            </a:pPr>
            <a:endParaRPr lang="en-US" altLang="ko-KR" sz="2800">
              <a:solidFill>
                <a:schemeClr val="bg1"/>
              </a:solidFill>
              <a:cs typeface="+mn-cs"/>
            </a:endParaRPr>
          </a:p>
        </p:txBody>
      </p:sp>
      <p:sp>
        <p:nvSpPr>
          <p:cNvPr id="3074" name="Rectangle 2"/>
          <p:cNvSpPr>
            <a:spLocks noGrp="1" noChangeArrowheads="1"/>
          </p:cNvSpPr>
          <p:nvPr>
            <p:ph type="ctrTitle"/>
          </p:nvPr>
        </p:nvSpPr>
        <p:spPr>
          <a:xfrm>
            <a:off x="1600200" y="3200400"/>
            <a:ext cx="6858000" cy="685800"/>
          </a:xfrm>
        </p:spPr>
        <p:txBody>
          <a:bodyPr/>
          <a:lstStyle>
            <a:lvl1pPr algn="ctr">
              <a:defRPr sz="4400" b="1">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2362200" y="1871663"/>
            <a:ext cx="6400800" cy="457200"/>
          </a:xfrm>
        </p:spPr>
        <p:txBody>
          <a:bodyPr/>
          <a:lstStyle>
            <a:lvl1pPr marL="0" indent="0" algn="ctr">
              <a:buFont typeface="Wingdings" pitchFamily="2" charset="2"/>
              <a:buNone/>
              <a:defRPr sz="2800">
                <a:solidFill>
                  <a:schemeClr val="bg1"/>
                </a:solidFill>
              </a:defRPr>
            </a:lvl1pPr>
          </a:lstStyle>
          <a:p>
            <a:r>
              <a:rPr lang="en-US"/>
              <a:t>Click to edit Master subtitle style</a:t>
            </a:r>
          </a:p>
        </p:txBody>
      </p:sp>
      <p:sp>
        <p:nvSpPr>
          <p:cNvPr id="15"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fld id="{18BA1552-00F1-441A-86D9-38DC48BA3F8C}" type="datetime1">
              <a:rPr lang="en-US"/>
              <a:pPr>
                <a:defRPr/>
              </a:pPr>
              <a:t>5/29/2012</a:t>
            </a:fld>
            <a:endParaRPr lang="en-US"/>
          </a:p>
        </p:txBody>
      </p:sp>
      <p:sp>
        <p:nvSpPr>
          <p:cNvPr id="16" name="Rectangle 5"/>
          <p:cNvSpPr>
            <a:spLocks noGrp="1" noChangeArrowheads="1"/>
          </p:cNvSpPr>
          <p:nvPr>
            <p:ph type="ftr" sz="quarter" idx="11"/>
          </p:nvPr>
        </p:nvSpPr>
        <p:spPr>
          <a:xfrm>
            <a:off x="3124200" y="6537325"/>
            <a:ext cx="2895600" cy="320675"/>
          </a:xfrm>
        </p:spPr>
        <p:txBody>
          <a:bodyPr/>
          <a:lstStyle>
            <a:lvl1pPr>
              <a:defRPr>
                <a:solidFill>
                  <a:schemeClr val="bg1"/>
                </a:solidFill>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A97B97-AA10-4CAA-BC30-7977EBB44987}" type="datetime1">
              <a:rPr lang="en-US"/>
              <a:pPr>
                <a:defRPr/>
              </a:pPr>
              <a:t>5/29/2012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7C00E6-9770-4F68-A34A-B3145ACEBC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86550" y="457200"/>
            <a:ext cx="2076450" cy="59404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457200"/>
            <a:ext cx="6076950" cy="59404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573C3D-6058-4D76-AE87-2E1139A29E65}" type="datetime1">
              <a:rPr lang="en-US"/>
              <a:pPr>
                <a:defRPr/>
              </a:pPr>
              <a:t>5/29/2012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12CEA-8A74-415E-B619-EF9715D9FB6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457200" y="1371600"/>
            <a:ext cx="8229600" cy="50260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7316966-5246-4623-98D8-9C0DAB6EE2E2}" type="datetime1">
              <a:rPr lang="en-US"/>
              <a:pPr>
                <a:defRPr/>
              </a:pPr>
              <a:t>5/29/2012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E0FE9A-7B9B-49B0-A538-33EE8533764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457200"/>
            <a:ext cx="8305800" cy="5940425"/>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0E40B800-EE50-4854-9D50-265FA3FDFA86}" type="datetime1">
              <a:rPr lang="en-US"/>
              <a:pPr>
                <a:defRPr/>
              </a:pPr>
              <a:t>5/29/2012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2A6033-C03D-4652-8FEF-4BBE57ABF29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A5685B9-6EBC-4584-8F67-EA4FE0D90285}" type="datetime1">
              <a:rPr lang="en-US"/>
              <a:pPr>
                <a:defRPr/>
              </a:pPr>
              <a:t>5/29/2012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A232A9-362D-4782-B5EB-C263B4622A9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57200"/>
            <a:ext cx="6858000" cy="533400"/>
          </a:xfrm>
        </p:spPr>
        <p:txBody>
          <a:bodyPr/>
          <a:lstStyle>
            <a:lvl1pPr>
              <a:defRPr>
                <a:cs typeface="B Elham" pitchFamily="2" charset="-78"/>
              </a:defRPr>
            </a:lvl1pPr>
          </a:lstStyle>
          <a:p>
            <a:r>
              <a:rPr lang="fa-IR" dirty="0" smtClean="0"/>
              <a:t>ساس</a:t>
            </a:r>
            <a:endParaRPr lang="en-US" dirty="0"/>
          </a:p>
        </p:txBody>
      </p:sp>
      <p:sp>
        <p:nvSpPr>
          <p:cNvPr id="3" name="SmartArt Placeholder 2"/>
          <p:cNvSpPr>
            <a:spLocks noGrp="1"/>
          </p:cNvSpPr>
          <p:nvPr>
            <p:ph type="dgm" idx="1"/>
          </p:nvPr>
        </p:nvSpPr>
        <p:spPr>
          <a:xfrm>
            <a:off x="457200" y="1371600"/>
            <a:ext cx="8229600" cy="50260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582E76A0-34AA-4FAC-AC28-82D7F4589F9E}" type="datetime1">
              <a:rPr lang="en-US"/>
              <a:pPr>
                <a:defRPr/>
              </a:pPr>
              <a:t>5/29/2012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89386-61F8-42D7-9E47-0CBE9B4126FD}"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D305D4E2-95D5-4516-82E4-1D83F924D3F9}" type="datetime1">
              <a:rPr lang="en-US"/>
              <a:pPr>
                <a:defRPr/>
              </a:pPr>
              <a:t>5/29/2012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1594A-FFBB-4D4C-9102-B83135140D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buFont typeface="Wingdings" pitchFamily="2" charset="2"/>
              <a:buChar char="§"/>
              <a:defRPr sz="2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defRPr>
            </a:lvl1pPr>
          </a:lstStyle>
          <a:p>
            <a:r>
              <a:rPr lang="ar-SA" dirty="0" smtClean="0"/>
              <a:t>انقر لتحرير نمط العنوان الرئيسي</a:t>
            </a:r>
            <a:endParaRPr lang="en-US" dirty="0"/>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4400" b="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dirty="0"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fld id="{6F3028F9-7363-4A8C-BF84-701E97A104CA}" type="datetime1">
              <a:rPr lang="en-US"/>
              <a:pPr>
                <a:defRPr/>
              </a:pPr>
              <a:t>5/29/2012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25F3BF-D623-4509-BE0C-830B860F17C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F814D0F-2834-49E0-81FA-F631C716A9EE}" type="datetime1">
              <a:rPr lang="en-US"/>
              <a:pPr>
                <a:defRPr/>
              </a:pPr>
              <a:t>5/29/2012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7BE41-1A7C-46C0-B731-96511F9FF91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E58FEC8-F19B-49C1-9541-9245FCB554A5}" type="datetime1">
              <a:rPr lang="en-US"/>
              <a:pPr>
                <a:defRPr/>
              </a:pPr>
              <a:t>5/29/2012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4BA05F-AF24-4442-869C-1AEF264E3A7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EDD427AE-D398-4E0F-8510-5DC476BA7353}" type="datetime1">
              <a:rPr lang="en-US"/>
              <a:pPr>
                <a:defRPr/>
              </a:pPr>
              <a:t>5/29/2012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AF0D8B-55E3-4FB1-AA9F-BFD265DEDD9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F7B684-ED64-41B5-92AE-5CE3FEE3E156}" type="datetime1">
              <a:rPr lang="en-US"/>
              <a:pPr>
                <a:defRPr/>
              </a:pPr>
              <a:t>5/29/2012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CBE3D9-BF8F-44B0-BF47-C87551A10B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6F00CD3D-633E-4872-82CE-4627022B91FC}" type="datetime1">
              <a:rPr lang="en-US"/>
              <a:pPr>
                <a:defRPr/>
              </a:pPr>
              <a:t>5/29/2012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26E92E-50CB-4FC0-ABBB-BD076BA5B3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B383E64A-2479-4C7A-A539-083146BD0A32}" type="datetime1">
              <a:rPr lang="en-US"/>
              <a:pPr>
                <a:defRPr/>
              </a:pPr>
              <a:t>5/29/2012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A3E7B1-382F-4B7F-862E-CEF735823E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47" name="Rectangle 23"/>
          <p:cNvSpPr>
            <a:spLocks noChangeArrowheads="1"/>
          </p:cNvSpPr>
          <p:nvPr/>
        </p:nvSpPr>
        <p:spPr bwMode="gray">
          <a:xfrm>
            <a:off x="0" y="0"/>
            <a:ext cx="9144000" cy="990600"/>
          </a:xfrm>
          <a:prstGeom prst="rect">
            <a:avLst/>
          </a:prstGeom>
          <a:gradFill rotWithShape="1">
            <a:gsLst>
              <a:gs pos="0">
                <a:schemeClr val="accent1"/>
              </a:gs>
              <a:gs pos="100000">
                <a:srgbClr val="16335E"/>
              </a:gs>
            </a:gsLst>
            <a:lin ang="0" scaled="1"/>
          </a:gradFill>
          <a:ln w="9525">
            <a:noFill/>
            <a:miter lim="800000"/>
            <a:headEnd/>
            <a:tailEnd/>
          </a:ln>
        </p:spPr>
        <p:txBody>
          <a:bodyPr wrap="none" anchor="ctr"/>
          <a:lstStyle/>
          <a:p>
            <a:pPr>
              <a:defRPr/>
            </a:pPr>
            <a:endParaRPr lang="en-US">
              <a:cs typeface="+mn-cs"/>
            </a:endParaRPr>
          </a:p>
        </p:txBody>
      </p:sp>
      <p:sp>
        <p:nvSpPr>
          <p:cNvPr id="1049" name="Rectangle 25"/>
          <p:cNvSpPr>
            <a:spLocks noChangeArrowheads="1"/>
          </p:cNvSpPr>
          <p:nvPr/>
        </p:nvSpPr>
        <p:spPr bwMode="gray">
          <a:xfrm>
            <a:off x="8839200" y="228600"/>
            <a:ext cx="304800" cy="6629400"/>
          </a:xfrm>
          <a:prstGeom prst="rect">
            <a:avLst/>
          </a:prstGeom>
          <a:solidFill>
            <a:schemeClr val="accent1"/>
          </a:solidFill>
          <a:ln w="9525">
            <a:noFill/>
            <a:miter lim="800000"/>
            <a:headEnd/>
            <a:tailEnd/>
          </a:ln>
          <a:effectLst/>
        </p:spPr>
        <p:txBody>
          <a:bodyPr wrap="none" anchor="ctr"/>
          <a:lstStyle/>
          <a:p>
            <a:pPr>
              <a:defRPr/>
            </a:pPr>
            <a:endParaRPr lang="en-US">
              <a:cs typeface="+mn-cs"/>
            </a:endParaRPr>
          </a:p>
        </p:txBody>
      </p:sp>
      <p:sp>
        <p:nvSpPr>
          <p:cNvPr id="1053" name="Rectangle 29"/>
          <p:cNvSpPr>
            <a:spLocks noChangeArrowheads="1"/>
          </p:cNvSpPr>
          <p:nvPr/>
        </p:nvSpPr>
        <p:spPr bwMode="gray">
          <a:xfrm>
            <a:off x="0" y="0"/>
            <a:ext cx="7620000" cy="106680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1029" name="Rectangle 2"/>
          <p:cNvSpPr>
            <a:spLocks noGrp="1" noChangeArrowheads="1"/>
          </p:cNvSpPr>
          <p:nvPr>
            <p:ph type="title"/>
          </p:nvPr>
        </p:nvSpPr>
        <p:spPr bwMode="auto">
          <a:xfrm>
            <a:off x="0" y="4572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latin typeface="Arial" pitchFamily="34" charset="0"/>
                <a:cs typeface="Arial" pitchFamily="34" charset="0"/>
              </a:defRPr>
            </a:lvl1pPr>
          </a:lstStyle>
          <a:p>
            <a:pPr>
              <a:defRPr/>
            </a:pPr>
            <a:fld id="{A58E8211-8E95-4283-A9BA-0011682B83E6}" type="datetime1">
              <a:rPr lang="en-US"/>
              <a:pPr>
                <a:defRPr/>
              </a:pPr>
              <a:t>5/29/2012</a:t>
            </a:fld>
            <a:endParaRPr lang="en-US"/>
          </a:p>
        </p:txBody>
      </p:sp>
      <p:sp>
        <p:nvSpPr>
          <p:cNvPr id="4" name="Rectangle 5"/>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1"/>
                </a:solidFill>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latin typeface="Arial" charset="0"/>
                <a:cs typeface="+mn-cs"/>
              </a:defRPr>
            </a:lvl1pPr>
          </a:lstStyle>
          <a:p>
            <a:pPr>
              <a:defRPr/>
            </a:pPr>
            <a:fld id="{50E44DC0-5066-40CF-9A31-DF9B11815ABE}" type="slidenum">
              <a:rPr lang="en-US"/>
              <a:pPr>
                <a:defRPr/>
              </a:pPr>
              <a:t>‹#›</a:t>
            </a:fld>
            <a:endParaRPr lang="en-US"/>
          </a:p>
        </p:txBody>
      </p:sp>
      <p:sp>
        <p:nvSpPr>
          <p:cNvPr id="1043" name="Rectangle 19"/>
          <p:cNvSpPr>
            <a:spLocks noChangeArrowheads="1"/>
          </p:cNvSpPr>
          <p:nvPr userDrawn="1"/>
        </p:nvSpPr>
        <p:spPr bwMode="auto">
          <a:xfrm>
            <a:off x="0" y="6400800"/>
            <a:ext cx="8839200" cy="45720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3" name="Rectangle 20"/>
          <p:cNvSpPr>
            <a:spLocks noChangeArrowheads="1"/>
          </p:cNvSpPr>
          <p:nvPr userDrawn="1"/>
        </p:nvSpPr>
        <p:spPr bwMode="auto">
          <a:xfrm>
            <a:off x="7391400" y="0"/>
            <a:ext cx="1752600" cy="990600"/>
          </a:xfrm>
          <a:prstGeom prst="rect">
            <a:avLst/>
          </a:prstGeom>
          <a:solidFill>
            <a:schemeClr val="tx2"/>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1051" name="Line 27"/>
          <p:cNvSpPr>
            <a:spLocks noChangeShapeType="1"/>
          </p:cNvSpPr>
          <p:nvPr userDrawn="1"/>
        </p:nvSpPr>
        <p:spPr bwMode="gray">
          <a:xfrm rot="10800000">
            <a:off x="0" y="1143000"/>
            <a:ext cx="9144000" cy="0"/>
          </a:xfrm>
          <a:prstGeom prst="line">
            <a:avLst/>
          </a:prstGeom>
          <a:noFill/>
          <a:ln w="28575">
            <a:solidFill>
              <a:schemeClr val="hlink"/>
            </a:solidFill>
            <a:miter lim="800000"/>
            <a:headEnd/>
            <a:tailEnd/>
          </a:ln>
        </p:spPr>
        <p:txBody>
          <a:bodyPr wrap="none"/>
          <a:lstStyle/>
          <a:p>
            <a:pPr>
              <a:defRPr/>
            </a:pPr>
            <a:endParaRPr lang="en-US">
              <a:latin typeface="Arial" pitchFamily="34" charset="0"/>
              <a:cs typeface="Arial" pitchFamily="34" charset="0"/>
            </a:endParaRPr>
          </a:p>
        </p:txBody>
      </p:sp>
      <p:sp>
        <p:nvSpPr>
          <p:cNvPr id="1052" name="Rectangle 28"/>
          <p:cNvSpPr>
            <a:spLocks noChangeArrowheads="1"/>
          </p:cNvSpPr>
          <p:nvPr userDrawn="1"/>
        </p:nvSpPr>
        <p:spPr bwMode="gray">
          <a:xfrm rot="10800000">
            <a:off x="7162800" y="989013"/>
            <a:ext cx="1981200" cy="153987"/>
          </a:xfrm>
          <a:prstGeom prst="rect">
            <a:avLst/>
          </a:prstGeom>
          <a:solidFill>
            <a:schemeClr val="hlink"/>
          </a:solidFill>
          <a:ln w="9525">
            <a:noFill/>
            <a:miter lim="800000"/>
            <a:headEnd/>
            <a:tailEnd/>
          </a:ln>
        </p:spPr>
        <p:txBody>
          <a:bodyPr rot="10800000"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896"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Lst>
  <p:transition>
    <p:fade/>
  </p:transition>
  <p:hf hdr="0" ftr="0" dt="0"/>
  <p:txStyles>
    <p:titleStyle>
      <a:lvl1pPr algn="ctr" rtl="1" eaLnBrk="0" fontAlgn="base" hangingPunct="0">
        <a:spcBef>
          <a:spcPct val="0"/>
        </a:spcBef>
        <a:spcAft>
          <a:spcPct val="0"/>
        </a:spcAft>
        <a:defRPr sz="4000">
          <a:solidFill>
            <a:schemeClr val="accent1"/>
          </a:solidFill>
          <a:latin typeface="+mj-lt"/>
          <a:ea typeface="+mj-ea"/>
          <a:cs typeface="+mj-cs"/>
        </a:defRPr>
      </a:lvl1pPr>
      <a:lvl2pPr algn="ctr" rtl="1" eaLnBrk="0" fontAlgn="base" hangingPunct="0">
        <a:spcBef>
          <a:spcPct val="0"/>
        </a:spcBef>
        <a:spcAft>
          <a:spcPct val="0"/>
        </a:spcAft>
        <a:defRPr sz="4000">
          <a:solidFill>
            <a:schemeClr val="accent1"/>
          </a:solidFill>
          <a:latin typeface="Arial" charset="0"/>
        </a:defRPr>
      </a:lvl2pPr>
      <a:lvl3pPr algn="ctr" rtl="1" eaLnBrk="0" fontAlgn="base" hangingPunct="0">
        <a:spcBef>
          <a:spcPct val="0"/>
        </a:spcBef>
        <a:spcAft>
          <a:spcPct val="0"/>
        </a:spcAft>
        <a:defRPr sz="4000">
          <a:solidFill>
            <a:schemeClr val="accent1"/>
          </a:solidFill>
          <a:latin typeface="Arial" charset="0"/>
        </a:defRPr>
      </a:lvl3pPr>
      <a:lvl4pPr algn="ctr" rtl="1" eaLnBrk="0" fontAlgn="base" hangingPunct="0">
        <a:spcBef>
          <a:spcPct val="0"/>
        </a:spcBef>
        <a:spcAft>
          <a:spcPct val="0"/>
        </a:spcAft>
        <a:defRPr sz="4000">
          <a:solidFill>
            <a:schemeClr val="accent1"/>
          </a:solidFill>
          <a:latin typeface="Arial" charset="0"/>
        </a:defRPr>
      </a:lvl4pPr>
      <a:lvl5pPr algn="ctr" rtl="1" eaLnBrk="0" fontAlgn="base" hangingPunct="0">
        <a:spcBef>
          <a:spcPct val="0"/>
        </a:spcBef>
        <a:spcAft>
          <a:spcPct val="0"/>
        </a:spcAft>
        <a:defRPr sz="4000">
          <a:solidFill>
            <a:schemeClr val="accent1"/>
          </a:solidFill>
          <a:latin typeface="Arial" charset="0"/>
        </a:defRPr>
      </a:lvl5pPr>
      <a:lvl6pPr marL="457200" algn="l" rtl="0" fontAlgn="base">
        <a:spcBef>
          <a:spcPct val="0"/>
        </a:spcBef>
        <a:spcAft>
          <a:spcPct val="0"/>
        </a:spcAft>
        <a:defRPr sz="4000">
          <a:solidFill>
            <a:schemeClr val="accent1"/>
          </a:solidFill>
          <a:latin typeface="Arial" charset="0"/>
        </a:defRPr>
      </a:lvl6pPr>
      <a:lvl7pPr marL="914400" algn="l" rtl="0" fontAlgn="base">
        <a:spcBef>
          <a:spcPct val="0"/>
        </a:spcBef>
        <a:spcAft>
          <a:spcPct val="0"/>
        </a:spcAft>
        <a:defRPr sz="4000">
          <a:solidFill>
            <a:schemeClr val="accent1"/>
          </a:solidFill>
          <a:latin typeface="Arial" charset="0"/>
        </a:defRPr>
      </a:lvl7pPr>
      <a:lvl8pPr marL="1371600" algn="l" rtl="0" fontAlgn="base">
        <a:spcBef>
          <a:spcPct val="0"/>
        </a:spcBef>
        <a:spcAft>
          <a:spcPct val="0"/>
        </a:spcAft>
        <a:defRPr sz="4000">
          <a:solidFill>
            <a:schemeClr val="accent1"/>
          </a:solidFill>
          <a:latin typeface="Arial" charset="0"/>
        </a:defRPr>
      </a:lvl8pPr>
      <a:lvl9pPr marL="1828800" algn="l" rtl="0" fontAlgn="base">
        <a:spcBef>
          <a:spcPct val="0"/>
        </a:spcBef>
        <a:spcAft>
          <a:spcPct val="0"/>
        </a:spcAft>
        <a:defRPr sz="4000">
          <a:solidFill>
            <a:schemeClr val="accent1"/>
          </a:solidFill>
          <a:latin typeface="Arial" charset="0"/>
        </a:defRPr>
      </a:lvl9pPr>
    </p:titleStyle>
    <p:bodyStyle>
      <a:lvl1pPr marL="342900" indent="-342900" algn="justLow" rtl="1"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justLow" rtl="1"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justLow" rtl="1"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justLow" rtl="1"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justLow" rtl="1"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oleObject" Target="../embeddings/oleObject1.bin"/><Relationship Id="rId7" Type="http://schemas.openxmlformats.org/officeDocument/2006/relationships/diagramColors" Target="../diagrams/colors10.xml"/><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0.xml"/><Relationship Id="rId11" Type="http://schemas.openxmlformats.org/officeDocument/2006/relationships/oleObject" Target="../embeddings/oleObject4.bin"/><Relationship Id="rId5" Type="http://schemas.openxmlformats.org/officeDocument/2006/relationships/diagramLayout" Target="../diagrams/layout10.xml"/><Relationship Id="rId10" Type="http://schemas.openxmlformats.org/officeDocument/2006/relationships/oleObject" Target="../embeddings/oleObject3.bin"/><Relationship Id="rId4" Type="http://schemas.openxmlformats.org/officeDocument/2006/relationships/diagramData" Target="../diagrams/data10.xml"/><Relationship Id="rId9"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hyperlink" Target="http://www.iranfinance.net/cid/CMSContent/content/565/%D8%AA%D8%AD%D9%84%DB%8C%D9%84-%D8%A8%D8%A7%D8%B2%D8%A7%D8%B1%D9%87%D8%A7%DB%8C-%D8%A7%D8%B1%D8%B2%D8%8C-%D9%85%D8%B3%DA%A9%D9%86-%D9%88-%D8%B3%D9%87%D8%A7%D9%85-%D8%AF%D8%B1-%D8%B3%D8%A7%D9%84-%DB%B9%DB%B0-%D9%88-91.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B Elham" pitchFamily="2" charset="-78"/>
              </a:rPr>
              <a:t>بسم‌الله الرحمن الرحیم</a:t>
            </a:r>
            <a:endParaRPr lang="fa-IR"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B Elham" pitchFamily="2" charset="-78"/>
            </a:endParaRPr>
          </a:p>
        </p:txBody>
      </p:sp>
      <p:sp>
        <p:nvSpPr>
          <p:cNvPr id="3" name="Subtitle 2"/>
          <p:cNvSpPr>
            <a:spLocks noGrp="1"/>
          </p:cNvSpPr>
          <p:nvPr>
            <p:ph type="subTitle" idx="1"/>
          </p:nvPr>
        </p:nvSpPr>
        <p:spPr/>
        <p:txBody>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به نام آنکه جان را فکرت آموخت</a:t>
            </a:r>
            <a:endParaRPr lang="fa-IR"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17280" cy="1051560"/>
          </a:xfrm>
        </p:spPr>
        <p:txBody>
          <a:bodyPr/>
          <a:lstStyle/>
          <a:p>
            <a:pPr algn="ctr"/>
            <a:r>
              <a:rPr lang="fa-IR" dirty="0" smtClean="0"/>
              <a:t>توجه به تجديد ارزشيابي سهام شركت‌ها</a:t>
            </a:r>
            <a:endParaRPr lang="en-US" dirty="0"/>
          </a:p>
        </p:txBody>
      </p:sp>
      <p:sp>
        <p:nvSpPr>
          <p:cNvPr id="3" name="Content Placeholder 2"/>
          <p:cNvSpPr>
            <a:spLocks noGrp="1"/>
          </p:cNvSpPr>
          <p:nvPr>
            <p:ph idx="1"/>
          </p:nvPr>
        </p:nvSpPr>
        <p:spPr>
          <a:xfrm>
            <a:off x="502920" y="1676400"/>
            <a:ext cx="8183880" cy="4187952"/>
          </a:xfrm>
        </p:spPr>
        <p:txBody>
          <a:bodyPr>
            <a:normAutofit fontScale="85000" lnSpcReduction="20000"/>
          </a:bodyPr>
          <a:lstStyle/>
          <a:p>
            <a:pPr lvl="0" algn="justLow">
              <a:buFont typeface="Wingdings" pitchFamily="2" charset="2"/>
              <a:buChar char="ü"/>
            </a:pPr>
            <a:r>
              <a:rPr lang="fa-IR" dirty="0" smtClean="0">
                <a:cs typeface="B Zar" pitchFamily="2" charset="-78"/>
              </a:rPr>
              <a:t>بررسي دقيق اقدام صورت‌گرفته </a:t>
            </a:r>
            <a:endParaRPr lang="en-US" sz="2400" dirty="0" smtClean="0">
              <a:cs typeface="B Zar" pitchFamily="2" charset="-78"/>
            </a:endParaRPr>
          </a:p>
          <a:p>
            <a:pPr lvl="0" algn="justLow">
              <a:buFont typeface="Wingdings" pitchFamily="2" charset="2"/>
              <a:buChar char="ü"/>
            </a:pPr>
            <a:r>
              <a:rPr lang="fa-IR" dirty="0" smtClean="0">
                <a:cs typeface="B Zar" pitchFamily="2" charset="-78"/>
              </a:rPr>
              <a:t>توجه به اين امر كه اين اقدام سود عملياتي و تجديدپذير نيست</a:t>
            </a:r>
            <a:endParaRPr lang="en-US" sz="2400" dirty="0" smtClean="0">
              <a:cs typeface="B Zar" pitchFamily="2" charset="-78"/>
            </a:endParaRPr>
          </a:p>
          <a:p>
            <a:pPr lvl="0" algn="justLow">
              <a:buFont typeface="Wingdings" pitchFamily="2" charset="2"/>
              <a:buChar char="ü"/>
            </a:pPr>
            <a:r>
              <a:rPr lang="fa-IR" dirty="0" smtClean="0">
                <a:cs typeface="B Zar" pitchFamily="2" charset="-78"/>
              </a:rPr>
              <a:t>تجديد ارزشيابي بر سود عملياتي نبايد مؤثر باشد، مگر آن‌كه مزيت مالياتي ايجاد كند. </a:t>
            </a:r>
            <a:endParaRPr lang="en-US" sz="2400" dirty="0" smtClean="0">
              <a:cs typeface="B Zar" pitchFamily="2" charset="-78"/>
            </a:endParaRPr>
          </a:p>
          <a:p>
            <a:pPr lvl="0" algn="justLow">
              <a:buFont typeface="Wingdings" pitchFamily="2" charset="2"/>
              <a:buChar char="ü"/>
            </a:pPr>
            <a:r>
              <a:rPr lang="fa-IR" dirty="0" smtClean="0">
                <a:cs typeface="B Zar" pitchFamily="2" charset="-78"/>
              </a:rPr>
              <a:t>تجديد ارزشيابي بر قيمت سهام نبايد مؤثر باشد، چون فرض است كه اطلاعات را بازار در قيمت سهام دخيل كرده است.</a:t>
            </a:r>
            <a:endParaRPr lang="en-US" sz="2400" dirty="0" smtClean="0">
              <a:cs typeface="B Zar" pitchFamily="2" charset="-78"/>
            </a:endParaRPr>
          </a:p>
          <a:p>
            <a:pPr lvl="0" algn="justLow">
              <a:buFont typeface="Wingdings" pitchFamily="2" charset="2"/>
              <a:buChar char="ü"/>
            </a:pPr>
            <a:r>
              <a:rPr lang="fa-IR" dirty="0" smtClean="0">
                <a:cs typeface="B Zar" pitchFamily="2" charset="-78"/>
              </a:rPr>
              <a:t>مطالعات تجربي نشان مي‌دهد به‌ويژه در بازارهاي با عمق كم، تجديد ارزشيابي با عرضة اطلاعات شفاف‌تر، بر قيمت سهام تأثير گذاشته است. </a:t>
            </a:r>
            <a:endParaRPr lang="en-US" sz="2400" dirty="0" smtClean="0">
              <a:cs typeface="B Zar" pitchFamily="2" charset="-78"/>
            </a:endParaRPr>
          </a:p>
          <a:p>
            <a:pPr algn="justLow">
              <a:buFont typeface="Wingdings" pitchFamily="2" charset="2"/>
              <a:buChar char="ü"/>
            </a:pPr>
            <a:r>
              <a:rPr lang="fa-IR" dirty="0" smtClean="0">
                <a:cs typeface="B Zar" pitchFamily="2" charset="-78"/>
              </a:rPr>
              <a:t>صرفه‌جويي از حوزة ذخيره‌گيري استهلاك و بهبود سود عملياتي قابل‌توزيع به‌دليل صرفه‌جويي مالياتي</a:t>
            </a:r>
            <a:endParaRPr lang="en-US" dirty="0">
              <a:cs typeface="B Zar"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تنوع در ذائقۀ اشخاص</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تنوع در استراتژی‌های سرمایه‌گذاری</a:t>
            </a:r>
            <a:endPar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idx="1"/>
          </p:nvPr>
        </p:nvSpPr>
        <p:spPr/>
        <p:txBody>
          <a:bodyPr/>
          <a:lstStyle/>
          <a:p>
            <a:pPr marL="0" lvl="1" algn="ctr">
              <a:buSzTx/>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استراتژی‌های</a:t>
            </a:r>
            <a:r>
              <a:rPr lang="fa-IR" sz="3600" dirty="0" smtClean="0"/>
              <a:t> </a:t>
            </a: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سرمایه‌گذاری</a:t>
            </a:r>
          </a:p>
          <a:p>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تنوع سرمایه‌گذاران</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183880" cy="762000"/>
          </a:xfrm>
        </p:spPr>
        <p:txBody>
          <a:bodyPr>
            <a:normAutofit/>
          </a:bodyPr>
          <a:lstStyle/>
          <a:p>
            <a:pPr algn="ctr"/>
            <a:r>
              <a:rPr lang="fa-IR" dirty="0" smtClean="0"/>
              <a:t>ويژگي‌هاي فردي سرمايه‌گذاران</a:t>
            </a:r>
            <a:endParaRPr lang="en-US" dirty="0"/>
          </a:p>
        </p:txBody>
      </p:sp>
      <p:graphicFrame>
        <p:nvGraphicFramePr>
          <p:cNvPr id="6" name="Table 5"/>
          <p:cNvGraphicFramePr>
            <a:graphicFrameLocks noGrp="1"/>
          </p:cNvGraphicFramePr>
          <p:nvPr/>
        </p:nvGraphicFramePr>
        <p:xfrm>
          <a:off x="152399" y="1447800"/>
          <a:ext cx="8610599" cy="4038598"/>
        </p:xfrm>
        <a:graphic>
          <a:graphicData uri="http://schemas.openxmlformats.org/drawingml/2006/table">
            <a:tbl>
              <a:tblPr rtl="1">
                <a:tableStyleId>{F5AB1C69-6EDB-4FF4-983F-18BD219EF322}</a:tableStyleId>
              </a:tblPr>
              <a:tblGrid>
                <a:gridCol w="1434584"/>
                <a:gridCol w="1435203"/>
                <a:gridCol w="1435203"/>
                <a:gridCol w="1435203"/>
                <a:gridCol w="1435203"/>
                <a:gridCol w="1435203"/>
              </a:tblGrid>
              <a:tr h="696690">
                <a:tc>
                  <a:txBody>
                    <a:bodyPr/>
                    <a:lstStyle/>
                    <a:p>
                      <a:pPr indent="0" algn="ctr" rtl="1">
                        <a:lnSpc>
                          <a:spcPct val="150000"/>
                        </a:lnSpc>
                        <a:spcAft>
                          <a:spcPts val="0"/>
                        </a:spcAft>
                      </a:pP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600" dirty="0">
                          <a:cs typeface="B Titr" pitchFamily="2" charset="-78"/>
                        </a:rPr>
                        <a:t>رشد بالا</a:t>
                      </a:r>
                      <a:endParaRPr lang="en-US" sz="16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600" dirty="0">
                          <a:cs typeface="B Titr" pitchFamily="2" charset="-78"/>
                        </a:rPr>
                        <a:t>رشد</a:t>
                      </a:r>
                      <a:endParaRPr lang="en-US" sz="16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600" dirty="0">
                          <a:cs typeface="B Titr" pitchFamily="2" charset="-78"/>
                        </a:rPr>
                        <a:t>متوازن</a:t>
                      </a:r>
                      <a:endParaRPr lang="en-US" sz="16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600" dirty="0">
                          <a:cs typeface="B Titr" pitchFamily="2" charset="-78"/>
                        </a:rPr>
                        <a:t>معمولي</a:t>
                      </a:r>
                      <a:endParaRPr lang="en-US" sz="16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600" dirty="0">
                          <a:cs typeface="B Titr" pitchFamily="2" charset="-78"/>
                        </a:rPr>
                        <a:t>محافظه‌كار</a:t>
                      </a:r>
                      <a:endParaRPr lang="en-US" sz="1600" dirty="0">
                        <a:solidFill>
                          <a:srgbClr val="000000"/>
                        </a:solidFill>
                        <a:latin typeface="Times New Roman"/>
                        <a:ea typeface="Calibri"/>
                        <a:cs typeface="B Titr" pitchFamily="2" charset="-78"/>
                      </a:endParaRPr>
                    </a:p>
                  </a:txBody>
                  <a:tcPr marL="47239" marR="47239" marT="0" marB="0" anchor="ctr"/>
                </a:tc>
              </a:tr>
              <a:tr h="835477">
                <a:tc>
                  <a:txBody>
                    <a:bodyPr/>
                    <a:lstStyle/>
                    <a:p>
                      <a:pPr indent="0" algn="ctr" rtl="1">
                        <a:lnSpc>
                          <a:spcPct val="150000"/>
                        </a:lnSpc>
                        <a:spcAft>
                          <a:spcPts val="0"/>
                        </a:spcAft>
                      </a:pPr>
                      <a:r>
                        <a:rPr lang="fa-IR" sz="1100">
                          <a:cs typeface="B Titr" pitchFamily="2" charset="-78"/>
                        </a:rPr>
                        <a:t>تعداد سال‌هاي تا بازنشستگي</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اوايل شروع به كار</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a:cs typeface="B Titr" pitchFamily="2" charset="-78"/>
                        </a:rPr>
                        <a:t>10 تا 15 سال تا بازنشستگي</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كمتر از 7 سال تا بازنشستگي</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در 5 سال آخر فعاليت كاري</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بازنشسته</a:t>
                      </a:r>
                      <a:endParaRPr lang="en-US" sz="1100">
                        <a:solidFill>
                          <a:srgbClr val="000000"/>
                        </a:solidFill>
                        <a:latin typeface="Times New Roman"/>
                        <a:ea typeface="Calibri"/>
                        <a:cs typeface="B Titr" pitchFamily="2" charset="-78"/>
                      </a:endParaRPr>
                    </a:p>
                  </a:txBody>
                  <a:tcPr marL="47239" marR="47239" marT="0" marB="0" anchor="ctr"/>
                </a:tc>
              </a:tr>
              <a:tr h="835477">
                <a:tc>
                  <a:txBody>
                    <a:bodyPr/>
                    <a:lstStyle/>
                    <a:p>
                      <a:pPr indent="0" algn="ctr" rtl="1">
                        <a:lnSpc>
                          <a:spcPct val="150000"/>
                        </a:lnSpc>
                        <a:spcAft>
                          <a:spcPts val="0"/>
                        </a:spcAft>
                      </a:pPr>
                      <a:r>
                        <a:rPr lang="fa-IR" sz="1100">
                          <a:cs typeface="B Titr" pitchFamily="2" charset="-78"/>
                        </a:rPr>
                        <a:t>ميل به ريسك</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بسيار زياد</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زياد</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a:cs typeface="B Titr" pitchFamily="2" charset="-78"/>
                        </a:rPr>
                        <a:t>در پي قطعيت و اطمينان</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a:cs typeface="B Titr" pitchFamily="2" charset="-78"/>
                        </a:rPr>
                        <a:t>ريسك كم</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a:cs typeface="B Titr" pitchFamily="2" charset="-78"/>
                        </a:rPr>
                        <a:t>ريسك كم/به‌دنبال قطعيت و اطمينان بالا</a:t>
                      </a:r>
                      <a:endParaRPr lang="en-US" sz="1100" dirty="0">
                        <a:solidFill>
                          <a:srgbClr val="000000"/>
                        </a:solidFill>
                        <a:latin typeface="Times New Roman"/>
                        <a:ea typeface="Calibri"/>
                        <a:cs typeface="B Titr" pitchFamily="2" charset="-78"/>
                      </a:endParaRPr>
                    </a:p>
                  </a:txBody>
                  <a:tcPr marL="47239" marR="47239" marT="0" marB="0" anchor="ctr"/>
                </a:tc>
              </a:tr>
              <a:tr h="835477">
                <a:tc>
                  <a:txBody>
                    <a:bodyPr/>
                    <a:lstStyle/>
                    <a:p>
                      <a:pPr indent="0" algn="ctr" rtl="1">
                        <a:lnSpc>
                          <a:spcPct val="150000"/>
                        </a:lnSpc>
                        <a:spcAft>
                          <a:spcPts val="0"/>
                        </a:spcAft>
                      </a:pPr>
                      <a:r>
                        <a:rPr lang="fa-IR" sz="1100">
                          <a:cs typeface="B Titr" pitchFamily="2" charset="-78"/>
                        </a:rPr>
                        <a:t>قدرت تحمل زيان</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يك سال منفي در 3 تا 4 سال قابل تحمل است</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a:cs typeface="B Titr" pitchFamily="2" charset="-78"/>
                        </a:rPr>
                        <a:t>يك سال منفي در 4 تا 5 سال قابل‌تحمل است</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يك سال منفي در 5 تا 6 سال قابل‌تحمل است</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يك سال منفي در 6 تا 7 سال قابل‌تحمل است</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يك سال منفي در 8 تا 9 سال قابل‌تحمل است</a:t>
                      </a:r>
                      <a:endParaRPr lang="en-US" sz="1100">
                        <a:solidFill>
                          <a:srgbClr val="000000"/>
                        </a:solidFill>
                        <a:latin typeface="Times New Roman"/>
                        <a:ea typeface="Calibri"/>
                        <a:cs typeface="B Titr" pitchFamily="2" charset="-78"/>
                      </a:endParaRPr>
                    </a:p>
                  </a:txBody>
                  <a:tcPr marL="47239" marR="47239" marT="0" marB="0" anchor="ctr"/>
                </a:tc>
              </a:tr>
              <a:tr h="835477">
                <a:tc>
                  <a:txBody>
                    <a:bodyPr/>
                    <a:lstStyle/>
                    <a:p>
                      <a:pPr indent="0" algn="ctr" rtl="1">
                        <a:lnSpc>
                          <a:spcPct val="150000"/>
                        </a:lnSpc>
                        <a:spcAft>
                          <a:spcPts val="0"/>
                        </a:spcAft>
                      </a:pPr>
                      <a:r>
                        <a:rPr lang="fa-IR" sz="1100">
                          <a:cs typeface="B Titr" pitchFamily="2" charset="-78"/>
                        </a:rPr>
                        <a:t>استفاده از بدهي (استراتژي وام)</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مناسب</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a:cs typeface="B Titr" pitchFamily="2" charset="-78"/>
                        </a:rPr>
                        <a:t>قابل‌قبول</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a:cs typeface="B Titr" pitchFamily="2" charset="-78"/>
                        </a:rPr>
                        <a:t>غيرمحتمل</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a:cs typeface="B Titr" pitchFamily="2" charset="-78"/>
                        </a:rPr>
                        <a:t>نامناسب</a:t>
                      </a:r>
                      <a:endParaRPr lang="en-US" sz="110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a:cs typeface="B Titr" pitchFamily="2" charset="-78"/>
                        </a:rPr>
                        <a:t>نامناسب</a:t>
                      </a:r>
                      <a:endParaRPr lang="en-US" sz="1100" dirty="0">
                        <a:solidFill>
                          <a:srgbClr val="000000"/>
                        </a:solidFill>
                        <a:latin typeface="Times New Roman"/>
                        <a:ea typeface="Calibri"/>
                        <a:cs typeface="B Titr" pitchFamily="2" charset="-78"/>
                      </a:endParaRPr>
                    </a:p>
                  </a:txBody>
                  <a:tcPr marL="47239" marR="47239" marT="0" marB="0"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371600"/>
          <a:ext cx="8183562"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76200" y="381000"/>
            <a:ext cx="8183880" cy="762000"/>
          </a:xfrm>
        </p:spPr>
        <p:txBody>
          <a:bodyPr>
            <a:normAutofit/>
          </a:bodyPr>
          <a:lstStyle/>
          <a:p>
            <a:pPr algn="ctr"/>
            <a:r>
              <a:rPr lang="fa-IR" dirty="0" smtClean="0"/>
              <a:t>سبد رشد بالا</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371600"/>
          <a:ext cx="8382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76200" y="381000"/>
            <a:ext cx="8183880" cy="762000"/>
          </a:xfrm>
        </p:spPr>
        <p:txBody>
          <a:bodyPr>
            <a:normAutofit/>
          </a:bodyPr>
          <a:lstStyle/>
          <a:p>
            <a:pPr algn="ctr"/>
            <a:r>
              <a:rPr lang="fa-IR" dirty="0" smtClean="0"/>
              <a:t>سبد رشد</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183562" cy="487997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76200" y="381000"/>
            <a:ext cx="8183880" cy="762000"/>
          </a:xfrm>
        </p:spPr>
        <p:txBody>
          <a:bodyPr>
            <a:normAutofit/>
          </a:bodyPr>
          <a:lstStyle/>
          <a:p>
            <a:pPr algn="ctr"/>
            <a:r>
              <a:rPr lang="fa-IR" dirty="0" smtClean="0"/>
              <a:t>سبد متوازن</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3238" y="1295400"/>
          <a:ext cx="8183562"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76200" y="381000"/>
            <a:ext cx="8183880" cy="762000"/>
          </a:xfrm>
        </p:spPr>
        <p:txBody>
          <a:bodyPr>
            <a:normAutofit/>
          </a:bodyPr>
          <a:lstStyle/>
          <a:p>
            <a:pPr algn="ctr"/>
            <a:r>
              <a:rPr lang="fa-IR" dirty="0" smtClean="0"/>
              <a:t>سبد معمولی</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066800"/>
          <a:ext cx="8183562"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76200" y="381000"/>
            <a:ext cx="8183880" cy="762000"/>
          </a:xfrm>
        </p:spPr>
        <p:txBody>
          <a:bodyPr>
            <a:normAutofit/>
          </a:bodyPr>
          <a:lstStyle/>
          <a:p>
            <a:r>
              <a:rPr lang="fa-IR" dirty="0" smtClean="0"/>
              <a:t>محافظه‌کارانه</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آثار متفاوت تحریم بر صنایع و بنگاه‌ها</a:t>
            </a:r>
            <a:b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idx="1"/>
          </p:nvPr>
        </p:nvSpPr>
        <p:spPr/>
        <p:txBody>
          <a:bodyPr/>
          <a:lstStyle/>
          <a:p>
            <a:pPr marL="0" lvl="1" algn="ctr">
              <a:buSzTx/>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بازار، صنعت و بنگاه </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a:p>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438400"/>
            <a:ext cx="7772400" cy="1981200"/>
          </a:xfrm>
        </p:spPr>
        <p:txBody>
          <a:bodyPr>
            <a:noAutofit/>
          </a:bodyPr>
          <a:lstStyle/>
          <a:p>
            <a:pPr>
              <a:lnSpc>
                <a:spcPct val="200000"/>
              </a:lnSpc>
            </a:pPr>
            <a:r>
              <a:rPr lang="fa-IR" sz="32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32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32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خطوط کلی استراتژی‌های سرمایه‌گذاری در سال 1391</a:t>
            </a:r>
            <a:r>
              <a:rPr lang="en-US" sz="3200" dirty="0" smtClean="0"/>
              <a:t/>
            </a:r>
            <a:br>
              <a:rPr lang="en-US" sz="3200" dirty="0" smtClean="0"/>
            </a:br>
            <a:endParaRPr lang="fa-IR" sz="3200" b="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Subtitle 2"/>
          <p:cNvSpPr>
            <a:spLocks noGrp="1"/>
          </p:cNvSpPr>
          <p:nvPr>
            <p:ph type="subTitle" idx="1"/>
          </p:nvPr>
        </p:nvSpPr>
        <p:spPr>
          <a:xfrm>
            <a:off x="1371600" y="4191000"/>
            <a:ext cx="7391400" cy="838200"/>
          </a:xfrm>
        </p:spPr>
        <p:txBody>
          <a:bodyPr>
            <a:normAutofit/>
          </a:bodyPr>
          <a:lstStyle/>
          <a:p>
            <a:pPr algn="ctr">
              <a:lnSpc>
                <a:spcPct val="30000"/>
              </a:lnSpc>
            </a:pP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endParaRPr>
          </a:p>
          <a:p>
            <a:pPr algn="ctr">
              <a:lnSpc>
                <a:spcPct val="30000"/>
              </a:lnSpc>
            </a:pPr>
            <a:r>
              <a:rPr lang="fa-IR" sz="20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Elham" pitchFamily="2" charset="-78"/>
              </a:rPr>
              <a:t>حسین عبده تبریزی</a:t>
            </a:r>
          </a:p>
          <a:p>
            <a:pPr algn="ctr">
              <a:lnSpc>
                <a:spcPct val="30000"/>
              </a:lnSpc>
            </a:pP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Elham" pitchFamily="2" charset="-78"/>
            </a:endParaRPr>
          </a:p>
          <a:p>
            <a:pPr algn="ctr">
              <a:lnSpc>
                <a:spcPct val="30000"/>
              </a:lnSpc>
            </a:pPr>
            <a:endPar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Elham" pitchFamily="2" charset="-78"/>
            </a:endParaRPr>
          </a:p>
          <a:p>
            <a:pPr algn="ctr">
              <a:lnSpc>
                <a:spcPct val="30000"/>
              </a:lnSpc>
            </a:pPr>
            <a:endParaRPr lang="fa-IR" sz="20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Elham" pitchFamily="2" charset="-78"/>
            </a:endParaRPr>
          </a:p>
          <a:p>
            <a:pPr algn="ctr">
              <a:lnSpc>
                <a:spcPct val="30000"/>
              </a:lnSpc>
            </a:pPr>
            <a:endParaRPr lang="en-US" sz="20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Elham" pitchFamily="2" charset="-78"/>
            </a:endParaRPr>
          </a:p>
        </p:txBody>
      </p:sp>
      <p:sp>
        <p:nvSpPr>
          <p:cNvPr id="4" name="TextBox 3"/>
          <p:cNvSpPr txBox="1"/>
          <p:nvPr/>
        </p:nvSpPr>
        <p:spPr>
          <a:xfrm>
            <a:off x="1676400" y="5257801"/>
            <a:ext cx="7261600" cy="954107"/>
          </a:xfrm>
          <a:prstGeom prst="rect">
            <a:avLst/>
          </a:prstGeom>
          <a:noFill/>
        </p:spPr>
        <p:txBody>
          <a:bodyPr wrap="square" rtlCol="1">
            <a:spAutoFit/>
          </a:bodyPr>
          <a:lstStyle/>
          <a:p>
            <a:pPr algn="r"/>
            <a:r>
              <a:rPr lang="fa-IR"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t>كنفرانس فرصت‌ها و راهكارهاي سرمايه‌گذاري در سال 1391</a:t>
            </a:r>
          </a:p>
          <a:p>
            <a:pPr algn="r"/>
            <a:r>
              <a:rPr lang="fa-IR"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t>برگزاركننده: دانشكدة كارآفريني دانشگاه تهران</a:t>
            </a:r>
          </a:p>
          <a:p>
            <a:pPr algn="r"/>
            <a:r>
              <a:rPr lang="fa-IR"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t>زمان برگزاري: سه‌شنبه، </a:t>
            </a:r>
            <a:r>
              <a:rPr lang="fa-IR"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t>9خرداد </a:t>
            </a:r>
            <a:r>
              <a:rPr lang="fa-IR"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t>1391</a:t>
            </a:r>
          </a:p>
          <a:p>
            <a:pPr algn="r"/>
            <a:r>
              <a:rPr lang="fa-IR"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rPr>
              <a:t>محل برگزاري: سالن همايش‌هاي بين‌المللي دانشگاه شهيد بهشتي</a:t>
            </a:r>
            <a:endPar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83880" cy="1051560"/>
          </a:xfrm>
        </p:spPr>
        <p:txBody>
          <a:bodyPr/>
          <a:lstStyle/>
          <a:p>
            <a:pPr algn="ctr"/>
            <a:r>
              <a:rPr lang="fa-IR" dirty="0" smtClean="0">
                <a:latin typeface="ذ ظشق"/>
              </a:rPr>
              <a:t>تحليل بازار، تحليل صنعت، بنگاه</a:t>
            </a:r>
            <a:endParaRPr lang="en-US" dirty="0">
              <a:latin typeface="ذ ظشق"/>
            </a:endParaRPr>
          </a:p>
        </p:txBody>
      </p:sp>
      <p:graphicFrame>
        <p:nvGraphicFramePr>
          <p:cNvPr id="4" name="Content Placeholder 3"/>
          <p:cNvGraphicFramePr>
            <a:graphicFrameLocks noGrp="1"/>
          </p:cNvGraphicFramePr>
          <p:nvPr>
            <p:ph idx="1"/>
          </p:nvPr>
        </p:nvGraphicFramePr>
        <p:xfrm>
          <a:off x="502920" y="167640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800" dirty="0" smtClean="0"/>
              <a:t>آثار متفاوت تحریم بر صنایع مختلف بورس</a:t>
            </a:r>
            <a:endParaRPr lang="en-US" sz="3800" dirty="0"/>
          </a:p>
        </p:txBody>
      </p:sp>
      <p:graphicFrame>
        <p:nvGraphicFramePr>
          <p:cNvPr id="7" name="Content Placeholder 6"/>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3840"/>
            <a:ext cx="8183880" cy="1051560"/>
          </a:xfrm>
        </p:spPr>
        <p:txBody>
          <a:bodyPr/>
          <a:lstStyle/>
          <a:p>
            <a:pPr algn="ctr"/>
            <a:r>
              <a:rPr lang="fa-IR" dirty="0" smtClean="0"/>
              <a:t>مشكلات تحليل بنيادي شركت‌ها</a:t>
            </a:r>
            <a:endParaRPr lang="en-US" dirty="0"/>
          </a:p>
        </p:txBody>
      </p:sp>
      <p:graphicFrame>
        <p:nvGraphicFramePr>
          <p:cNvPr id="7" name="Content Placeholder 6"/>
          <p:cNvGraphicFramePr>
            <a:graphicFrameLocks noGrp="1"/>
          </p:cNvGraphicFramePr>
          <p:nvPr>
            <p:ph idx="1"/>
          </p:nvPr>
        </p:nvGraphicFramePr>
        <p:xfrm>
          <a:off x="502920" y="167640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گزینه‌های سرمایه‌گذاری</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مشکلات بازارهای مالی کشور</a:t>
            </a:r>
            <a:r>
              <a:rPr lang="en-US" dirty="0" smtClean="0"/>
              <a:t/>
            </a:r>
            <a:br>
              <a:rPr lang="en-US" dirty="0" smtClean="0"/>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idx="1"/>
          </p:nvPr>
        </p:nvSpPr>
        <p:spPr/>
        <p:txBody>
          <a:bodyPr/>
          <a:lstStyle/>
          <a:p>
            <a:pPr marL="0" lvl="1" algn="ctr">
              <a:buSzTx/>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فرصت‌های سرمایه‌گذاری دربازار داریی‌های مالی و واقعی </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a:p>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23</a:t>
            </a:fld>
            <a:endParaRPr lang="en-US"/>
          </a:p>
        </p:txBody>
      </p:sp>
    </p:spTree>
    <p:extLst>
      <p:ext uri="{BB962C8B-B14F-4D97-AF65-F5344CB8AC3E}">
        <p14:creationId xmlns="" xmlns:p14="http://schemas.microsoft.com/office/powerpoint/2010/main" val="81505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گزینه‌های سرمایه‌گذاری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24</a:t>
            </a:fld>
            <a:endParaRPr lang="en-US"/>
          </a:p>
        </p:txBody>
      </p:sp>
    </p:spTree>
    <p:extLst>
      <p:ext uri="{BB962C8B-B14F-4D97-AF65-F5344CB8AC3E}">
        <p14:creationId xmlns="" xmlns:p14="http://schemas.microsoft.com/office/powerpoint/2010/main" val="971316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183880" cy="762000"/>
          </a:xfrm>
        </p:spPr>
        <p:txBody>
          <a:bodyPr>
            <a:normAutofit/>
          </a:bodyPr>
          <a:lstStyle/>
          <a:p>
            <a:pPr algn="ctr"/>
            <a:r>
              <a:rPr lang="ar-SA" dirty="0" smtClean="0"/>
              <a:t>حركت از يك بازار به بازار ديگر</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471896175"/>
              </p:ext>
            </p:extLst>
          </p:nvPr>
        </p:nvGraphicFramePr>
        <p:xfrm>
          <a:off x="1036320" y="1676400"/>
          <a:ext cx="650748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600200" y="5181600"/>
            <a:ext cx="6553200" cy="1200329"/>
          </a:xfrm>
          <a:prstGeom prst="rect">
            <a:avLst/>
          </a:prstGeom>
          <a:noFill/>
        </p:spPr>
        <p:txBody>
          <a:bodyPr wrap="square" rtlCol="0">
            <a:spAutoFit/>
          </a:bodyPr>
          <a:lstStyle/>
          <a:p>
            <a:pPr algn="ctr">
              <a:lnSpc>
                <a:spcPct val="200000"/>
              </a:lnSpc>
            </a:pPr>
            <a:r>
              <a:rPr lang="fa-IR" b="1" dirty="0" smtClean="0">
                <a:cs typeface="B Zar" pitchFamily="2" charset="-78"/>
              </a:rPr>
              <a:t>حاصل تبديل به وسيلة پس‌اندازشدن كالاهاي غيرمالي است </a:t>
            </a:r>
            <a:endParaRPr lang="en-US" b="1" dirty="0" smtClean="0">
              <a:cs typeface="B Zar" pitchFamily="2" charset="-78"/>
            </a:endParaRPr>
          </a:p>
          <a:p>
            <a:pPr algn="ctr">
              <a:lnSpc>
                <a:spcPct val="200000"/>
              </a:lnSpc>
            </a:pPr>
            <a:r>
              <a:rPr lang="fa-IR" b="1" dirty="0" smtClean="0">
                <a:cs typeface="B Zar" pitchFamily="2" charset="-78"/>
              </a:rPr>
              <a:t>به‌دليل اشتباه دولت، مقام ناظر، ...</a:t>
            </a:r>
            <a:endParaRPr lang="en-US" b="1" dirty="0" smtClean="0">
              <a:cs typeface="B Za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792162"/>
          </a:xfrm>
        </p:spPr>
        <p:txBody>
          <a:bodyPr/>
          <a:lstStyle/>
          <a:p>
            <a:r>
              <a:rPr lang="fa-IR" dirty="0" smtClean="0">
                <a:cs typeface="B Elham" pitchFamily="2" charset="-78"/>
              </a:rPr>
              <a:t>اگر بازاهای مالی</a:t>
            </a:r>
            <a:r>
              <a:rPr lang="en-US" dirty="0" smtClean="0">
                <a:cs typeface="B Elham" pitchFamily="2" charset="-78"/>
              </a:rPr>
              <a:t> </a:t>
            </a:r>
            <a:r>
              <a:rPr lang="fa-IR" dirty="0" smtClean="0">
                <a:cs typeface="B Elham" pitchFamily="2" charset="-78"/>
              </a:rPr>
              <a:t>تکامل یافته باشد </a:t>
            </a:r>
            <a:endParaRPr lang="en-US" dirty="0" smtClean="0">
              <a:cs typeface="B Elham" pitchFamily="2" charset="-78"/>
            </a:endParaRPr>
          </a:p>
        </p:txBody>
      </p:sp>
      <p:sp>
        <p:nvSpPr>
          <p:cNvPr id="3" name="Text Placeholder 2"/>
          <p:cNvSpPr>
            <a:spLocks noGrp="1"/>
          </p:cNvSpPr>
          <p:nvPr>
            <p:ph type="body" idx="1"/>
          </p:nvPr>
        </p:nvSpPr>
        <p:spPr>
          <a:xfrm>
            <a:off x="152400" y="1219200"/>
            <a:ext cx="4040188" cy="639762"/>
          </a:xfrm>
        </p:spPr>
        <p:style>
          <a:lnRef idx="0">
            <a:schemeClr val="accent6"/>
          </a:lnRef>
          <a:fillRef idx="3">
            <a:schemeClr val="accent6"/>
          </a:fillRef>
          <a:effectRef idx="3">
            <a:schemeClr val="accent6"/>
          </a:effectRef>
          <a:fontRef idx="minor">
            <a:schemeClr val="lt1"/>
          </a:fontRef>
        </p:style>
        <p:txBody>
          <a:bodyPr/>
          <a:lstStyle/>
          <a:p>
            <a:pPr algn="ctr"/>
            <a:r>
              <a:rPr lang="fa-IR" dirty="0" smtClean="0">
                <a:cs typeface="B Titr" pitchFamily="2" charset="-78"/>
              </a:rPr>
              <a:t>مثال: شرکت‌های صادراتی</a:t>
            </a:r>
            <a:endParaRPr lang="en-US" dirty="0" smtClean="0">
              <a:cs typeface="B Titr" pitchFamily="2" charset="-78"/>
            </a:endParaRPr>
          </a:p>
        </p:txBody>
      </p:sp>
      <p:graphicFrame>
        <p:nvGraphicFramePr>
          <p:cNvPr id="9" name="Content Placeholder 8"/>
          <p:cNvGraphicFramePr>
            <a:graphicFrameLocks noGrp="1"/>
          </p:cNvGraphicFramePr>
          <p:nvPr>
            <p:ph sz="half" idx="2"/>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a:xfrm>
            <a:off x="4340225" y="1219200"/>
            <a:ext cx="4041775" cy="639762"/>
          </a:xfrm>
        </p:spPr>
        <p:style>
          <a:lnRef idx="0">
            <a:schemeClr val="accent6"/>
          </a:lnRef>
          <a:fillRef idx="3">
            <a:schemeClr val="accent6"/>
          </a:fillRef>
          <a:effectRef idx="3">
            <a:schemeClr val="accent6"/>
          </a:effectRef>
          <a:fontRef idx="minor">
            <a:schemeClr val="lt1"/>
          </a:fontRef>
        </p:style>
        <p:txBody>
          <a:bodyPr/>
          <a:lstStyle/>
          <a:p>
            <a:pPr algn="ctr"/>
            <a:r>
              <a:rPr lang="fa-IR" dirty="0" smtClean="0">
                <a:cs typeface="B Titr" pitchFamily="2" charset="-78"/>
              </a:rPr>
              <a:t>مثال :صنعت ساختمان</a:t>
            </a:r>
            <a:endParaRPr lang="en-US" dirty="0">
              <a:cs typeface="B Titr" pitchFamily="2" charset="-78"/>
            </a:endParaRPr>
          </a:p>
        </p:txBody>
      </p:sp>
      <p:graphicFrame>
        <p:nvGraphicFramePr>
          <p:cNvPr id="8" name="Content Placeholder 7"/>
          <p:cNvGraphicFramePr>
            <a:graphicFrameLocks noGrp="1"/>
          </p:cNvGraphicFramePr>
          <p:nvPr>
            <p:ph sz="quarter" idx="4"/>
          </p:nvPr>
        </p:nvGraphicFramePr>
        <p:xfrm>
          <a:off x="4645025" y="2174875"/>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Slide Number Placeholder 6"/>
          <p:cNvSpPr>
            <a:spLocks noGrp="1"/>
          </p:cNvSpPr>
          <p:nvPr>
            <p:ph type="sldNum" sz="quarter" idx="12"/>
          </p:nvPr>
        </p:nvSpPr>
        <p:spPr/>
        <p:txBody>
          <a:bodyPr/>
          <a:lstStyle/>
          <a:p>
            <a:pPr>
              <a:defRPr/>
            </a:pPr>
            <a:fld id="{BD4BA05F-AF24-4442-869C-1AEF264E3A71}" type="slidenum">
              <a:rPr lang="en-US" smtClean="0"/>
              <a:pPr>
                <a:defRPr/>
              </a:pPr>
              <a:t>26</a:t>
            </a:fld>
            <a:endParaRPr lang="en-US"/>
          </a:p>
        </p:txBody>
      </p:sp>
      <p:sp>
        <p:nvSpPr>
          <p:cNvPr id="10" name="TextBox 9"/>
          <p:cNvSpPr txBox="1"/>
          <p:nvPr/>
        </p:nvSpPr>
        <p:spPr>
          <a:xfrm>
            <a:off x="2895600" y="6324600"/>
            <a:ext cx="3505200" cy="584775"/>
          </a:xfrm>
          <a:prstGeom prst="rect">
            <a:avLst/>
          </a:prstGeom>
          <a:noFill/>
        </p:spPr>
        <p:txBody>
          <a:bodyPr wrap="square" rtlCol="0">
            <a:spAutoFit/>
          </a:bodyPr>
          <a:lstStyle/>
          <a:p>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بازار پول ↔ بازار سرمايه</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91000"/>
            <a:ext cx="7772400" cy="1362075"/>
          </a:xfrm>
        </p:spPr>
        <p:txBody>
          <a:bodyPr/>
          <a:lstStyle/>
          <a:p>
            <a:pPr>
              <a:buNone/>
            </a:pP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قیمت‌گذاری طلا</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روندهای تاریخی</a:t>
            </a:r>
            <a:b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اقتصاد سیاسی</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آثار تحریم‌ها</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هدفمندی یارانه‌ها</a:t>
            </a:r>
            <a:b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بررسی سوابق</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idx="1"/>
          </p:nvPr>
        </p:nvSpPr>
        <p:spPr/>
        <p:txBody>
          <a:bodyPr/>
          <a:lstStyle/>
          <a:p>
            <a:pPr marL="0" lvl="1" algn="ctr">
              <a:buSzTx/>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بازار طلا و ارز </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a:p>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27</a:t>
            </a:fld>
            <a:endParaRPr lang="en-US"/>
          </a:p>
        </p:txBody>
      </p:sp>
    </p:spTree>
    <p:extLst>
      <p:ext uri="{BB962C8B-B14F-4D97-AF65-F5344CB8AC3E}">
        <p14:creationId xmlns="" xmlns:p14="http://schemas.microsoft.com/office/powerpoint/2010/main" val="1691778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قیمت طلا به ریال</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28</a:t>
            </a:fld>
            <a:endParaRPr lang="en-US"/>
          </a:p>
        </p:txBody>
      </p:sp>
      <p:graphicFrame>
        <p:nvGraphicFramePr>
          <p:cNvPr id="5" name="Content Placeholder 4"/>
          <p:cNvGraphicFramePr>
            <a:graphicFrameLocks noGrp="1" noChangeAspect="1"/>
          </p:cNvGraphicFramePr>
          <p:nvPr>
            <p:ph idx="1"/>
          </p:nvPr>
        </p:nvGraphicFramePr>
        <p:xfrm>
          <a:off x="914400" y="1371600"/>
          <a:ext cx="6507648" cy="457200"/>
        </p:xfrm>
        <a:graphic>
          <a:graphicData uri="http://schemas.openxmlformats.org/presentationml/2006/ole">
            <p:oleObj spid="_x0000_s1046" name="Equation" r:id="rId3" imgW="3073400" imgH="215900" progId="Equation.3">
              <p:embed/>
            </p:oleObj>
          </a:graphicData>
        </a:graphic>
      </p:graphicFrame>
      <p:graphicFrame>
        <p:nvGraphicFramePr>
          <p:cNvPr id="34" name="Diagram 33"/>
          <p:cNvGraphicFramePr/>
          <p:nvPr/>
        </p:nvGraphicFramePr>
        <p:xfrm>
          <a:off x="1219200" y="2057400"/>
          <a:ext cx="6019800" cy="4143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4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46" name="Object 22"/>
          <p:cNvGraphicFramePr>
            <a:graphicFrameLocks noChangeAspect="1"/>
          </p:cNvGraphicFramePr>
          <p:nvPr/>
        </p:nvGraphicFramePr>
        <p:xfrm>
          <a:off x="1614487" y="2209800"/>
          <a:ext cx="1433513" cy="304800"/>
        </p:xfrm>
        <a:graphic>
          <a:graphicData uri="http://schemas.openxmlformats.org/presentationml/2006/ole">
            <p:oleObj spid="_x0000_s1047" name="Equation" r:id="rId9" imgW="736280" imgH="177723" progId="Equation.3">
              <p:embed/>
            </p:oleObj>
          </a:graphicData>
        </a:graphic>
      </p:graphicFrame>
      <p:sp>
        <p:nvSpPr>
          <p:cNvPr id="1049"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48" name="Object 24"/>
          <p:cNvGraphicFramePr>
            <a:graphicFrameLocks noChangeAspect="1"/>
          </p:cNvGraphicFramePr>
          <p:nvPr/>
        </p:nvGraphicFramePr>
        <p:xfrm>
          <a:off x="1622658" y="3264568"/>
          <a:ext cx="1501542" cy="304800"/>
        </p:xfrm>
        <a:graphic>
          <a:graphicData uri="http://schemas.openxmlformats.org/presentationml/2006/ole">
            <p:oleObj spid="_x0000_s1048" name="Equation" r:id="rId10" imgW="774028" imgH="177646" progId="Equation.3">
              <p:embed/>
            </p:oleObj>
          </a:graphicData>
        </a:graphic>
      </p:graphicFrame>
      <p:sp>
        <p:nvSpPr>
          <p:cNvPr id="1051"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50" name="Object 26"/>
          <p:cNvGraphicFramePr>
            <a:graphicFrameLocks noChangeAspect="1"/>
          </p:cNvGraphicFramePr>
          <p:nvPr/>
        </p:nvGraphicFramePr>
        <p:xfrm>
          <a:off x="1676400" y="4255168"/>
          <a:ext cx="1390316" cy="304800"/>
        </p:xfrm>
        <a:graphic>
          <a:graphicData uri="http://schemas.openxmlformats.org/presentationml/2006/ole">
            <p:oleObj spid="_x0000_s1049" name="Equation" r:id="rId11" imgW="710891" imgH="177723" progId="Equation.3">
              <p:embed/>
            </p:oleObj>
          </a:graphicData>
        </a:graphic>
      </p:graphicFrame>
      <p:sp>
        <p:nvSpPr>
          <p:cNvPr id="1053"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52" name="Object 28"/>
          <p:cNvGraphicFramePr>
            <a:graphicFrameLocks noChangeAspect="1"/>
          </p:cNvGraphicFramePr>
          <p:nvPr/>
        </p:nvGraphicFramePr>
        <p:xfrm>
          <a:off x="2222500" y="5271046"/>
          <a:ext cx="368300" cy="367754"/>
        </p:xfrm>
        <a:graphic>
          <a:graphicData uri="http://schemas.openxmlformats.org/presentationml/2006/ole">
            <p:oleObj spid="_x0000_s1050" name="Equation" r:id="rId12" imgW="126835" imgH="139518" progId="Equation.3">
              <p:embed/>
            </p:oleObj>
          </a:graphicData>
        </a:graphic>
      </p:graphicFrame>
    </p:spTree>
    <p:extLst>
      <p:ext uri="{BB962C8B-B14F-4D97-AF65-F5344CB8AC3E}">
        <p14:creationId xmlns="" xmlns:p14="http://schemas.microsoft.com/office/powerpoint/2010/main" val="3328284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محرک‌های قیمت طلا به ریال</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29</a:t>
            </a:fld>
            <a:endParaRPr lang="en-US"/>
          </a:p>
        </p:txBody>
      </p:sp>
    </p:spTree>
    <p:extLst>
      <p:ext uri="{BB962C8B-B14F-4D97-AF65-F5344CB8AC3E}">
        <p14:creationId xmlns="" xmlns:p14="http://schemas.microsoft.com/office/powerpoint/2010/main" val="1936145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sz="1800" dirty="0">
                <a:cs typeface="B Zar" pitchFamily="2" charset="-78"/>
              </a:rPr>
              <a:t>این اسلایدها به سخرانی ارائه</a:t>
            </a:r>
            <a:r>
              <a:rPr lang="ar-SA" sz="1800" dirty="0">
                <a:cs typeface="B Zar" pitchFamily="2" charset="-78"/>
              </a:rPr>
              <a:t>‌شده در کنفرانس "فرصت‌ها و راهکارهای سرمایه</a:t>
            </a:r>
            <a:r>
              <a:rPr lang="en-US" sz="1800" dirty="0">
                <a:cs typeface="B Zar" pitchFamily="2" charset="-78"/>
              </a:rPr>
              <a:t>‌</a:t>
            </a:r>
            <a:r>
              <a:rPr lang="ar-SA" sz="1800" dirty="0">
                <a:cs typeface="B Zar" pitchFamily="2" charset="-78"/>
              </a:rPr>
              <a:t>گذاری در ایران </a:t>
            </a:r>
            <a:r>
              <a:rPr lang="fa-IR" sz="1800" dirty="0">
                <a:cs typeface="B Zar" pitchFamily="2" charset="-78"/>
              </a:rPr>
              <a:t>91 " مربوط است. این کنفرانس به ابتکار دانشکدۀ کارافرینی دانشگاه تهران در تاریخ نهم خردادماه سال 1391 در محل مرکز </a:t>
            </a:r>
            <a:r>
              <a:rPr lang="fa-IR" sz="1800" dirty="0" smtClean="0">
                <a:cs typeface="B Zar" pitchFamily="2" charset="-78"/>
              </a:rPr>
              <a:t>همایش‌های </a:t>
            </a:r>
            <a:r>
              <a:rPr lang="fa-IR" sz="1800" dirty="0">
                <a:cs typeface="B Zar" pitchFamily="2" charset="-78"/>
              </a:rPr>
              <a:t>بین‌المللی دانشگاه شهید بهشتی برگزار شد.</a:t>
            </a:r>
            <a:endParaRPr lang="en-US" sz="1800" dirty="0">
              <a:cs typeface="B Zar" pitchFamily="2" charset="-78"/>
            </a:endParaRPr>
          </a:p>
          <a:p>
            <a:r>
              <a:rPr lang="fa-IR" sz="1800" dirty="0">
                <a:cs typeface="B Zar" pitchFamily="2" charset="-78"/>
              </a:rPr>
              <a:t>برای مشاهده نمودارهای این ارائه از فونت </a:t>
            </a:r>
            <a:r>
              <a:rPr lang="en-US" sz="1800" dirty="0">
                <a:cs typeface="B Zar" pitchFamily="2" charset="-78"/>
              </a:rPr>
              <a:t>IPT lotus</a:t>
            </a:r>
            <a:r>
              <a:rPr lang="fa-IR" sz="1800" dirty="0">
                <a:cs typeface="B Zar" pitchFamily="2" charset="-78"/>
              </a:rPr>
              <a:t> استفاده فرمایید. در صورتی‌که به این فونت دسترسی ندارید روی محورهای نمودارها کلیک کرده و از فونت </a:t>
            </a:r>
            <a:r>
              <a:rPr lang="en-US" sz="1800" dirty="0">
                <a:cs typeface="B Zar" pitchFamily="2" charset="-78"/>
              </a:rPr>
              <a:t>Arial </a:t>
            </a:r>
            <a:r>
              <a:rPr lang="fa-IR" sz="1800" dirty="0" smtClean="0">
                <a:cs typeface="B Zar" pitchFamily="2" charset="-78"/>
              </a:rPr>
              <a:t> استفاده </a:t>
            </a:r>
            <a:r>
              <a:rPr lang="fa-IR" sz="1800" dirty="0">
                <a:cs typeface="B Zar" pitchFamily="2" charset="-78"/>
              </a:rPr>
              <a:t>کنید. با این کار اعداد محورهای نمودارها خوانا خواهند شد</a:t>
            </a:r>
            <a:r>
              <a:rPr lang="fa-IR" sz="1800" dirty="0" smtClean="0">
                <a:cs typeface="B Zar" pitchFamily="2" charset="-78"/>
              </a:rPr>
              <a:t>.</a:t>
            </a:r>
          </a:p>
          <a:p>
            <a:endParaRPr lang="fa-IR" sz="1800" dirty="0">
              <a:cs typeface="B Zar" pitchFamily="2" charset="-78"/>
            </a:endParaRPr>
          </a:p>
          <a:p>
            <a:r>
              <a:rPr lang="fa-IR" sz="1800" dirty="0" smtClean="0">
                <a:cs typeface="B Zar" pitchFamily="2" charset="-78"/>
              </a:rPr>
              <a:t>مباحثی </a:t>
            </a:r>
            <a:r>
              <a:rPr lang="fa-IR" sz="1800" dirty="0">
                <a:cs typeface="B Zar" pitchFamily="2" charset="-78"/>
              </a:rPr>
              <a:t>از این سخنرانی توسط خبرگزاری فارس به شکل مصاحبه تنظیم و در مرجع زیر به چاپ رسیده است:</a:t>
            </a:r>
            <a:endParaRPr lang="en-US" sz="1800" dirty="0">
              <a:cs typeface="B Zar" pitchFamily="2" charset="-78"/>
            </a:endParaRPr>
          </a:p>
          <a:p>
            <a:pPr algn="l" rtl="0"/>
            <a:r>
              <a:rPr lang="en-US" sz="1800" u="sng" dirty="0">
                <a:cs typeface="B Zar" pitchFamily="2" charset="-78"/>
                <a:hlinkClick r:id="rId2"/>
              </a:rPr>
              <a:t>http://www.iranfinance.net/cid/CMSContent/content/565/%D8%AA%D8%AD%D9%84%DB%8C%D9%84-%D8%A8%D8%A7%D8%B2%D8%A7%D8%B1%D9%87%D8%A7%DB%8C-%D8%A7%D8%B1%D8%B2%D8%8C-%D9%85%D8%B3%DA%A9%D9%86-%D9%88-%D8%B3%D9%87%D8%A7%D9%85-%D8%AF%D8%B1-%D8%B3%D8%A7%D9%84-%DB%B9%DB%B0-%D9%88-91.aspx</a:t>
            </a:r>
            <a:endParaRPr lang="en-US" sz="1800" dirty="0">
              <a:cs typeface="B Zar" pitchFamily="2" charset="-78"/>
            </a:endParaRPr>
          </a:p>
          <a:p>
            <a:endParaRPr lang="en-US" sz="1800"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a:t>
            </a:fld>
            <a:endParaRPr lang="en-US"/>
          </a:p>
        </p:txBody>
      </p:sp>
    </p:spTree>
    <p:extLst>
      <p:ext uri="{BB962C8B-B14F-4D97-AF65-F5344CB8AC3E}">
        <p14:creationId xmlns="" xmlns:p14="http://schemas.microsoft.com/office/powerpoint/2010/main" val="3342170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600" dirty="0" smtClean="0"/>
              <a:t>بازدۀ میانگین سالانۀ اونس طلای جهانی طی 20 سال گذشته</a:t>
            </a:r>
            <a:endParaRPr lang="en-US" sz="2600"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30</a:t>
            </a:fld>
            <a:endParaRPr lang="en-US"/>
          </a:p>
        </p:txBody>
      </p:sp>
      <p:graphicFrame>
        <p:nvGraphicFramePr>
          <p:cNvPr id="7" name="Chart 6"/>
          <p:cNvGraphicFramePr/>
          <p:nvPr/>
        </p:nvGraphicFramePr>
        <p:xfrm>
          <a:off x="914400" y="1752600"/>
          <a:ext cx="7239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95400" y="2133600"/>
            <a:ext cx="3200400" cy="646331"/>
          </a:xfrm>
          <a:prstGeom prst="rect">
            <a:avLst/>
          </a:prstGeom>
          <a:noFill/>
        </p:spPr>
        <p:txBody>
          <a:bodyPr wrap="square" rtlCol="0">
            <a:spAutoFit/>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میانگین نرخ بازدۀ سالانه</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9%  </a:t>
            </a:r>
          </a:p>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انحراف معیار سالانه</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14%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endParaRPr>
          </a:p>
        </p:txBody>
      </p:sp>
    </p:spTree>
    <p:extLst>
      <p:ext uri="{BB962C8B-B14F-4D97-AF65-F5344CB8AC3E}">
        <p14:creationId xmlns="" xmlns:p14="http://schemas.microsoft.com/office/powerpoint/2010/main" val="1564955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600" dirty="0" smtClean="0"/>
              <a:t>بازدۀ میانگین سالانۀ دلار آزاد طی 20 سال گذشته</a:t>
            </a:r>
            <a:endParaRPr lang="en-US" sz="2600"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31</a:t>
            </a:fld>
            <a:endParaRPr lang="en-US"/>
          </a:p>
        </p:txBody>
      </p:sp>
      <p:graphicFrame>
        <p:nvGraphicFramePr>
          <p:cNvPr id="5" name="Chart 4"/>
          <p:cNvGraphicFramePr/>
          <p:nvPr/>
        </p:nvGraphicFramePr>
        <p:xfrm>
          <a:off x="838200" y="1752600"/>
          <a:ext cx="7467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95400" y="2133600"/>
            <a:ext cx="3200400" cy="646331"/>
          </a:xfrm>
          <a:prstGeom prst="rect">
            <a:avLst/>
          </a:prstGeom>
          <a:noFill/>
        </p:spPr>
        <p:txBody>
          <a:bodyPr wrap="square" rtlCol="0">
            <a:spAutoFit/>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میانگین نرخ بازدۀ سالانه</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15% </a:t>
            </a:r>
          </a:p>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انحراف معیار سالانه</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22%</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endParaRPr>
          </a:p>
        </p:txBody>
      </p:sp>
    </p:spTree>
    <p:extLst>
      <p:ext uri="{BB962C8B-B14F-4D97-AF65-F5344CB8AC3E}">
        <p14:creationId xmlns="" xmlns:p14="http://schemas.microsoft.com/office/powerpoint/2010/main" val="121233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600" dirty="0" smtClean="0"/>
              <a:t>قیمت میانگین سالانۀ سکۀ تمام‌بهار طی 20 سال گذشته</a:t>
            </a:r>
            <a:endParaRPr lang="en-US" sz="2600"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32</a:t>
            </a:fld>
            <a:endParaRPr lang="en-US"/>
          </a:p>
        </p:txBody>
      </p:sp>
      <p:graphicFrame>
        <p:nvGraphicFramePr>
          <p:cNvPr id="6" name="Chart 5"/>
          <p:cNvGraphicFramePr/>
          <p:nvPr/>
        </p:nvGraphicFramePr>
        <p:xfrm>
          <a:off x="381000" y="1676400"/>
          <a:ext cx="7620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793481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t>بازدۀ میانگین سالانۀ سکۀ تمام‌بهار طی 20 سال گذشته</a:t>
            </a:r>
            <a:endParaRPr lang="en-US" sz="2800"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33</a:t>
            </a:fld>
            <a:endParaRPr lang="en-US"/>
          </a:p>
        </p:txBody>
      </p:sp>
      <p:graphicFrame>
        <p:nvGraphicFramePr>
          <p:cNvPr id="6" name="Chart 5"/>
          <p:cNvGraphicFramePr/>
          <p:nvPr/>
        </p:nvGraphicFramePr>
        <p:xfrm>
          <a:off x="762000" y="1524000"/>
          <a:ext cx="75438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514600" y="1981200"/>
            <a:ext cx="3200400" cy="646331"/>
          </a:xfrm>
          <a:prstGeom prst="rect">
            <a:avLst/>
          </a:prstGeom>
          <a:noFill/>
        </p:spPr>
        <p:txBody>
          <a:bodyPr wrap="square" rtlCol="0">
            <a:spAutoFit/>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میانگین نرخ بازدۀ سالانه</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25%</a:t>
            </a:r>
          </a:p>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انحراف معیار سالانه</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rPr>
              <a:t>24%</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endParaRPr>
          </a:p>
        </p:txBody>
      </p:sp>
    </p:spTree>
    <p:extLst>
      <p:ext uri="{BB962C8B-B14F-4D97-AF65-F5344CB8AC3E}">
        <p14:creationId xmlns="" xmlns:p14="http://schemas.microsoft.com/office/powerpoint/2010/main" val="2291094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600" dirty="0" smtClean="0"/>
              <a:t>مقایسه قیمت میانگین سالانۀ واقعی و ذاتی سکه در 20 سال گذشته</a:t>
            </a:r>
            <a:endParaRPr lang="en-US" sz="2600" dirty="0" smtClean="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34</a:t>
            </a:fld>
            <a:endParaRPr lang="en-US"/>
          </a:p>
        </p:txBody>
      </p:sp>
      <p:graphicFrame>
        <p:nvGraphicFramePr>
          <p:cNvPr id="9" name="Chart 8"/>
          <p:cNvGraphicFramePr/>
          <p:nvPr/>
        </p:nvGraphicFramePr>
        <p:xfrm>
          <a:off x="723900" y="1676399"/>
          <a:ext cx="7696200" cy="46267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213908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183880" cy="762000"/>
          </a:xfrm>
        </p:spPr>
        <p:txBody>
          <a:bodyPr>
            <a:normAutofit/>
          </a:bodyPr>
          <a:lstStyle/>
          <a:p>
            <a:r>
              <a:rPr lang="fa-IR" dirty="0" smtClean="0"/>
              <a:t>موارد قابل‌توجه </a:t>
            </a:r>
            <a:r>
              <a:rPr lang="ar-SA" dirty="0" smtClean="0"/>
              <a:t>در مورد نرخ ارز</a:t>
            </a:r>
            <a:endParaRPr lang="en-US" dirty="0"/>
          </a:p>
        </p:txBody>
      </p:sp>
      <p:graphicFrame>
        <p:nvGraphicFramePr>
          <p:cNvPr id="4" name="Content Placeholder 3"/>
          <p:cNvGraphicFramePr>
            <a:graphicFrameLocks noGrp="1"/>
          </p:cNvGraphicFramePr>
          <p:nvPr>
            <p:ph idx="1"/>
          </p:nvPr>
        </p:nvGraphicFramePr>
        <p:xfrm>
          <a:off x="1600200" y="1219200"/>
          <a:ext cx="533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183880" cy="762000"/>
          </a:xfrm>
        </p:spPr>
        <p:txBody>
          <a:bodyPr>
            <a:normAutofit/>
          </a:bodyPr>
          <a:lstStyle/>
          <a:p>
            <a:r>
              <a:rPr lang="fa-IR" dirty="0" smtClean="0"/>
              <a:t>موارد قابل‌توجه </a:t>
            </a:r>
            <a:r>
              <a:rPr lang="ar-SA" dirty="0" smtClean="0"/>
              <a:t>در مورد نرخ ارز</a:t>
            </a:r>
            <a:endParaRPr lang="en-US" dirty="0"/>
          </a:p>
        </p:txBody>
      </p:sp>
      <p:graphicFrame>
        <p:nvGraphicFramePr>
          <p:cNvPr id="6" name="Content Placeholder 5"/>
          <p:cNvGraphicFramePr>
            <a:graphicFrameLocks noGrp="1"/>
          </p:cNvGraphicFramePr>
          <p:nvPr>
            <p:ph idx="1"/>
          </p:nvPr>
        </p:nvGraphicFramePr>
        <p:xfrm>
          <a:off x="609600" y="1219200"/>
          <a:ext cx="7772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smtClean="0"/>
              <a:t>وجوه  آزادسازی قیمت‌ها (سطح اقتصاد کلان)</a:t>
            </a:r>
            <a:endParaRPr lang="fa-IR" sz="3200" dirty="0"/>
          </a:p>
        </p:txBody>
      </p:sp>
      <p:sp>
        <p:nvSpPr>
          <p:cNvPr id="6" name="Freeform 5"/>
          <p:cNvSpPr/>
          <p:nvPr/>
        </p:nvSpPr>
        <p:spPr>
          <a:xfrm>
            <a:off x="2496556" y="2006448"/>
            <a:ext cx="3517773" cy="3517773"/>
          </a:xfrm>
          <a:custGeom>
            <a:avLst/>
            <a:gdLst>
              <a:gd name="connsiteX0" fmla="*/ 1758889 w 3517773"/>
              <a:gd name="connsiteY0" fmla="*/ 0 h 3517773"/>
              <a:gd name="connsiteX1" fmla="*/ 3282129 w 3517773"/>
              <a:gd name="connsiteY1" fmla="*/ 879446 h 3517773"/>
              <a:gd name="connsiteX2" fmla="*/ 3282125 w 3517773"/>
              <a:gd name="connsiteY2" fmla="*/ 2638334 h 3517773"/>
              <a:gd name="connsiteX3" fmla="*/ 1758887 w 3517773"/>
              <a:gd name="connsiteY3" fmla="*/ 1758887 h 3517773"/>
              <a:gd name="connsiteX4" fmla="*/ 1758889 w 3517773"/>
              <a:gd name="connsiteY4" fmla="*/ 0 h 351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773" h="3517773">
                <a:moveTo>
                  <a:pt x="1758889" y="0"/>
                </a:moveTo>
                <a:cubicBezTo>
                  <a:pt x="2387279" y="1"/>
                  <a:pt x="2967935" y="335244"/>
                  <a:pt x="3282129" y="879446"/>
                </a:cubicBezTo>
                <a:cubicBezTo>
                  <a:pt x="3596323" y="1423648"/>
                  <a:pt x="3596322" y="2094133"/>
                  <a:pt x="3282125" y="2638334"/>
                </a:cubicBezTo>
                <a:lnTo>
                  <a:pt x="1758887" y="1758887"/>
                </a:lnTo>
                <a:cubicBezTo>
                  <a:pt x="1758888" y="1172591"/>
                  <a:pt x="1758888" y="586296"/>
                  <a:pt x="1758889" y="0"/>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86971" tIns="778453" rIns="440495" bIns="1758404" numCol="1" spcCol="1270" anchor="ctr" anchorCtr="0">
            <a:noAutofit/>
          </a:bodyPr>
          <a:lstStyle/>
          <a:p>
            <a:pPr lvl="0" algn="ctr" defTabSz="1155700" rtl="1">
              <a:lnSpc>
                <a:spcPct val="90000"/>
              </a:lnSpc>
              <a:spcBef>
                <a:spcPct val="0"/>
              </a:spcBef>
              <a:spcAft>
                <a:spcPct val="35000"/>
              </a:spcAft>
            </a:pPr>
            <a:r>
              <a:rPr lang="fa-IR" sz="2600" kern="1200" dirty="0" smtClean="0">
                <a:cs typeface="B Nazanin" pitchFamily="2" charset="-78"/>
              </a:rPr>
              <a:t>قیمت پول</a:t>
            </a:r>
            <a:endParaRPr lang="fa-IR" sz="2600" kern="1200" dirty="0">
              <a:cs typeface="B Nazanin" pitchFamily="2" charset="-78"/>
            </a:endParaRPr>
          </a:p>
        </p:txBody>
      </p:sp>
      <p:sp>
        <p:nvSpPr>
          <p:cNvPr id="7" name="Freeform 6"/>
          <p:cNvSpPr/>
          <p:nvPr/>
        </p:nvSpPr>
        <p:spPr>
          <a:xfrm>
            <a:off x="2424107" y="2132083"/>
            <a:ext cx="3517773" cy="3517773"/>
          </a:xfrm>
          <a:custGeom>
            <a:avLst/>
            <a:gdLst>
              <a:gd name="connsiteX0" fmla="*/ 3282127 w 3517773"/>
              <a:gd name="connsiteY0" fmla="*/ 2638330 h 3517773"/>
              <a:gd name="connsiteX1" fmla="*/ 1758885 w 3517773"/>
              <a:gd name="connsiteY1" fmla="*/ 3517773 h 3517773"/>
              <a:gd name="connsiteX2" fmla="*/ 235644 w 3517773"/>
              <a:gd name="connsiteY2" fmla="*/ 2638328 h 3517773"/>
              <a:gd name="connsiteX3" fmla="*/ 1758887 w 3517773"/>
              <a:gd name="connsiteY3" fmla="*/ 1758887 h 3517773"/>
              <a:gd name="connsiteX4" fmla="*/ 3282127 w 3517773"/>
              <a:gd name="connsiteY4" fmla="*/ 2638330 h 351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773" h="3517773">
                <a:moveTo>
                  <a:pt x="3282127" y="2638330"/>
                </a:moveTo>
                <a:cubicBezTo>
                  <a:pt x="2967932" y="3182532"/>
                  <a:pt x="2387275" y="3517774"/>
                  <a:pt x="1758885" y="3517773"/>
                </a:cubicBezTo>
                <a:cubicBezTo>
                  <a:pt x="1130495" y="3517773"/>
                  <a:pt x="549839" y="3182530"/>
                  <a:pt x="235644" y="2638328"/>
                </a:cubicBezTo>
                <a:lnTo>
                  <a:pt x="1758887" y="1758887"/>
                </a:lnTo>
                <a:lnTo>
                  <a:pt x="3282127" y="263833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7009648"/>
              <a:satOff val="10306"/>
              <a:lumOff val="8824"/>
              <a:alphaOff val="0"/>
            </a:schemeClr>
          </a:fillRef>
          <a:effectRef idx="2">
            <a:schemeClr val="accent5">
              <a:hueOff val="-7009648"/>
              <a:satOff val="10306"/>
              <a:lumOff val="8824"/>
              <a:alphaOff val="0"/>
            </a:schemeClr>
          </a:effectRef>
          <a:fontRef idx="minor">
            <a:schemeClr val="lt1"/>
          </a:fontRef>
        </p:style>
        <p:txBody>
          <a:bodyPr spcFirstLastPara="0" vert="horz" wrap="square" lIns="870585" tIns="2315385" rIns="828707" bIns="347107" numCol="1" spcCol="1270" anchor="ctr" anchorCtr="0">
            <a:noAutofit/>
          </a:bodyPr>
          <a:lstStyle/>
          <a:p>
            <a:pPr lvl="0" algn="ctr" defTabSz="1155700" rtl="1">
              <a:lnSpc>
                <a:spcPct val="90000"/>
              </a:lnSpc>
              <a:spcBef>
                <a:spcPct val="0"/>
              </a:spcBef>
              <a:spcAft>
                <a:spcPct val="35000"/>
              </a:spcAft>
            </a:pPr>
            <a:r>
              <a:rPr lang="fa-IR" sz="2600" kern="1200" dirty="0" smtClean="0">
                <a:cs typeface="B Nazanin" pitchFamily="2" charset="-78"/>
              </a:rPr>
              <a:t>قیمت ارز</a:t>
            </a:r>
            <a:endParaRPr lang="fa-IR" sz="2600" kern="1200" dirty="0">
              <a:cs typeface="B Nazanin" pitchFamily="2" charset="-78"/>
            </a:endParaRPr>
          </a:p>
        </p:txBody>
      </p:sp>
      <p:sp>
        <p:nvSpPr>
          <p:cNvPr id="8" name="Freeform 7"/>
          <p:cNvSpPr/>
          <p:nvPr/>
        </p:nvSpPr>
        <p:spPr>
          <a:xfrm>
            <a:off x="2351658" y="2006448"/>
            <a:ext cx="3517773" cy="3517773"/>
          </a:xfrm>
          <a:custGeom>
            <a:avLst/>
            <a:gdLst>
              <a:gd name="connsiteX0" fmla="*/ 235645 w 3517773"/>
              <a:gd name="connsiteY0" fmla="*/ 2638328 h 3517773"/>
              <a:gd name="connsiteX1" fmla="*/ 235647 w 3517773"/>
              <a:gd name="connsiteY1" fmla="*/ 879441 h 3517773"/>
              <a:gd name="connsiteX2" fmla="*/ 1758889 w 3517773"/>
              <a:gd name="connsiteY2" fmla="*/ -1 h 3517773"/>
              <a:gd name="connsiteX3" fmla="*/ 1758887 w 3517773"/>
              <a:gd name="connsiteY3" fmla="*/ 1758887 h 3517773"/>
              <a:gd name="connsiteX4" fmla="*/ 235645 w 3517773"/>
              <a:gd name="connsiteY4" fmla="*/ 2638328 h 351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773" h="3517773">
                <a:moveTo>
                  <a:pt x="235645" y="2638328"/>
                </a:moveTo>
                <a:cubicBezTo>
                  <a:pt x="-78549" y="2094126"/>
                  <a:pt x="-78548" y="1423642"/>
                  <a:pt x="235647" y="879441"/>
                </a:cubicBezTo>
                <a:cubicBezTo>
                  <a:pt x="549843" y="335240"/>
                  <a:pt x="1130499" y="-1"/>
                  <a:pt x="1758889" y="-1"/>
                </a:cubicBezTo>
                <a:cubicBezTo>
                  <a:pt x="1758888" y="586295"/>
                  <a:pt x="1758888" y="1172591"/>
                  <a:pt x="1758887" y="1758887"/>
                </a:cubicBezTo>
                <a:lnTo>
                  <a:pt x="235645" y="263832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4019296"/>
              <a:satOff val="20613"/>
              <a:lumOff val="17647"/>
              <a:alphaOff val="0"/>
            </a:schemeClr>
          </a:fillRef>
          <a:effectRef idx="2">
            <a:schemeClr val="accent5">
              <a:hueOff val="-14019296"/>
              <a:satOff val="20613"/>
              <a:lumOff val="17647"/>
              <a:alphaOff val="0"/>
            </a:schemeClr>
          </a:effectRef>
          <a:fontRef idx="minor">
            <a:schemeClr val="lt1"/>
          </a:fontRef>
        </p:style>
        <p:txBody>
          <a:bodyPr spcFirstLastPara="0" vert="horz" wrap="square" lIns="440495" tIns="778453" rIns="1886971" bIns="1758404" numCol="1" spcCol="1270" anchor="ctr" anchorCtr="0">
            <a:noAutofit/>
          </a:bodyPr>
          <a:lstStyle/>
          <a:p>
            <a:pPr lvl="0" algn="ctr" defTabSz="1155700" rtl="1">
              <a:lnSpc>
                <a:spcPct val="90000"/>
              </a:lnSpc>
              <a:spcBef>
                <a:spcPct val="0"/>
              </a:spcBef>
              <a:spcAft>
                <a:spcPct val="35000"/>
              </a:spcAft>
            </a:pPr>
            <a:r>
              <a:rPr lang="fa-IR" sz="2600" kern="1200" dirty="0" smtClean="0">
                <a:cs typeface="B Nazanin" pitchFamily="2" charset="-78"/>
              </a:rPr>
              <a:t>قیمت انرژی</a:t>
            </a:r>
            <a:endParaRPr lang="fa-IR" sz="2600" kern="1200" dirty="0">
              <a:cs typeface="B Nazanin" pitchFamily="2" charset="-78"/>
            </a:endParaRPr>
          </a:p>
        </p:txBody>
      </p:sp>
      <p:sp>
        <p:nvSpPr>
          <p:cNvPr id="9" name="Circular Arrow 8"/>
          <p:cNvSpPr/>
          <p:nvPr/>
        </p:nvSpPr>
        <p:spPr>
          <a:xfrm>
            <a:off x="2279080" y="1788681"/>
            <a:ext cx="3953306" cy="3953306"/>
          </a:xfrm>
          <a:prstGeom prst="circularArrow">
            <a:avLst>
              <a:gd name="adj1" fmla="val 5085"/>
              <a:gd name="adj2" fmla="val 327528"/>
              <a:gd name="adj3" fmla="val 1472472"/>
              <a:gd name="adj4" fmla="val 16199432"/>
              <a:gd name="adj5" fmla="val 5932"/>
            </a:avLst>
          </a:prstGeom>
          <a:scene3d>
            <a:camera prst="orthographicFront"/>
            <a:lightRig rig="flat" dir="t"/>
          </a:scene3d>
          <a:sp3d z="1270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sp>
        <p:nvSpPr>
          <p:cNvPr id="10" name="Circular Arrow 9"/>
          <p:cNvSpPr/>
          <p:nvPr/>
        </p:nvSpPr>
        <p:spPr>
          <a:xfrm>
            <a:off x="2206340" y="1914094"/>
            <a:ext cx="3953306" cy="3953306"/>
          </a:xfrm>
          <a:prstGeom prst="circularArrow">
            <a:avLst>
              <a:gd name="adj1" fmla="val 5085"/>
              <a:gd name="adj2" fmla="val 327528"/>
              <a:gd name="adj3" fmla="val 8671970"/>
              <a:gd name="adj4" fmla="val 1800502"/>
              <a:gd name="adj5" fmla="val 5932"/>
            </a:avLst>
          </a:prstGeom>
          <a:scene3d>
            <a:camera prst="orthographicFront"/>
            <a:lightRig rig="flat" dir="t"/>
          </a:scene3d>
          <a:sp3d z="127000" prstMaterial="plastic">
            <a:bevelT w="50800" h="50800"/>
            <a:bevelB w="25400" h="25400" prst="angle"/>
          </a:sp3d>
        </p:spPr>
        <p:style>
          <a:lnRef idx="0">
            <a:schemeClr val="lt1">
              <a:hueOff val="0"/>
              <a:satOff val="0"/>
              <a:lumOff val="0"/>
              <a:alphaOff val="0"/>
            </a:schemeClr>
          </a:lnRef>
          <a:fillRef idx="3">
            <a:schemeClr val="accent5">
              <a:hueOff val="-7009648"/>
              <a:satOff val="10306"/>
              <a:lumOff val="8824"/>
              <a:alphaOff val="0"/>
            </a:schemeClr>
          </a:fillRef>
          <a:effectRef idx="2">
            <a:schemeClr val="accent5">
              <a:hueOff val="-7009648"/>
              <a:satOff val="10306"/>
              <a:lumOff val="8824"/>
              <a:alphaOff val="0"/>
            </a:schemeClr>
          </a:effectRef>
          <a:fontRef idx="minor">
            <a:schemeClr val="lt1">
              <a:hueOff val="0"/>
              <a:satOff val="0"/>
              <a:lumOff val="0"/>
              <a:alphaOff val="0"/>
            </a:schemeClr>
          </a:fontRef>
        </p:style>
      </p:sp>
      <p:sp>
        <p:nvSpPr>
          <p:cNvPr id="11" name="Circular Arrow 10"/>
          <p:cNvSpPr/>
          <p:nvPr/>
        </p:nvSpPr>
        <p:spPr>
          <a:xfrm>
            <a:off x="2133600" y="1788681"/>
            <a:ext cx="3953306" cy="3953306"/>
          </a:xfrm>
          <a:prstGeom prst="circularArrow">
            <a:avLst>
              <a:gd name="adj1" fmla="val 5085"/>
              <a:gd name="adj2" fmla="val 327528"/>
              <a:gd name="adj3" fmla="val 15873039"/>
              <a:gd name="adj4" fmla="val 9000000"/>
              <a:gd name="adj5" fmla="val 5932"/>
            </a:avLst>
          </a:prstGeom>
          <a:scene3d>
            <a:camera prst="orthographicFront"/>
            <a:lightRig rig="flat" dir="t"/>
          </a:scene3d>
          <a:sp3d z="127000" prstMaterial="plastic">
            <a:bevelT w="50800" h="50800"/>
            <a:bevelB w="25400" h="25400" prst="angle"/>
          </a:sp3d>
        </p:spPr>
        <p:style>
          <a:lnRef idx="0">
            <a:schemeClr val="lt1">
              <a:hueOff val="0"/>
              <a:satOff val="0"/>
              <a:lumOff val="0"/>
              <a:alphaOff val="0"/>
            </a:schemeClr>
          </a:lnRef>
          <a:fillRef idx="3">
            <a:schemeClr val="accent5">
              <a:hueOff val="-14019296"/>
              <a:satOff val="20613"/>
              <a:lumOff val="17647"/>
              <a:alphaOff val="0"/>
            </a:schemeClr>
          </a:fillRef>
          <a:effectRef idx="2">
            <a:schemeClr val="accent5">
              <a:hueOff val="-14019296"/>
              <a:satOff val="20613"/>
              <a:lumOff val="17647"/>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after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par>
                          <p:cTn id="10" fill="hold">
                            <p:stCondLst>
                              <p:cond delay="500"/>
                            </p:stCondLst>
                            <p:childTnLst>
                              <p:par>
                                <p:cTn id="11" presetID="24" presetClass="emph" presetSubtype="0" fill="hold" nodeType="afterEffect">
                                  <p:stCondLst>
                                    <p:cond delay="0"/>
                                  </p:stCondLst>
                                  <p:childTnLst>
                                    <p:animClr clrSpc="hsl" dir="cw">
                                      <p:cBhvr override="childStyle">
                                        <p:cTn id="12" dur="500" fill="hold"/>
                                        <p:tgtEl>
                                          <p:spTgt spid="9"/>
                                        </p:tgtEl>
                                        <p:attrNameLst>
                                          <p:attrName>style.color</p:attrName>
                                        </p:attrNameLst>
                                      </p:cBhvr>
                                      <p:by>
                                        <p:hsl h="0" s="-12549" l="-25098"/>
                                      </p:by>
                                    </p:animClr>
                                    <p:animClr clrSpc="hsl" dir="cw">
                                      <p:cBhvr>
                                        <p:cTn id="13" dur="500" fill="hold"/>
                                        <p:tgtEl>
                                          <p:spTgt spid="9"/>
                                        </p:tgtEl>
                                        <p:attrNameLst>
                                          <p:attrName>fillcolor</p:attrName>
                                        </p:attrNameLst>
                                      </p:cBhvr>
                                      <p:by>
                                        <p:hsl h="0" s="-12549" l="-25098"/>
                                      </p:by>
                                    </p:animClr>
                                    <p:animClr clrSpc="hsl" dir="cw">
                                      <p:cBhvr>
                                        <p:cTn id="14" dur="500" fill="hold"/>
                                        <p:tgtEl>
                                          <p:spTgt spid="9"/>
                                        </p:tgtEl>
                                        <p:attrNameLst>
                                          <p:attrName>stroke.color</p:attrName>
                                        </p:attrNameLst>
                                      </p:cBhvr>
                                      <p:by>
                                        <p:hsl h="0" s="-12549" l="-25098"/>
                                      </p:by>
                                    </p:animClr>
                                    <p:set>
                                      <p:cBhvr>
                                        <p:cTn id="15" dur="500" fill="hold"/>
                                        <p:tgtEl>
                                          <p:spTgt spid="9"/>
                                        </p:tgtEl>
                                        <p:attrNameLst>
                                          <p:attrName>fill.type</p:attrName>
                                        </p:attrNameLst>
                                      </p:cBhvr>
                                      <p:to>
                                        <p:strVal val="solid"/>
                                      </p:to>
                                    </p:set>
                                  </p:childTnLst>
                                </p:cTn>
                              </p:par>
                            </p:childTnLst>
                          </p:cTn>
                        </p:par>
                        <p:par>
                          <p:cTn id="16" fill="hold">
                            <p:stCondLst>
                              <p:cond delay="1000"/>
                            </p:stCondLst>
                            <p:childTnLst>
                              <p:par>
                                <p:cTn id="17" presetID="24" presetClass="emph" presetSubtype="0" fill="hold" grpId="0" nodeType="afterEffect">
                                  <p:stCondLst>
                                    <p:cond delay="0"/>
                                  </p:stCondLst>
                                  <p:childTnLst>
                                    <p:animClr clrSpc="hsl" dir="cw">
                                      <p:cBhvr override="childStyle">
                                        <p:cTn id="18" dur="500" fill="hold"/>
                                        <p:tgtEl>
                                          <p:spTgt spid="7"/>
                                        </p:tgtEl>
                                        <p:attrNameLst>
                                          <p:attrName>style.color</p:attrName>
                                        </p:attrNameLst>
                                      </p:cBhvr>
                                      <p:by>
                                        <p:hsl h="0" s="-12549" l="-25098"/>
                                      </p:by>
                                    </p:animClr>
                                    <p:animClr clrSpc="hsl" dir="cw">
                                      <p:cBhvr>
                                        <p:cTn id="19" dur="500" fill="hold"/>
                                        <p:tgtEl>
                                          <p:spTgt spid="7"/>
                                        </p:tgtEl>
                                        <p:attrNameLst>
                                          <p:attrName>fillcolor</p:attrName>
                                        </p:attrNameLst>
                                      </p:cBhvr>
                                      <p:by>
                                        <p:hsl h="0" s="-12549" l="-25098"/>
                                      </p:by>
                                    </p:animClr>
                                    <p:animClr clrSpc="hsl" dir="cw">
                                      <p:cBhvr>
                                        <p:cTn id="20" dur="500" fill="hold"/>
                                        <p:tgtEl>
                                          <p:spTgt spid="7"/>
                                        </p:tgtEl>
                                        <p:attrNameLst>
                                          <p:attrName>stroke.color</p:attrName>
                                        </p:attrNameLst>
                                      </p:cBhvr>
                                      <p:by>
                                        <p:hsl h="0" s="-12549" l="-25098"/>
                                      </p:by>
                                    </p:animClr>
                                    <p:set>
                                      <p:cBhvr>
                                        <p:cTn id="21" dur="500" fill="hold"/>
                                        <p:tgtEl>
                                          <p:spTgt spid="7"/>
                                        </p:tgtEl>
                                        <p:attrNameLst>
                                          <p:attrName>fill.type</p:attrName>
                                        </p:attrNameLst>
                                      </p:cBhvr>
                                      <p:to>
                                        <p:strVal val="solid"/>
                                      </p:to>
                                    </p:set>
                                  </p:childTnLst>
                                </p:cTn>
                              </p:par>
                            </p:childTnLst>
                          </p:cTn>
                        </p:par>
                        <p:par>
                          <p:cTn id="22" fill="hold">
                            <p:stCondLst>
                              <p:cond delay="1500"/>
                            </p:stCondLst>
                            <p:childTnLst>
                              <p:par>
                                <p:cTn id="23" presetID="24" presetClass="emph" presetSubtype="0" fill="hold" nodeType="afterEffect">
                                  <p:stCondLst>
                                    <p:cond delay="0"/>
                                  </p:stCondLst>
                                  <p:childTnLst>
                                    <p:animClr clrSpc="hsl" dir="cw">
                                      <p:cBhvr override="childStyle">
                                        <p:cTn id="24" dur="500" fill="hold"/>
                                        <p:tgtEl>
                                          <p:spTgt spid="10"/>
                                        </p:tgtEl>
                                        <p:attrNameLst>
                                          <p:attrName>style.color</p:attrName>
                                        </p:attrNameLst>
                                      </p:cBhvr>
                                      <p:by>
                                        <p:hsl h="0" s="-12549" l="-25098"/>
                                      </p:by>
                                    </p:animClr>
                                    <p:animClr clrSpc="hsl" dir="cw">
                                      <p:cBhvr>
                                        <p:cTn id="25" dur="500" fill="hold"/>
                                        <p:tgtEl>
                                          <p:spTgt spid="10"/>
                                        </p:tgtEl>
                                        <p:attrNameLst>
                                          <p:attrName>fillcolor</p:attrName>
                                        </p:attrNameLst>
                                      </p:cBhvr>
                                      <p:by>
                                        <p:hsl h="0" s="-12549" l="-25098"/>
                                      </p:by>
                                    </p:animClr>
                                    <p:animClr clrSpc="hsl" dir="cw">
                                      <p:cBhvr>
                                        <p:cTn id="26" dur="500" fill="hold"/>
                                        <p:tgtEl>
                                          <p:spTgt spid="10"/>
                                        </p:tgtEl>
                                        <p:attrNameLst>
                                          <p:attrName>stroke.color</p:attrName>
                                        </p:attrNameLst>
                                      </p:cBhvr>
                                      <p:by>
                                        <p:hsl h="0" s="-12549" l="-25098"/>
                                      </p:by>
                                    </p:animClr>
                                    <p:set>
                                      <p:cBhvr>
                                        <p:cTn id="27" dur="500" fill="hold"/>
                                        <p:tgtEl>
                                          <p:spTgt spid="10"/>
                                        </p:tgtEl>
                                        <p:attrNameLst>
                                          <p:attrName>fill.type</p:attrName>
                                        </p:attrNameLst>
                                      </p:cBhvr>
                                      <p:to>
                                        <p:strVal val="solid"/>
                                      </p:to>
                                    </p:set>
                                  </p:childTnLst>
                                </p:cTn>
                              </p:par>
                            </p:childTnLst>
                          </p:cTn>
                        </p:par>
                        <p:par>
                          <p:cTn id="28" fill="hold">
                            <p:stCondLst>
                              <p:cond delay="2000"/>
                            </p:stCondLst>
                            <p:childTnLst>
                              <p:par>
                                <p:cTn id="29" presetID="24" presetClass="emph" presetSubtype="0" fill="hold" grpId="0" nodeType="afterEffect">
                                  <p:stCondLst>
                                    <p:cond delay="0"/>
                                  </p:stCondLst>
                                  <p:childTnLst>
                                    <p:animClr clrSpc="hsl" dir="cw">
                                      <p:cBhvr override="childStyle">
                                        <p:cTn id="30" dur="500" fill="hold"/>
                                        <p:tgtEl>
                                          <p:spTgt spid="8"/>
                                        </p:tgtEl>
                                        <p:attrNameLst>
                                          <p:attrName>style.color</p:attrName>
                                        </p:attrNameLst>
                                      </p:cBhvr>
                                      <p:by>
                                        <p:hsl h="0" s="-12549" l="-25098"/>
                                      </p:by>
                                    </p:animClr>
                                    <p:animClr clrSpc="hsl" dir="cw">
                                      <p:cBhvr>
                                        <p:cTn id="31" dur="500" fill="hold"/>
                                        <p:tgtEl>
                                          <p:spTgt spid="8"/>
                                        </p:tgtEl>
                                        <p:attrNameLst>
                                          <p:attrName>fillcolor</p:attrName>
                                        </p:attrNameLst>
                                      </p:cBhvr>
                                      <p:by>
                                        <p:hsl h="0" s="-12549" l="-25098"/>
                                      </p:by>
                                    </p:animClr>
                                    <p:animClr clrSpc="hsl" dir="cw">
                                      <p:cBhvr>
                                        <p:cTn id="32" dur="500" fill="hold"/>
                                        <p:tgtEl>
                                          <p:spTgt spid="8"/>
                                        </p:tgtEl>
                                        <p:attrNameLst>
                                          <p:attrName>stroke.color</p:attrName>
                                        </p:attrNameLst>
                                      </p:cBhvr>
                                      <p:by>
                                        <p:hsl h="0" s="-12549" l="-25098"/>
                                      </p:by>
                                    </p:animClr>
                                    <p:set>
                                      <p:cBhvr>
                                        <p:cTn id="33" dur="500" fill="hold"/>
                                        <p:tgtEl>
                                          <p:spTgt spid="8"/>
                                        </p:tgtEl>
                                        <p:attrNameLst>
                                          <p:attrName>fill.type</p:attrName>
                                        </p:attrNameLst>
                                      </p:cBhvr>
                                      <p:to>
                                        <p:strVal val="solid"/>
                                      </p:to>
                                    </p:set>
                                  </p:childTnLst>
                                </p:cTn>
                              </p:par>
                            </p:childTnLst>
                          </p:cTn>
                        </p:par>
                        <p:par>
                          <p:cTn id="34" fill="hold">
                            <p:stCondLst>
                              <p:cond delay="2500"/>
                            </p:stCondLst>
                            <p:childTnLst>
                              <p:par>
                                <p:cTn id="35" presetID="24" presetClass="emph" presetSubtype="0" fill="hold" nodeType="afterEffect">
                                  <p:stCondLst>
                                    <p:cond delay="0"/>
                                  </p:stCondLst>
                                  <p:childTnLst>
                                    <p:animClr clrSpc="hsl" dir="cw">
                                      <p:cBhvr override="childStyle">
                                        <p:cTn id="36" dur="500" fill="hold"/>
                                        <p:tgtEl>
                                          <p:spTgt spid="11"/>
                                        </p:tgtEl>
                                        <p:attrNameLst>
                                          <p:attrName>style.color</p:attrName>
                                        </p:attrNameLst>
                                      </p:cBhvr>
                                      <p:by>
                                        <p:hsl h="0" s="-12549" l="-25098"/>
                                      </p:by>
                                    </p:animClr>
                                    <p:animClr clrSpc="hsl" dir="cw">
                                      <p:cBhvr>
                                        <p:cTn id="37" dur="500" fill="hold"/>
                                        <p:tgtEl>
                                          <p:spTgt spid="11"/>
                                        </p:tgtEl>
                                        <p:attrNameLst>
                                          <p:attrName>fillcolor</p:attrName>
                                        </p:attrNameLst>
                                      </p:cBhvr>
                                      <p:by>
                                        <p:hsl h="0" s="-12549" l="-25098"/>
                                      </p:by>
                                    </p:animClr>
                                    <p:animClr clrSpc="hsl" dir="cw">
                                      <p:cBhvr>
                                        <p:cTn id="38" dur="500" fill="hold"/>
                                        <p:tgtEl>
                                          <p:spTgt spid="11"/>
                                        </p:tgtEl>
                                        <p:attrNameLst>
                                          <p:attrName>stroke.color</p:attrName>
                                        </p:attrNameLst>
                                      </p:cBhvr>
                                      <p:by>
                                        <p:hsl h="0" s="-12549" l="-25098"/>
                                      </p:by>
                                    </p:animClr>
                                    <p:set>
                                      <p:cBhvr>
                                        <p:cTn id="3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dirty="0" smtClean="0"/>
              <a:t>اثر کوتاه مدت آزادسازی قیمت حامل‌های انرژی</a:t>
            </a:r>
            <a:endParaRPr lang="en-US" sz="3200" dirty="0"/>
          </a:p>
        </p:txBody>
      </p:sp>
      <p:graphicFrame>
        <p:nvGraphicFramePr>
          <p:cNvPr id="4" name="Content Placeholder 3"/>
          <p:cNvGraphicFramePr>
            <a:graphicFrameLocks noGrp="1"/>
          </p:cNvGraphicFramePr>
          <p:nvPr>
            <p:ph idx="1"/>
          </p:nvPr>
        </p:nvGraphicFramePr>
        <p:xfrm>
          <a:off x="502920" y="1679448"/>
          <a:ext cx="8183880" cy="418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graphicEl>
                                              <a:dgm id="{D03D0890-ECB4-4C4B-B2CA-330BC98D86A1}"/>
                                            </p:graphicEl>
                                          </p:spTgt>
                                        </p:tgtEl>
                                        <p:attrNameLst>
                                          <p:attrName>style.visibility</p:attrName>
                                        </p:attrNameLst>
                                      </p:cBhvr>
                                      <p:to>
                                        <p:strVal val="visible"/>
                                      </p:to>
                                    </p:set>
                                    <p:animEffect transition="in" filter="fade">
                                      <p:cBhvr>
                                        <p:cTn id="7" dur="800" decel="100000"/>
                                        <p:tgtEl>
                                          <p:spTgt spid="4">
                                            <p:graphicEl>
                                              <a:dgm id="{D03D0890-ECB4-4C4B-B2CA-330BC98D86A1}"/>
                                            </p:graphicEl>
                                          </p:spTgt>
                                        </p:tgtEl>
                                      </p:cBhvr>
                                    </p:animEffect>
                                    <p:anim calcmode="lin" valueType="num">
                                      <p:cBhvr>
                                        <p:cTn id="8" dur="800" decel="100000" fill="hold"/>
                                        <p:tgtEl>
                                          <p:spTgt spid="4">
                                            <p:graphicEl>
                                              <a:dgm id="{D03D0890-ECB4-4C4B-B2CA-330BC98D86A1}"/>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graphicEl>
                                              <a:dgm id="{D03D0890-ECB4-4C4B-B2CA-330BC98D86A1}"/>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graphicEl>
                                              <a:dgm id="{D03D0890-ECB4-4C4B-B2CA-330BC98D86A1}"/>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graphicEl>
                                              <a:dgm id="{D03D0890-ECB4-4C4B-B2CA-330BC98D86A1}"/>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graphicEl>
                                              <a:dgm id="{D03D0890-ECB4-4C4B-B2CA-330BC98D86A1}"/>
                                            </p:graphic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
                                            <p:graphicEl>
                                              <a:dgm id="{424F1A3B-5DC1-4FDF-AF85-DD4D278BC362}"/>
                                            </p:graphicEl>
                                          </p:spTgt>
                                        </p:tgtEl>
                                        <p:attrNameLst>
                                          <p:attrName>style.visibility</p:attrName>
                                        </p:attrNameLst>
                                      </p:cBhvr>
                                      <p:to>
                                        <p:strVal val="visible"/>
                                      </p:to>
                                    </p:set>
                                    <p:animEffect transition="in" filter="fade">
                                      <p:cBhvr>
                                        <p:cTn id="16" dur="800" decel="100000"/>
                                        <p:tgtEl>
                                          <p:spTgt spid="4">
                                            <p:graphicEl>
                                              <a:dgm id="{424F1A3B-5DC1-4FDF-AF85-DD4D278BC362}"/>
                                            </p:graphicEl>
                                          </p:spTgt>
                                        </p:tgtEl>
                                      </p:cBhvr>
                                    </p:animEffect>
                                    <p:anim calcmode="lin" valueType="num">
                                      <p:cBhvr>
                                        <p:cTn id="17" dur="800" decel="100000" fill="hold"/>
                                        <p:tgtEl>
                                          <p:spTgt spid="4">
                                            <p:graphicEl>
                                              <a:dgm id="{424F1A3B-5DC1-4FDF-AF85-DD4D278BC362}"/>
                                            </p:graphicEl>
                                          </p:spTgt>
                                        </p:tgtEl>
                                        <p:attrNameLst>
                                          <p:attrName>style.rotation</p:attrName>
                                        </p:attrNameLst>
                                      </p:cBhvr>
                                      <p:tavLst>
                                        <p:tav tm="0">
                                          <p:val>
                                            <p:fltVal val="-90"/>
                                          </p:val>
                                        </p:tav>
                                        <p:tav tm="100000">
                                          <p:val>
                                            <p:fltVal val="0"/>
                                          </p:val>
                                        </p:tav>
                                      </p:tavLst>
                                    </p:anim>
                                    <p:anim calcmode="lin" valueType="num">
                                      <p:cBhvr>
                                        <p:cTn id="18" dur="800" decel="100000" fill="hold"/>
                                        <p:tgtEl>
                                          <p:spTgt spid="4">
                                            <p:graphicEl>
                                              <a:dgm id="{424F1A3B-5DC1-4FDF-AF85-DD4D278BC362}"/>
                                            </p:graphic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4">
                                            <p:graphicEl>
                                              <a:dgm id="{424F1A3B-5DC1-4FDF-AF85-DD4D278BC362}"/>
                                            </p:graphic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graphicEl>
                                              <a:dgm id="{424F1A3B-5DC1-4FDF-AF85-DD4D278BC362}"/>
                                            </p:graphic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graphicEl>
                                              <a:dgm id="{424F1A3B-5DC1-4FDF-AF85-DD4D278BC362}"/>
                                            </p:graphicEl>
                                          </p:spTgt>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graphicEl>
                                              <a:dgm id="{764E088F-6792-46B1-8FA9-B307B648EB2C}"/>
                                            </p:graphicEl>
                                          </p:spTgt>
                                        </p:tgtEl>
                                        <p:attrNameLst>
                                          <p:attrName>style.visibility</p:attrName>
                                        </p:attrNameLst>
                                      </p:cBhvr>
                                      <p:to>
                                        <p:strVal val="visible"/>
                                      </p:to>
                                    </p:set>
                                    <p:animEffect transition="in" filter="fade">
                                      <p:cBhvr>
                                        <p:cTn id="25" dur="800" decel="100000"/>
                                        <p:tgtEl>
                                          <p:spTgt spid="4">
                                            <p:graphicEl>
                                              <a:dgm id="{764E088F-6792-46B1-8FA9-B307B648EB2C}"/>
                                            </p:graphicEl>
                                          </p:spTgt>
                                        </p:tgtEl>
                                      </p:cBhvr>
                                    </p:animEffect>
                                    <p:anim calcmode="lin" valueType="num">
                                      <p:cBhvr>
                                        <p:cTn id="26" dur="800" decel="100000" fill="hold"/>
                                        <p:tgtEl>
                                          <p:spTgt spid="4">
                                            <p:graphicEl>
                                              <a:dgm id="{764E088F-6792-46B1-8FA9-B307B648EB2C}"/>
                                            </p:graphic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graphicEl>
                                              <a:dgm id="{764E088F-6792-46B1-8FA9-B307B648EB2C}"/>
                                            </p:graphic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graphicEl>
                                              <a:dgm id="{764E088F-6792-46B1-8FA9-B307B648EB2C}"/>
                                            </p:graphic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graphicEl>
                                              <a:dgm id="{764E088F-6792-46B1-8FA9-B307B648EB2C}"/>
                                            </p:graphic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graphicEl>
                                              <a:dgm id="{764E088F-6792-46B1-8FA9-B307B648EB2C}"/>
                                            </p:graphicEl>
                                          </p:spTgt>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4">
                                            <p:graphicEl>
                                              <a:dgm id="{7E884C41-708E-40C1-9DA0-D47C3B882586}"/>
                                            </p:graphicEl>
                                          </p:spTgt>
                                        </p:tgtEl>
                                        <p:attrNameLst>
                                          <p:attrName>style.visibility</p:attrName>
                                        </p:attrNameLst>
                                      </p:cBhvr>
                                      <p:to>
                                        <p:strVal val="visible"/>
                                      </p:to>
                                    </p:set>
                                    <p:animEffect transition="in" filter="fade">
                                      <p:cBhvr>
                                        <p:cTn id="34" dur="800" decel="100000"/>
                                        <p:tgtEl>
                                          <p:spTgt spid="4">
                                            <p:graphicEl>
                                              <a:dgm id="{7E884C41-708E-40C1-9DA0-D47C3B882586}"/>
                                            </p:graphicEl>
                                          </p:spTgt>
                                        </p:tgtEl>
                                      </p:cBhvr>
                                    </p:animEffect>
                                    <p:anim calcmode="lin" valueType="num">
                                      <p:cBhvr>
                                        <p:cTn id="35" dur="800" decel="100000" fill="hold"/>
                                        <p:tgtEl>
                                          <p:spTgt spid="4">
                                            <p:graphicEl>
                                              <a:dgm id="{7E884C41-708E-40C1-9DA0-D47C3B882586}"/>
                                            </p:graphicEl>
                                          </p:spTgt>
                                        </p:tgtEl>
                                        <p:attrNameLst>
                                          <p:attrName>style.rotation</p:attrName>
                                        </p:attrNameLst>
                                      </p:cBhvr>
                                      <p:tavLst>
                                        <p:tav tm="0">
                                          <p:val>
                                            <p:fltVal val="-90"/>
                                          </p:val>
                                        </p:tav>
                                        <p:tav tm="100000">
                                          <p:val>
                                            <p:fltVal val="0"/>
                                          </p:val>
                                        </p:tav>
                                      </p:tavLst>
                                    </p:anim>
                                    <p:anim calcmode="lin" valueType="num">
                                      <p:cBhvr>
                                        <p:cTn id="36" dur="800" decel="100000" fill="hold"/>
                                        <p:tgtEl>
                                          <p:spTgt spid="4">
                                            <p:graphicEl>
                                              <a:dgm id="{7E884C41-708E-40C1-9DA0-D47C3B882586}"/>
                                            </p:graphic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4">
                                            <p:graphicEl>
                                              <a:dgm id="{7E884C41-708E-40C1-9DA0-D47C3B882586}"/>
                                            </p:graphic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graphicEl>
                                              <a:dgm id="{7E884C41-708E-40C1-9DA0-D47C3B882586}"/>
                                            </p:graphic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graphicEl>
                                              <a:dgm id="{7E884C41-708E-40C1-9DA0-D47C3B882586}"/>
                                            </p:graphicEl>
                                          </p:spTgt>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4">
                                            <p:graphicEl>
                                              <a:dgm id="{DF6BA13B-6586-409C-8F8E-627AF202BE2C}"/>
                                            </p:graphicEl>
                                          </p:spTgt>
                                        </p:tgtEl>
                                        <p:attrNameLst>
                                          <p:attrName>style.visibility</p:attrName>
                                        </p:attrNameLst>
                                      </p:cBhvr>
                                      <p:to>
                                        <p:strVal val="visible"/>
                                      </p:to>
                                    </p:set>
                                    <p:animEffect transition="in" filter="fade">
                                      <p:cBhvr>
                                        <p:cTn id="43" dur="800" decel="100000"/>
                                        <p:tgtEl>
                                          <p:spTgt spid="4">
                                            <p:graphicEl>
                                              <a:dgm id="{DF6BA13B-6586-409C-8F8E-627AF202BE2C}"/>
                                            </p:graphicEl>
                                          </p:spTgt>
                                        </p:tgtEl>
                                      </p:cBhvr>
                                    </p:animEffect>
                                    <p:anim calcmode="lin" valueType="num">
                                      <p:cBhvr>
                                        <p:cTn id="44" dur="800" decel="100000" fill="hold"/>
                                        <p:tgtEl>
                                          <p:spTgt spid="4">
                                            <p:graphicEl>
                                              <a:dgm id="{DF6BA13B-6586-409C-8F8E-627AF202BE2C}"/>
                                            </p:graphicEl>
                                          </p:spTgt>
                                        </p:tgtEl>
                                        <p:attrNameLst>
                                          <p:attrName>style.rotation</p:attrName>
                                        </p:attrNameLst>
                                      </p:cBhvr>
                                      <p:tavLst>
                                        <p:tav tm="0">
                                          <p:val>
                                            <p:fltVal val="-90"/>
                                          </p:val>
                                        </p:tav>
                                        <p:tav tm="100000">
                                          <p:val>
                                            <p:fltVal val="0"/>
                                          </p:val>
                                        </p:tav>
                                      </p:tavLst>
                                    </p:anim>
                                    <p:anim calcmode="lin" valueType="num">
                                      <p:cBhvr>
                                        <p:cTn id="45" dur="800" decel="100000" fill="hold"/>
                                        <p:tgtEl>
                                          <p:spTgt spid="4">
                                            <p:graphicEl>
                                              <a:dgm id="{DF6BA13B-6586-409C-8F8E-627AF202BE2C}"/>
                                            </p:graphic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4">
                                            <p:graphicEl>
                                              <a:dgm id="{DF6BA13B-6586-409C-8F8E-627AF202BE2C}"/>
                                            </p:graphic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graphicEl>
                                              <a:dgm id="{DF6BA13B-6586-409C-8F8E-627AF202BE2C}"/>
                                            </p:graphic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graphicEl>
                                              <a:dgm id="{DF6BA13B-6586-409C-8F8E-627AF202BE2C}"/>
                                            </p:graphic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بررسی تاریخی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39</a:t>
            </a:fld>
            <a:endParaRPr lang="en-US"/>
          </a:p>
        </p:txBody>
      </p:sp>
    </p:spTree>
    <p:extLst>
      <p:ext uri="{BB962C8B-B14F-4D97-AF65-F5344CB8AC3E}">
        <p14:creationId xmlns="" xmlns:p14="http://schemas.microsoft.com/office/powerpoint/2010/main" val="871576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نرخ</a:t>
            </a:r>
            <a:r>
              <a:rPr lang="fa-IR" dirty="0" smtClean="0"/>
              <a:t> </a:t>
            </a: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رشد اقتصاد</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آثار تحریم‌ها</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آثار هدفمندی یارانه‌ها</a:t>
            </a:r>
            <a:b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موقعیت بازارپول</a:t>
            </a:r>
            <a:r>
              <a:rPr lang="en-US" dirty="0" smtClean="0"/>
              <a:t/>
            </a:r>
            <a:br>
              <a:rPr lang="en-US" dirty="0" smtClean="0"/>
            </a:b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dirty="0" smtClean="0"/>
              <a:t/>
            </a:r>
            <a:br>
              <a:rPr lang="en-US" dirty="0" smtClean="0"/>
            </a:br>
            <a:r>
              <a:rPr lang="en-US" dirty="0" smtClean="0"/>
              <a:t/>
            </a:r>
            <a:br>
              <a:rPr lang="en-US" dirty="0" smtClean="0"/>
            </a:b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idx="1"/>
          </p:nvPr>
        </p:nvSpPr>
        <p:spPr/>
        <p:txBody>
          <a:bodyPr/>
          <a:lstStyle/>
          <a:p>
            <a:pPr marL="0" lvl="1" algn="ctr">
              <a:buSzTx/>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متغیرها ی کلان اقتصادی-سیاسی</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a:p>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بازار 91 در مقایسه با 67 </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40</a:t>
            </a:fld>
            <a:endParaRPr lang="en-US"/>
          </a:p>
        </p:txBody>
      </p:sp>
    </p:spTree>
    <p:extLst>
      <p:ext uri="{BB962C8B-B14F-4D97-AF65-F5344CB8AC3E}">
        <p14:creationId xmlns="" xmlns:p14="http://schemas.microsoft.com/office/powerpoint/2010/main" val="4030379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183880" cy="762000"/>
          </a:xfrm>
        </p:spPr>
        <p:txBody>
          <a:bodyPr>
            <a:normAutofit/>
          </a:bodyPr>
          <a:lstStyle/>
          <a:p>
            <a:r>
              <a:rPr lang="fa-IR" dirty="0" smtClean="0"/>
              <a:t>پیش‌بینی نرخ ارز درسال 1391</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707090586"/>
              </p:ext>
            </p:extLst>
          </p:nvPr>
        </p:nvGraphicFramePr>
        <p:xfrm>
          <a:off x="502920" y="1676400"/>
          <a:ext cx="818388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0" y="838200"/>
            <a:ext cx="48006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روندهای تاریخی</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انتظارات آتی</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مسیر توسعه </a:t>
            </a:r>
            <a:b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idx="1"/>
          </p:nvPr>
        </p:nvSpPr>
        <p:spPr/>
        <p:txBody>
          <a:bodyPr/>
          <a:lstStyle/>
          <a:p>
            <a:pPr marL="0" lvl="1" algn="ctr">
              <a:buSzTx/>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بخش زمین و ساختمان</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a:p>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1371600"/>
          <a:ext cx="7848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0" y="457200"/>
            <a:ext cx="6858000" cy="533400"/>
          </a:xfrm>
        </p:spPr>
        <p:txBody>
          <a:bodyPr/>
          <a:lstStyle/>
          <a:p>
            <a:r>
              <a:rPr lang="fa-IR" dirty="0" smtClean="0"/>
              <a:t>شاخص کرایه مسکن اجاره‌ای</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81000" y="1447800"/>
          <a:ext cx="7848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bwMode="auto">
          <a:xfrm>
            <a:off x="0" y="4572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eaLnBrk="0" hangingPunct="0"/>
            <a:r>
              <a:rPr lang="fa-IR" sz="4000" kern="0" dirty="0" smtClean="0">
                <a:solidFill>
                  <a:schemeClr val="accent1"/>
                </a:solidFill>
                <a:latin typeface="+mj-lt"/>
                <a:ea typeface="+mj-ea"/>
                <a:cs typeface="B Elham" pitchFamily="2" charset="-78"/>
              </a:rPr>
              <a:t>نرخ رشد شاخص کرایه مسکن اجاره‌ای</a:t>
            </a:r>
            <a:endParaRPr lang="en-US" sz="4000" kern="0" dirty="0">
              <a:solidFill>
                <a:schemeClr val="accent1"/>
              </a:solidFill>
              <a:latin typeface="+mj-lt"/>
              <a:ea typeface="+mj-ea"/>
              <a:cs typeface="B Elham"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04800" y="1219200"/>
          <a:ext cx="7620000" cy="487679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0" y="457200"/>
            <a:ext cx="6858000" cy="533400"/>
          </a:xfrm>
        </p:spPr>
        <p:txBody>
          <a:bodyPr/>
          <a:lstStyle/>
          <a:p>
            <a:r>
              <a:rPr lang="fa-IR" sz="2400" dirty="0" smtClean="0"/>
              <a:t>روند تغییرات نرخ تورم و نرخ قیمت یک متر مربع آپارتمان در مناطق شهری کشور</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1371600"/>
          <a:ext cx="7619998" cy="480059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0" y="4572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rtl="1" eaLnBrk="0" hangingPunct="0"/>
            <a:r>
              <a:rPr lang="fa-IR" sz="2000" kern="0" dirty="0" smtClean="0">
                <a:solidFill>
                  <a:schemeClr val="accent1"/>
                </a:solidFill>
                <a:latin typeface="+mj-lt"/>
                <a:ea typeface="+mj-ea"/>
                <a:cs typeface="B Elham" pitchFamily="2" charset="-78"/>
              </a:rPr>
              <a:t>نمودار ميانگين قيمت يك مترمربع آپارتمان در مناطق شهري كشور (ارقام به هزار ريال</a:t>
            </a:r>
            <a:endParaRPr lang="fa-IR" sz="2000" dirty="0" smtClean="0">
              <a:cs typeface="B Titr"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81000" y="1295400"/>
          <a:ext cx="8001000" cy="4571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bwMode="auto">
          <a:xfrm>
            <a:off x="0" y="3810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rtl="1" eaLnBrk="0" hangingPunct="0"/>
            <a:r>
              <a:rPr lang="fa-IR" sz="2400" kern="0" dirty="0" smtClean="0">
                <a:solidFill>
                  <a:schemeClr val="accent1"/>
                </a:solidFill>
                <a:latin typeface="+mj-lt"/>
                <a:ea typeface="+mj-ea"/>
                <a:cs typeface="B Elham" pitchFamily="2" charset="-78"/>
              </a:rPr>
              <a:t>نمودار مساحت زيربناي تعيين شده در پروانه‌‌هاي احداث ساختمان مسكوني</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676400"/>
          <a:ext cx="7848600" cy="449579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0" y="457200"/>
            <a:ext cx="6858000" cy="533400"/>
          </a:xfrm>
        </p:spPr>
        <p:txBody>
          <a:bodyPr/>
          <a:lstStyle/>
          <a:p>
            <a:r>
              <a:rPr lang="fa-IR" sz="2400" dirty="0" smtClean="0"/>
              <a:t>نرخ تغییرات تعداد واحدهای مسکونی و نرخ تغییرات مساحت زیربنا در پروانه‌های ساختمانی</a:t>
            </a: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1447800"/>
          <a:ext cx="7848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0" y="457200"/>
            <a:ext cx="6858000" cy="533400"/>
          </a:xfrm>
        </p:spPr>
        <p:txBody>
          <a:bodyPr/>
          <a:lstStyle/>
          <a:p>
            <a:r>
              <a:rPr lang="fa-IR" sz="2400" dirty="0" smtClean="0"/>
              <a:t>تعداد واحد‌هاي مسكوني تعيين شده در پروانه‌‌هاي احداث ساختمان مسكوني</a:t>
            </a: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t>متغيرها و سیاست‌های اصلی قابل‌پیش‌بینی در سال 1391</a:t>
            </a:r>
            <a:endParaRPr lang="en-US" sz="2800" dirty="0" smtClean="0"/>
          </a:p>
        </p:txBody>
      </p:sp>
      <p:sp>
        <p:nvSpPr>
          <p:cNvPr id="3" name="Content Placeholder 2"/>
          <p:cNvSpPr>
            <a:spLocks noGrp="1"/>
          </p:cNvSpPr>
          <p:nvPr>
            <p:ph idx="1"/>
          </p:nvPr>
        </p:nvSpPr>
        <p:spPr/>
        <p:txBody>
          <a:bodyPr/>
          <a:lstStyle/>
          <a:p>
            <a:pPr lvl="0">
              <a:buFont typeface="Wingdings" pitchFamily="2" charset="2"/>
              <a:buChar char="ü"/>
            </a:pPr>
            <a:r>
              <a:rPr lang="fa-IR" dirty="0" smtClean="0">
                <a:cs typeface="B Zar" pitchFamily="2" charset="-78"/>
              </a:rPr>
              <a:t>ادامه نرخ رشد سال‌های اخیر </a:t>
            </a:r>
          </a:p>
          <a:p>
            <a:pPr lvl="0">
              <a:buFont typeface="Wingdings" pitchFamily="2" charset="2"/>
              <a:buChar char="ü"/>
            </a:pPr>
            <a:r>
              <a:rPr lang="fa-IR" dirty="0" smtClean="0">
                <a:cs typeface="B Zar" pitchFamily="2" charset="-78"/>
              </a:rPr>
              <a:t>تحريم‌ها و محدوديت‌هاي بين‌المللي کم‌رنگ‌تر</a:t>
            </a:r>
          </a:p>
          <a:p>
            <a:pPr>
              <a:buFont typeface="Wingdings" pitchFamily="2" charset="2"/>
              <a:buChar char="ü"/>
            </a:pPr>
            <a:r>
              <a:rPr lang="fa-IR" dirty="0" smtClean="0">
                <a:cs typeface="B Zar" pitchFamily="2" charset="-78"/>
              </a:rPr>
              <a:t>آثار طولاني‌تر از يك سال در هر سناريوي ممكن از تحریم</a:t>
            </a:r>
            <a:endParaRPr lang="en-US" dirty="0" smtClean="0">
              <a:cs typeface="B Zar" pitchFamily="2" charset="-78"/>
            </a:endParaRPr>
          </a:p>
          <a:p>
            <a:pPr lvl="0">
              <a:buFont typeface="Wingdings" pitchFamily="2" charset="2"/>
              <a:buChar char="ü"/>
            </a:pPr>
            <a:r>
              <a:rPr lang="fa-IR" dirty="0" smtClean="0">
                <a:cs typeface="B Zar" pitchFamily="2" charset="-78"/>
              </a:rPr>
              <a:t>آسيب‌پذيري درآمدهاي ارزي دولت و  حداقل حفظ نرخ جاری ارز </a:t>
            </a:r>
            <a:endParaRPr lang="en-US" dirty="0" smtClean="0">
              <a:cs typeface="B Zar" pitchFamily="2" charset="-78"/>
            </a:endParaRPr>
          </a:p>
          <a:p>
            <a:pPr>
              <a:buFont typeface="Wingdings" pitchFamily="2" charset="2"/>
              <a:buChar char="ü"/>
            </a:pPr>
            <a:r>
              <a:rPr lang="fa-IR" dirty="0" smtClean="0">
                <a:cs typeface="B Zar" pitchFamily="2" charset="-78"/>
              </a:rPr>
              <a:t>حمایت‌های تعرفه‌ای احتمالی از صنایع داخلی</a:t>
            </a:r>
            <a:endParaRPr lang="en-US" dirty="0" smtClean="0">
              <a:cs typeface="B Zar" pitchFamily="2" charset="-78"/>
            </a:endParaRPr>
          </a:p>
          <a:p>
            <a:pPr>
              <a:buFont typeface="Wingdings" pitchFamily="2" charset="2"/>
              <a:buChar char="ü"/>
            </a:pPr>
            <a:r>
              <a:rPr lang="fa-IR" dirty="0" smtClean="0">
                <a:cs typeface="B Zar" pitchFamily="2" charset="-78"/>
              </a:rPr>
              <a:t>اجرای نصفه و نیمه طرح هدفمندی یارانه‌ها: عدم‌بالارفتن شدید قیمت حامل‌های انرژی</a:t>
            </a:r>
          </a:p>
          <a:p>
            <a:pPr lvl="0">
              <a:buFont typeface="Wingdings" pitchFamily="2" charset="2"/>
              <a:buChar char="ü"/>
            </a:pPr>
            <a:endParaRPr lang="en-US" dirty="0" smtClean="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1447800"/>
          <a:ext cx="7772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0" y="457200"/>
            <a:ext cx="6858000" cy="533400"/>
          </a:xfrm>
        </p:spPr>
        <p:txBody>
          <a:bodyPr/>
          <a:lstStyle/>
          <a:p>
            <a:r>
              <a:rPr lang="fa-IR" sz="3200" dirty="0" smtClean="0"/>
              <a:t>نمودار تعداد واحدهاي ساختماني تكميل شده</a:t>
            </a:r>
            <a:endParaRPr lang="en-US" sz="32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1295400"/>
          <a:ext cx="7619998"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0" y="457200"/>
            <a:ext cx="6858000" cy="533400"/>
          </a:xfrm>
        </p:spPr>
        <p:txBody>
          <a:bodyPr/>
          <a:lstStyle/>
          <a:p>
            <a:r>
              <a:rPr lang="fa-IR" sz="2800" dirty="0" smtClean="0"/>
              <a:t>نمودار مساحت زيربناي واحدهاي ساختماني تكميل شده</a:t>
            </a:r>
            <a:endParaRPr lang="en-US" sz="2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696198"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0" y="457200"/>
            <a:ext cx="6858000" cy="533400"/>
          </a:xfrm>
        </p:spPr>
        <p:txBody>
          <a:bodyPr/>
          <a:lstStyle/>
          <a:p>
            <a:r>
              <a:rPr lang="fa-IR" sz="2400" dirty="0" smtClean="0"/>
              <a:t>نرخ تغییرات واحد مسکونی تکمیل‌شده و نرخ تغییرات مساحت زیربنای واحدهای مسکونی تکمیل‌شده</a:t>
            </a: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85800" y="1295400"/>
          <a:ext cx="7467598"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0" y="457200"/>
            <a:ext cx="6858000" cy="533400"/>
          </a:xfrm>
        </p:spPr>
        <p:txBody>
          <a:bodyPr/>
          <a:lstStyle/>
          <a:p>
            <a:r>
              <a:rPr lang="fa-IR" sz="3600" dirty="0" smtClean="0"/>
              <a:t>تغييرات قيمت زمين</a:t>
            </a:r>
            <a:endParaRPr lang="en-US" sz="3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1371600"/>
          <a:ext cx="7619998"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0" y="457200"/>
            <a:ext cx="6858000" cy="533400"/>
          </a:xfrm>
        </p:spPr>
        <p:txBody>
          <a:bodyPr/>
          <a:lstStyle/>
          <a:p>
            <a:r>
              <a:rPr lang="fa-IR" sz="3600" dirty="0" smtClean="0"/>
              <a:t>نرخ</a:t>
            </a:r>
            <a:r>
              <a:rPr lang="fa-IR" sz="3600" dirty="0" smtClean="0">
                <a:solidFill>
                  <a:schemeClr val="tx1"/>
                </a:solidFill>
                <a:cs typeface="B Titr" pitchFamily="2" charset="-78"/>
              </a:rPr>
              <a:t> </a:t>
            </a:r>
            <a:r>
              <a:rPr lang="fa-IR" sz="3600" dirty="0" smtClean="0"/>
              <a:t>تغييرات قيمت زمين و قيمت مسكن</a:t>
            </a:r>
            <a:endParaRPr lang="en-US" sz="36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85800" y="1295400"/>
          <a:ext cx="7772400" cy="487679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a:spLocks noGrp="1"/>
          </p:cNvSpPr>
          <p:nvPr>
            <p:ph type="title"/>
          </p:nvPr>
        </p:nvSpPr>
        <p:spPr>
          <a:xfrm>
            <a:off x="0" y="457200"/>
            <a:ext cx="6858000" cy="533400"/>
          </a:xfrm>
        </p:spPr>
        <p:txBody>
          <a:bodyPr/>
          <a:lstStyle/>
          <a:p>
            <a:r>
              <a:rPr lang="fa-IR" sz="2800" dirty="0" smtClean="0"/>
              <a:t>تغييرات شاخص قيمت زمين و شاخص هزينة ساخت</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934200" cy="1066800"/>
          </a:xfrm>
        </p:spPr>
        <p:txBody>
          <a:bodyPr>
            <a:normAutofit/>
          </a:bodyPr>
          <a:lstStyle/>
          <a:p>
            <a:pPr algn="ctr"/>
            <a:r>
              <a:rPr lang="fa-IR" sz="2400" dirty="0" smtClean="0"/>
              <a:t>افزايش قيمت مسكن در سال 1391 نسبت به سال 1390</a:t>
            </a:r>
            <a:br>
              <a:rPr lang="fa-IR" sz="2400" dirty="0" smtClean="0"/>
            </a:br>
            <a:r>
              <a:rPr lang="fa-IR" sz="2400" dirty="0" smtClean="0"/>
              <a:t>نمونه‌گيري از سه شركت بزرگ</a:t>
            </a:r>
            <a:endParaRPr lang="en-US" sz="2400" dirty="0"/>
          </a:p>
        </p:txBody>
      </p:sp>
      <p:graphicFrame>
        <p:nvGraphicFramePr>
          <p:cNvPr id="5" name="Table 4"/>
          <p:cNvGraphicFramePr>
            <a:graphicFrameLocks noGrp="1"/>
          </p:cNvGraphicFramePr>
          <p:nvPr/>
        </p:nvGraphicFramePr>
        <p:xfrm>
          <a:off x="228601" y="1904999"/>
          <a:ext cx="8610599" cy="3865826"/>
        </p:xfrm>
        <a:graphic>
          <a:graphicData uri="http://schemas.openxmlformats.org/drawingml/2006/table">
            <a:tbl>
              <a:tblPr rtl="1">
                <a:tableStyleId>{8A107856-5554-42FB-B03E-39F5DBC370BA}</a:tableStyleId>
              </a:tblPr>
              <a:tblGrid>
                <a:gridCol w="1721526"/>
                <a:gridCol w="1722268"/>
                <a:gridCol w="1722268"/>
                <a:gridCol w="1335817"/>
                <a:gridCol w="2108720"/>
              </a:tblGrid>
              <a:tr h="542710">
                <a:tc>
                  <a:txBody>
                    <a:bodyPr/>
                    <a:lstStyle/>
                    <a:p>
                      <a:pPr indent="0" algn="ctr" rtl="1">
                        <a:lnSpc>
                          <a:spcPct val="150000"/>
                        </a:lnSpc>
                        <a:spcAft>
                          <a:spcPts val="0"/>
                        </a:spcAft>
                      </a:pPr>
                      <a:r>
                        <a:rPr lang="fa-IR" sz="1100" dirty="0" smtClean="0">
                          <a:cs typeface="B Titr" pitchFamily="2" charset="-78"/>
                        </a:rPr>
                        <a:t>نوع ساختمان</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شهر مربوطه</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تعداد شركت‌هاي موضوع نمونه‌گيري</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درصد رشد قيمت</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شرح</a:t>
                      </a:r>
                      <a:endParaRPr lang="en-US" sz="1100" dirty="0">
                        <a:solidFill>
                          <a:srgbClr val="000000"/>
                        </a:solidFill>
                        <a:latin typeface="Times New Roman"/>
                        <a:ea typeface="Calibri"/>
                        <a:cs typeface="B Titr" pitchFamily="2" charset="-78"/>
                      </a:endParaRPr>
                    </a:p>
                  </a:txBody>
                  <a:tcPr marL="47239" marR="47239" marT="0" marB="0" anchor="ctr"/>
                </a:tc>
              </a:tr>
              <a:tr h="566306">
                <a:tc>
                  <a:txBody>
                    <a:bodyPr/>
                    <a:lstStyle/>
                    <a:p>
                      <a:pPr indent="0" algn="ctr" rtl="1">
                        <a:lnSpc>
                          <a:spcPct val="150000"/>
                        </a:lnSpc>
                        <a:spcAft>
                          <a:spcPts val="0"/>
                        </a:spcAft>
                      </a:pPr>
                      <a:r>
                        <a:rPr lang="fa-IR" sz="1100" dirty="0" smtClean="0">
                          <a:cs typeface="B Titr" pitchFamily="2" charset="-78"/>
                        </a:rPr>
                        <a:t>ارزان‌قيمت</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اطراف تهران</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4</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22%</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در سال 1391، شرايط پرداخت نقدي بهتر شده است</a:t>
                      </a:r>
                      <a:endParaRPr lang="en-US" sz="1100" dirty="0">
                        <a:solidFill>
                          <a:srgbClr val="000000"/>
                        </a:solidFill>
                        <a:latin typeface="Times New Roman"/>
                        <a:ea typeface="Calibri"/>
                        <a:cs typeface="B Titr" pitchFamily="2" charset="-78"/>
                      </a:endParaRPr>
                    </a:p>
                  </a:txBody>
                  <a:tcPr marL="47239" marR="47239" marT="0" marB="0" anchor="ctr"/>
                </a:tc>
              </a:tr>
              <a:tr h="547626">
                <a:tc>
                  <a:txBody>
                    <a:bodyPr/>
                    <a:lstStyle/>
                    <a:p>
                      <a:pPr indent="0" algn="ctr" rtl="1">
                        <a:lnSpc>
                          <a:spcPct val="150000"/>
                        </a:lnSpc>
                        <a:spcAft>
                          <a:spcPts val="0"/>
                        </a:spcAft>
                      </a:pPr>
                      <a:r>
                        <a:rPr lang="fa-IR" sz="1100" dirty="0" smtClean="0">
                          <a:cs typeface="B Titr" pitchFamily="2" charset="-78"/>
                        </a:rPr>
                        <a:t>ارزان‌قيمت</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شهرهاي بزرگ غير از تهران</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4</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23%</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مشهد، تبريز،</a:t>
                      </a:r>
                      <a:r>
                        <a:rPr lang="fa-IR" sz="1100" baseline="0" dirty="0" smtClean="0">
                          <a:cs typeface="B Titr" pitchFamily="2" charset="-78"/>
                        </a:rPr>
                        <a:t> بابلسر</a:t>
                      </a:r>
                      <a:endParaRPr lang="en-US" sz="1100" dirty="0">
                        <a:solidFill>
                          <a:srgbClr val="000000"/>
                        </a:solidFill>
                        <a:latin typeface="Times New Roman"/>
                        <a:ea typeface="Calibri"/>
                        <a:cs typeface="B Titr" pitchFamily="2" charset="-78"/>
                      </a:endParaRPr>
                    </a:p>
                  </a:txBody>
                  <a:tcPr marL="47239" marR="47239" marT="0" marB="0" anchor="ctr"/>
                </a:tc>
              </a:tr>
              <a:tr h="566306">
                <a:tc>
                  <a:txBody>
                    <a:bodyPr/>
                    <a:lstStyle/>
                    <a:p>
                      <a:pPr indent="0" algn="ctr" rtl="1">
                        <a:lnSpc>
                          <a:spcPct val="150000"/>
                        </a:lnSpc>
                        <a:spcAft>
                          <a:spcPts val="0"/>
                        </a:spcAft>
                      </a:pPr>
                      <a:r>
                        <a:rPr lang="fa-IR" sz="1100" dirty="0" smtClean="0">
                          <a:cs typeface="B Titr" pitchFamily="2" charset="-78"/>
                        </a:rPr>
                        <a:t>ميان‌قيمت </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تهران</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3</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21%</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در سال 1391، شرايط پرداخت نقدي بهتر شده است</a:t>
                      </a:r>
                      <a:endParaRPr lang="en-US" sz="1100" dirty="0">
                        <a:solidFill>
                          <a:srgbClr val="000000"/>
                        </a:solidFill>
                        <a:latin typeface="Times New Roman"/>
                        <a:ea typeface="Calibri"/>
                        <a:cs typeface="B Titr" pitchFamily="2" charset="-78"/>
                      </a:endParaRPr>
                    </a:p>
                  </a:txBody>
                  <a:tcPr marL="47239" marR="47239" marT="0" marB="0" anchor="ctr"/>
                </a:tc>
              </a:tr>
              <a:tr h="547626">
                <a:tc>
                  <a:txBody>
                    <a:bodyPr/>
                    <a:lstStyle/>
                    <a:p>
                      <a:pPr indent="0" algn="ctr" rtl="1">
                        <a:lnSpc>
                          <a:spcPct val="150000"/>
                        </a:lnSpc>
                        <a:spcAft>
                          <a:spcPts val="0"/>
                        </a:spcAft>
                      </a:pPr>
                      <a:r>
                        <a:rPr lang="fa-IR" sz="1100" dirty="0" smtClean="0">
                          <a:cs typeface="B Titr" pitchFamily="2" charset="-78"/>
                        </a:rPr>
                        <a:t>ميان‌قيمت</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شمال</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2</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20%</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شرايط فروش بدون‌تغيير</a:t>
                      </a:r>
                      <a:endParaRPr lang="en-US" sz="1100" dirty="0">
                        <a:solidFill>
                          <a:srgbClr val="000000"/>
                        </a:solidFill>
                        <a:latin typeface="Times New Roman"/>
                        <a:ea typeface="Calibri"/>
                        <a:cs typeface="B Titr" pitchFamily="2" charset="-78"/>
                      </a:endParaRPr>
                    </a:p>
                  </a:txBody>
                  <a:tcPr marL="47239" marR="47239" marT="0" marB="0" anchor="ctr"/>
                </a:tc>
              </a:tr>
              <a:tr h="547626">
                <a:tc>
                  <a:txBody>
                    <a:bodyPr/>
                    <a:lstStyle/>
                    <a:p>
                      <a:pPr indent="0" algn="ctr" rtl="1">
                        <a:lnSpc>
                          <a:spcPct val="150000"/>
                        </a:lnSpc>
                        <a:spcAft>
                          <a:spcPts val="0"/>
                        </a:spcAft>
                      </a:pPr>
                      <a:r>
                        <a:rPr lang="fa-IR" sz="1100" dirty="0" smtClean="0">
                          <a:cs typeface="B Titr" pitchFamily="2" charset="-78"/>
                        </a:rPr>
                        <a:t>لوكس</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تهران</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3</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17%</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شرايط فروش بدون‌تغيير</a:t>
                      </a:r>
                      <a:endParaRPr lang="en-US" sz="1100" dirty="0">
                        <a:solidFill>
                          <a:srgbClr val="000000"/>
                        </a:solidFill>
                        <a:latin typeface="Times New Roman"/>
                        <a:ea typeface="Calibri"/>
                        <a:cs typeface="B Titr" pitchFamily="2" charset="-78"/>
                      </a:endParaRPr>
                    </a:p>
                  </a:txBody>
                  <a:tcPr marL="47239" marR="47239" marT="0" marB="0" anchor="ctr"/>
                </a:tc>
              </a:tr>
              <a:tr h="547626">
                <a:tc>
                  <a:txBody>
                    <a:bodyPr/>
                    <a:lstStyle/>
                    <a:p>
                      <a:pPr indent="0" algn="ctr" rtl="1">
                        <a:lnSpc>
                          <a:spcPct val="150000"/>
                        </a:lnSpc>
                        <a:spcAft>
                          <a:spcPts val="0"/>
                        </a:spcAft>
                      </a:pPr>
                      <a:r>
                        <a:rPr lang="fa-IR" sz="1100" dirty="0" smtClean="0">
                          <a:cs typeface="B Titr" pitchFamily="2" charset="-78"/>
                        </a:rPr>
                        <a:t>لوكس</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شهرهاي</a:t>
                      </a:r>
                      <a:r>
                        <a:rPr lang="fa-IR" sz="1100" baseline="0" dirty="0" smtClean="0">
                          <a:cs typeface="B Titr" pitchFamily="2" charset="-78"/>
                        </a:rPr>
                        <a:t> بزرگ</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3</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18%</a:t>
                      </a:r>
                      <a:endParaRPr lang="en-US" sz="1100" dirty="0">
                        <a:solidFill>
                          <a:srgbClr val="000000"/>
                        </a:solidFill>
                        <a:latin typeface="Times New Roman"/>
                        <a:ea typeface="Calibri"/>
                        <a:cs typeface="B Titr" pitchFamily="2" charset="-78"/>
                      </a:endParaRPr>
                    </a:p>
                  </a:txBody>
                  <a:tcPr marL="47239" marR="47239" marT="0" marB="0" anchor="ctr"/>
                </a:tc>
                <a:tc>
                  <a:txBody>
                    <a:bodyPr/>
                    <a:lstStyle/>
                    <a:p>
                      <a:pPr indent="0" algn="ctr" rtl="1">
                        <a:lnSpc>
                          <a:spcPct val="150000"/>
                        </a:lnSpc>
                        <a:spcAft>
                          <a:spcPts val="0"/>
                        </a:spcAft>
                      </a:pPr>
                      <a:r>
                        <a:rPr lang="fa-IR" sz="1100" dirty="0" smtClean="0">
                          <a:cs typeface="B Titr" pitchFamily="2" charset="-78"/>
                        </a:rPr>
                        <a:t>شرايط فروش بهتر شده است</a:t>
                      </a:r>
                      <a:endParaRPr lang="en-US" sz="1100" dirty="0">
                        <a:solidFill>
                          <a:srgbClr val="000000"/>
                        </a:solidFill>
                        <a:latin typeface="Times New Roman"/>
                        <a:ea typeface="Calibri"/>
                        <a:cs typeface="B Titr" pitchFamily="2" charset="-78"/>
                      </a:endParaRPr>
                    </a:p>
                  </a:txBody>
                  <a:tcPr marL="47239" marR="47239" marT="0" marB="0" anchor="ct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انتظارات از تابع قیمت مسکن</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Chart 4"/>
          <p:cNvGraphicFramePr/>
          <p:nvPr/>
        </p:nvGraphicFramePr>
        <p:xfrm>
          <a:off x="990600" y="1828800"/>
          <a:ext cx="73152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831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اعتبارات مسکن</a:t>
            </a:r>
            <a:endParaRPr lang="en-US" dirty="0"/>
          </a:p>
        </p:txBody>
      </p:sp>
      <p:graphicFrame>
        <p:nvGraphicFramePr>
          <p:cNvPr id="4" name="Content Placeholder 3"/>
          <p:cNvGraphicFramePr>
            <a:graphicFrameLocks noGrp="1"/>
          </p:cNvGraphicFramePr>
          <p:nvPr>
            <p:ph idx="1"/>
          </p:nvPr>
        </p:nvGraphicFramePr>
        <p:xfrm>
          <a:off x="502920" y="1527048"/>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عرضه در بخش‌های مختلف بازار مسکن</a:t>
            </a:r>
            <a:endParaRPr lang="en-US" dirty="0"/>
          </a:p>
        </p:txBody>
      </p:sp>
      <p:graphicFrame>
        <p:nvGraphicFramePr>
          <p:cNvPr id="4" name="Content Placeholder 3"/>
          <p:cNvGraphicFramePr>
            <a:graphicFrameLocks noGrp="1"/>
          </p:cNvGraphicFramePr>
          <p:nvPr>
            <p:ph idx="1"/>
          </p:nvPr>
        </p:nvGraphicFramePr>
        <p:xfrm>
          <a:off x="502920" y="129540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graphicEl>
                                              <a:dgm id="{BB7A9938-BBCE-4763-8180-8FA2A8C35FDE}"/>
                                            </p:graphicEl>
                                          </p:spTgt>
                                        </p:tgtEl>
                                        <p:attrNameLst>
                                          <p:attrName>style.visibility</p:attrName>
                                        </p:attrNameLst>
                                      </p:cBhvr>
                                      <p:to>
                                        <p:strVal val="visible"/>
                                      </p:to>
                                    </p:set>
                                    <p:anim calcmode="lin" valueType="num">
                                      <p:cBhvr>
                                        <p:cTn id="7" dur="500" decel="50000" fill="hold">
                                          <p:stCondLst>
                                            <p:cond delay="0"/>
                                          </p:stCondLst>
                                        </p:cTn>
                                        <p:tgtEl>
                                          <p:spTgt spid="4">
                                            <p:graphicEl>
                                              <a:dgm id="{BB7A9938-BBCE-4763-8180-8FA2A8C35FDE}"/>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graphicEl>
                                              <a:dgm id="{BB7A9938-BBCE-4763-8180-8FA2A8C35FDE}"/>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graphicEl>
                                              <a:dgm id="{BB7A9938-BBCE-4763-8180-8FA2A8C35FDE}"/>
                                            </p:graphicEl>
                                          </p:spTgt>
                                        </p:tgtEl>
                                        <p:attrNameLst>
                                          <p:attrName>ppt_w</p:attrName>
                                        </p:attrNameLst>
                                      </p:cBhvr>
                                      <p:tavLst>
                                        <p:tav tm="0">
                                          <p:val>
                                            <p:strVal val="#ppt_w*.05"/>
                                          </p:val>
                                        </p:tav>
                                        <p:tav tm="100000">
                                          <p:val>
                                            <p:strVal val="#ppt_w"/>
                                          </p:val>
                                        </p:tav>
                                      </p:tavLst>
                                    </p:anim>
                                    <p:anim calcmode="lin" valueType="num">
                                      <p:cBhvr>
                                        <p:cTn id="10" dur="1000" fill="hold"/>
                                        <p:tgtEl>
                                          <p:spTgt spid="4">
                                            <p:graphicEl>
                                              <a:dgm id="{BB7A9938-BBCE-4763-8180-8FA2A8C35FDE}"/>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graphicEl>
                                              <a:dgm id="{BB7A9938-BBCE-4763-8180-8FA2A8C35FDE}"/>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graphicEl>
                                              <a:dgm id="{BB7A9938-BBCE-4763-8180-8FA2A8C35FDE}"/>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graphicEl>
                                              <a:dgm id="{BB7A9938-BBCE-4763-8180-8FA2A8C35FDE}"/>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graphicEl>
                                              <a:dgm id="{BB7A9938-BBCE-4763-8180-8FA2A8C35FDE}"/>
                                            </p:graphicEl>
                                          </p:spTgt>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
                                            <p:graphicEl>
                                              <a:dgm id="{3F6E03C0-27A7-4999-90EB-F337B53DB5DB}"/>
                                            </p:graphicEl>
                                          </p:spTgt>
                                        </p:tgtEl>
                                        <p:attrNameLst>
                                          <p:attrName>style.visibility</p:attrName>
                                        </p:attrNameLst>
                                      </p:cBhvr>
                                      <p:to>
                                        <p:strVal val="visible"/>
                                      </p:to>
                                    </p:set>
                                    <p:anim calcmode="lin" valueType="num">
                                      <p:cBhvr>
                                        <p:cTn id="18" dur="500" decel="50000" fill="hold">
                                          <p:stCondLst>
                                            <p:cond delay="0"/>
                                          </p:stCondLst>
                                        </p:cTn>
                                        <p:tgtEl>
                                          <p:spTgt spid="4">
                                            <p:graphicEl>
                                              <a:dgm id="{3F6E03C0-27A7-4999-90EB-F337B53DB5DB}"/>
                                            </p:graphic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
                                            <p:graphicEl>
                                              <a:dgm id="{3F6E03C0-27A7-4999-90EB-F337B53DB5DB}"/>
                                            </p:graphic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
                                            <p:graphicEl>
                                              <a:dgm id="{3F6E03C0-27A7-4999-90EB-F337B53DB5DB}"/>
                                            </p:graphicEl>
                                          </p:spTgt>
                                        </p:tgtEl>
                                        <p:attrNameLst>
                                          <p:attrName>ppt_w</p:attrName>
                                        </p:attrNameLst>
                                      </p:cBhvr>
                                      <p:tavLst>
                                        <p:tav tm="0">
                                          <p:val>
                                            <p:strVal val="#ppt_w*.05"/>
                                          </p:val>
                                        </p:tav>
                                        <p:tav tm="100000">
                                          <p:val>
                                            <p:strVal val="#ppt_w"/>
                                          </p:val>
                                        </p:tav>
                                      </p:tavLst>
                                    </p:anim>
                                    <p:anim calcmode="lin" valueType="num">
                                      <p:cBhvr>
                                        <p:cTn id="21" dur="1000" fill="hold"/>
                                        <p:tgtEl>
                                          <p:spTgt spid="4">
                                            <p:graphicEl>
                                              <a:dgm id="{3F6E03C0-27A7-4999-90EB-F337B53DB5DB}"/>
                                            </p:graphic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
                                            <p:graphicEl>
                                              <a:dgm id="{3F6E03C0-27A7-4999-90EB-F337B53DB5DB}"/>
                                            </p:graphic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
                                            <p:graphicEl>
                                              <a:dgm id="{3F6E03C0-27A7-4999-90EB-F337B53DB5DB}"/>
                                            </p:graphic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
                                            <p:graphicEl>
                                              <a:dgm id="{3F6E03C0-27A7-4999-90EB-F337B53DB5DB}"/>
                                            </p:graphic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
                                            <p:graphicEl>
                                              <a:dgm id="{3F6E03C0-27A7-4999-90EB-F337B53DB5DB}"/>
                                            </p:graphicEl>
                                          </p:spTgt>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4">
                                            <p:graphicEl>
                                              <a:dgm id="{7370F69F-17E8-452D-A7AF-467B5F380A50}"/>
                                            </p:graphicEl>
                                          </p:spTgt>
                                        </p:tgtEl>
                                        <p:attrNameLst>
                                          <p:attrName>style.visibility</p:attrName>
                                        </p:attrNameLst>
                                      </p:cBhvr>
                                      <p:to>
                                        <p:strVal val="visible"/>
                                      </p:to>
                                    </p:set>
                                    <p:anim calcmode="lin" valueType="num">
                                      <p:cBhvr>
                                        <p:cTn id="29" dur="500" decel="50000" fill="hold">
                                          <p:stCondLst>
                                            <p:cond delay="0"/>
                                          </p:stCondLst>
                                        </p:cTn>
                                        <p:tgtEl>
                                          <p:spTgt spid="4">
                                            <p:graphicEl>
                                              <a:dgm id="{7370F69F-17E8-452D-A7AF-467B5F380A50}"/>
                                            </p:graphic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graphicEl>
                                              <a:dgm id="{7370F69F-17E8-452D-A7AF-467B5F380A50}"/>
                                            </p:graphic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graphicEl>
                                              <a:dgm id="{7370F69F-17E8-452D-A7AF-467B5F380A50}"/>
                                            </p:graphicEl>
                                          </p:spTgt>
                                        </p:tgtEl>
                                        <p:attrNameLst>
                                          <p:attrName>ppt_w</p:attrName>
                                        </p:attrNameLst>
                                      </p:cBhvr>
                                      <p:tavLst>
                                        <p:tav tm="0">
                                          <p:val>
                                            <p:strVal val="#ppt_w*.05"/>
                                          </p:val>
                                        </p:tav>
                                        <p:tav tm="100000">
                                          <p:val>
                                            <p:strVal val="#ppt_w"/>
                                          </p:val>
                                        </p:tav>
                                      </p:tavLst>
                                    </p:anim>
                                    <p:anim calcmode="lin" valueType="num">
                                      <p:cBhvr>
                                        <p:cTn id="32" dur="1000" fill="hold"/>
                                        <p:tgtEl>
                                          <p:spTgt spid="4">
                                            <p:graphicEl>
                                              <a:dgm id="{7370F69F-17E8-452D-A7AF-467B5F380A50}"/>
                                            </p:graphic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graphicEl>
                                              <a:dgm id="{7370F69F-17E8-452D-A7AF-467B5F380A50}"/>
                                            </p:graphic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graphicEl>
                                              <a:dgm id="{7370F69F-17E8-452D-A7AF-467B5F380A50}"/>
                                            </p:graphic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graphicEl>
                                              <a:dgm id="{7370F69F-17E8-452D-A7AF-467B5F380A50}"/>
                                            </p:graphic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graphicEl>
                                              <a:dgm id="{7370F69F-17E8-452D-A7AF-467B5F380A50}"/>
                                            </p:graphicEl>
                                          </p:spTgt>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4">
                                            <p:graphicEl>
                                              <a:dgm id="{C8B0FB8E-D480-49A0-8C92-873D7E032CFE}"/>
                                            </p:graphicEl>
                                          </p:spTgt>
                                        </p:tgtEl>
                                        <p:attrNameLst>
                                          <p:attrName>style.visibility</p:attrName>
                                        </p:attrNameLst>
                                      </p:cBhvr>
                                      <p:to>
                                        <p:strVal val="visible"/>
                                      </p:to>
                                    </p:set>
                                    <p:anim calcmode="lin" valueType="num">
                                      <p:cBhvr>
                                        <p:cTn id="40" dur="500" decel="50000" fill="hold">
                                          <p:stCondLst>
                                            <p:cond delay="0"/>
                                          </p:stCondLst>
                                        </p:cTn>
                                        <p:tgtEl>
                                          <p:spTgt spid="4">
                                            <p:graphicEl>
                                              <a:dgm id="{C8B0FB8E-D480-49A0-8C92-873D7E032CFE}"/>
                                            </p:graphic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graphicEl>
                                              <a:dgm id="{C8B0FB8E-D480-49A0-8C92-873D7E032CFE}"/>
                                            </p:graphic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graphicEl>
                                              <a:dgm id="{C8B0FB8E-D480-49A0-8C92-873D7E032CFE}"/>
                                            </p:graphicEl>
                                          </p:spTgt>
                                        </p:tgtEl>
                                        <p:attrNameLst>
                                          <p:attrName>ppt_w</p:attrName>
                                        </p:attrNameLst>
                                      </p:cBhvr>
                                      <p:tavLst>
                                        <p:tav tm="0">
                                          <p:val>
                                            <p:strVal val="#ppt_w*.05"/>
                                          </p:val>
                                        </p:tav>
                                        <p:tav tm="100000">
                                          <p:val>
                                            <p:strVal val="#ppt_w"/>
                                          </p:val>
                                        </p:tav>
                                      </p:tavLst>
                                    </p:anim>
                                    <p:anim calcmode="lin" valueType="num">
                                      <p:cBhvr>
                                        <p:cTn id="43" dur="1000" fill="hold"/>
                                        <p:tgtEl>
                                          <p:spTgt spid="4">
                                            <p:graphicEl>
                                              <a:dgm id="{C8B0FB8E-D480-49A0-8C92-873D7E032CFE}"/>
                                            </p:graphic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graphicEl>
                                              <a:dgm id="{C8B0FB8E-D480-49A0-8C92-873D7E032CFE}"/>
                                            </p:graphic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graphicEl>
                                              <a:dgm id="{C8B0FB8E-D480-49A0-8C92-873D7E032CFE}"/>
                                            </p:graphic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graphicEl>
                                              <a:dgm id="{C8B0FB8E-D480-49A0-8C92-873D7E032CFE}"/>
                                            </p:graphic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graphicEl>
                                              <a:dgm id="{C8B0FB8E-D480-49A0-8C92-873D7E032CFE}"/>
                                            </p:graphicEl>
                                          </p:spTgt>
                                        </p:tgtEl>
                                      </p:cBhvr>
                                    </p:animEffect>
                                  </p:childTnLst>
                                </p:cTn>
                              </p:par>
                            </p:childTnLst>
                          </p:cTn>
                        </p:par>
                        <p:par>
                          <p:cTn id="48" fill="hold">
                            <p:stCondLst>
                              <p:cond delay="4000"/>
                            </p:stCondLst>
                            <p:childTnLst>
                              <p:par>
                                <p:cTn id="49" presetID="25" presetClass="entr" presetSubtype="0" fill="hold" grpId="0" nodeType="afterEffect">
                                  <p:stCondLst>
                                    <p:cond delay="0"/>
                                  </p:stCondLst>
                                  <p:childTnLst>
                                    <p:set>
                                      <p:cBhvr>
                                        <p:cTn id="50" dur="1" fill="hold">
                                          <p:stCondLst>
                                            <p:cond delay="0"/>
                                          </p:stCondLst>
                                        </p:cTn>
                                        <p:tgtEl>
                                          <p:spTgt spid="4">
                                            <p:graphicEl>
                                              <a:dgm id="{479852F2-88A0-4ADE-AFCE-581CDBBB922B}"/>
                                            </p:graphicEl>
                                          </p:spTgt>
                                        </p:tgtEl>
                                        <p:attrNameLst>
                                          <p:attrName>style.visibility</p:attrName>
                                        </p:attrNameLst>
                                      </p:cBhvr>
                                      <p:to>
                                        <p:strVal val="visible"/>
                                      </p:to>
                                    </p:set>
                                    <p:anim calcmode="lin" valueType="num">
                                      <p:cBhvr>
                                        <p:cTn id="51" dur="500" decel="50000" fill="hold">
                                          <p:stCondLst>
                                            <p:cond delay="0"/>
                                          </p:stCondLst>
                                        </p:cTn>
                                        <p:tgtEl>
                                          <p:spTgt spid="4">
                                            <p:graphicEl>
                                              <a:dgm id="{479852F2-88A0-4ADE-AFCE-581CDBBB922B}"/>
                                            </p:graphic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
                                            <p:graphicEl>
                                              <a:dgm id="{479852F2-88A0-4ADE-AFCE-581CDBBB922B}"/>
                                            </p:graphic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
                                            <p:graphicEl>
                                              <a:dgm id="{479852F2-88A0-4ADE-AFCE-581CDBBB922B}"/>
                                            </p:graphicEl>
                                          </p:spTgt>
                                        </p:tgtEl>
                                        <p:attrNameLst>
                                          <p:attrName>ppt_w</p:attrName>
                                        </p:attrNameLst>
                                      </p:cBhvr>
                                      <p:tavLst>
                                        <p:tav tm="0">
                                          <p:val>
                                            <p:strVal val="#ppt_w*.05"/>
                                          </p:val>
                                        </p:tav>
                                        <p:tav tm="100000">
                                          <p:val>
                                            <p:strVal val="#ppt_w"/>
                                          </p:val>
                                        </p:tav>
                                      </p:tavLst>
                                    </p:anim>
                                    <p:anim calcmode="lin" valueType="num">
                                      <p:cBhvr>
                                        <p:cTn id="54" dur="1000" fill="hold"/>
                                        <p:tgtEl>
                                          <p:spTgt spid="4">
                                            <p:graphicEl>
                                              <a:dgm id="{479852F2-88A0-4ADE-AFCE-581CDBBB922B}"/>
                                            </p:graphic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
                                            <p:graphicEl>
                                              <a:dgm id="{479852F2-88A0-4ADE-AFCE-581CDBBB922B}"/>
                                            </p:graphic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
                                            <p:graphicEl>
                                              <a:dgm id="{479852F2-88A0-4ADE-AFCE-581CDBBB922B}"/>
                                            </p:graphic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
                                            <p:graphicEl>
                                              <a:dgm id="{479852F2-88A0-4ADE-AFCE-581CDBBB922B}"/>
                                            </p:graphic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
                                            <p:graphicEl>
                                              <a:dgm id="{479852F2-88A0-4ADE-AFCE-581CDBBB922B}"/>
                                            </p:graphicEl>
                                          </p:spTgt>
                                        </p:tgtEl>
                                      </p:cBhvr>
                                    </p:animEffect>
                                  </p:childTnLst>
                                </p:cTn>
                              </p:par>
                            </p:childTnLst>
                          </p:cTn>
                        </p:par>
                        <p:par>
                          <p:cTn id="59" fill="hold">
                            <p:stCondLst>
                              <p:cond delay="5000"/>
                            </p:stCondLst>
                            <p:childTnLst>
                              <p:par>
                                <p:cTn id="60" presetID="25" presetClass="entr" presetSubtype="0" fill="hold" grpId="0" nodeType="afterEffect">
                                  <p:stCondLst>
                                    <p:cond delay="0"/>
                                  </p:stCondLst>
                                  <p:childTnLst>
                                    <p:set>
                                      <p:cBhvr>
                                        <p:cTn id="61" dur="1" fill="hold">
                                          <p:stCondLst>
                                            <p:cond delay="0"/>
                                          </p:stCondLst>
                                        </p:cTn>
                                        <p:tgtEl>
                                          <p:spTgt spid="4">
                                            <p:graphicEl>
                                              <a:dgm id="{04B96DA6-760A-4A7F-A204-0061CE9FBF2D}"/>
                                            </p:graphicEl>
                                          </p:spTgt>
                                        </p:tgtEl>
                                        <p:attrNameLst>
                                          <p:attrName>style.visibility</p:attrName>
                                        </p:attrNameLst>
                                      </p:cBhvr>
                                      <p:to>
                                        <p:strVal val="visible"/>
                                      </p:to>
                                    </p:set>
                                    <p:anim calcmode="lin" valueType="num">
                                      <p:cBhvr>
                                        <p:cTn id="62" dur="500" decel="50000" fill="hold">
                                          <p:stCondLst>
                                            <p:cond delay="0"/>
                                          </p:stCondLst>
                                        </p:cTn>
                                        <p:tgtEl>
                                          <p:spTgt spid="4">
                                            <p:graphicEl>
                                              <a:dgm id="{04B96DA6-760A-4A7F-A204-0061CE9FBF2D}"/>
                                            </p:graphic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4">
                                            <p:graphicEl>
                                              <a:dgm id="{04B96DA6-760A-4A7F-A204-0061CE9FBF2D}"/>
                                            </p:graphic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4">
                                            <p:graphicEl>
                                              <a:dgm id="{04B96DA6-760A-4A7F-A204-0061CE9FBF2D}"/>
                                            </p:graphicEl>
                                          </p:spTgt>
                                        </p:tgtEl>
                                        <p:attrNameLst>
                                          <p:attrName>ppt_w</p:attrName>
                                        </p:attrNameLst>
                                      </p:cBhvr>
                                      <p:tavLst>
                                        <p:tav tm="0">
                                          <p:val>
                                            <p:strVal val="#ppt_w*.05"/>
                                          </p:val>
                                        </p:tav>
                                        <p:tav tm="100000">
                                          <p:val>
                                            <p:strVal val="#ppt_w"/>
                                          </p:val>
                                        </p:tav>
                                      </p:tavLst>
                                    </p:anim>
                                    <p:anim calcmode="lin" valueType="num">
                                      <p:cBhvr>
                                        <p:cTn id="65" dur="1000" fill="hold"/>
                                        <p:tgtEl>
                                          <p:spTgt spid="4">
                                            <p:graphicEl>
                                              <a:dgm id="{04B96DA6-760A-4A7F-A204-0061CE9FBF2D}"/>
                                            </p:graphic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4">
                                            <p:graphicEl>
                                              <a:dgm id="{04B96DA6-760A-4A7F-A204-0061CE9FBF2D}"/>
                                            </p:graphic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4">
                                            <p:graphicEl>
                                              <a:dgm id="{04B96DA6-760A-4A7F-A204-0061CE9FBF2D}"/>
                                            </p:graphic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4">
                                            <p:graphicEl>
                                              <a:dgm id="{04B96DA6-760A-4A7F-A204-0061CE9FBF2D}"/>
                                            </p:graphic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4">
                                            <p:graphicEl>
                                              <a:dgm id="{04B96DA6-760A-4A7F-A204-0061CE9FBF2D}"/>
                                            </p:graphicEl>
                                          </p:spTgt>
                                        </p:tgtEl>
                                      </p:cBhvr>
                                    </p:animEffect>
                                  </p:childTnLst>
                                </p:cTn>
                              </p:par>
                            </p:childTnLst>
                          </p:cTn>
                        </p:par>
                        <p:par>
                          <p:cTn id="70" fill="hold">
                            <p:stCondLst>
                              <p:cond delay="6000"/>
                            </p:stCondLst>
                            <p:childTnLst>
                              <p:par>
                                <p:cTn id="71" presetID="25" presetClass="entr" presetSubtype="0" fill="hold" grpId="0" nodeType="afterEffect">
                                  <p:stCondLst>
                                    <p:cond delay="0"/>
                                  </p:stCondLst>
                                  <p:childTnLst>
                                    <p:set>
                                      <p:cBhvr>
                                        <p:cTn id="72" dur="1" fill="hold">
                                          <p:stCondLst>
                                            <p:cond delay="0"/>
                                          </p:stCondLst>
                                        </p:cTn>
                                        <p:tgtEl>
                                          <p:spTgt spid="4">
                                            <p:graphicEl>
                                              <a:dgm id="{3BD6FA6D-FDC9-4D7E-B9E4-675764E2731D}"/>
                                            </p:graphicEl>
                                          </p:spTgt>
                                        </p:tgtEl>
                                        <p:attrNameLst>
                                          <p:attrName>style.visibility</p:attrName>
                                        </p:attrNameLst>
                                      </p:cBhvr>
                                      <p:to>
                                        <p:strVal val="visible"/>
                                      </p:to>
                                    </p:set>
                                    <p:anim calcmode="lin" valueType="num">
                                      <p:cBhvr>
                                        <p:cTn id="73" dur="500" decel="50000" fill="hold">
                                          <p:stCondLst>
                                            <p:cond delay="0"/>
                                          </p:stCondLst>
                                        </p:cTn>
                                        <p:tgtEl>
                                          <p:spTgt spid="4">
                                            <p:graphicEl>
                                              <a:dgm id="{3BD6FA6D-FDC9-4D7E-B9E4-675764E2731D}"/>
                                            </p:graphic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4">
                                            <p:graphicEl>
                                              <a:dgm id="{3BD6FA6D-FDC9-4D7E-B9E4-675764E2731D}"/>
                                            </p:graphic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4">
                                            <p:graphicEl>
                                              <a:dgm id="{3BD6FA6D-FDC9-4D7E-B9E4-675764E2731D}"/>
                                            </p:graphicEl>
                                          </p:spTgt>
                                        </p:tgtEl>
                                        <p:attrNameLst>
                                          <p:attrName>ppt_w</p:attrName>
                                        </p:attrNameLst>
                                      </p:cBhvr>
                                      <p:tavLst>
                                        <p:tav tm="0">
                                          <p:val>
                                            <p:strVal val="#ppt_w*.05"/>
                                          </p:val>
                                        </p:tav>
                                        <p:tav tm="100000">
                                          <p:val>
                                            <p:strVal val="#ppt_w"/>
                                          </p:val>
                                        </p:tav>
                                      </p:tavLst>
                                    </p:anim>
                                    <p:anim calcmode="lin" valueType="num">
                                      <p:cBhvr>
                                        <p:cTn id="76" dur="1000" fill="hold"/>
                                        <p:tgtEl>
                                          <p:spTgt spid="4">
                                            <p:graphicEl>
                                              <a:dgm id="{3BD6FA6D-FDC9-4D7E-B9E4-675764E2731D}"/>
                                            </p:graphic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4">
                                            <p:graphicEl>
                                              <a:dgm id="{3BD6FA6D-FDC9-4D7E-B9E4-675764E2731D}"/>
                                            </p:graphic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4">
                                            <p:graphicEl>
                                              <a:dgm id="{3BD6FA6D-FDC9-4D7E-B9E4-675764E2731D}"/>
                                            </p:graphic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4">
                                            <p:graphicEl>
                                              <a:dgm id="{3BD6FA6D-FDC9-4D7E-B9E4-675764E2731D}"/>
                                            </p:graphic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4">
                                            <p:graphicEl>
                                              <a:dgm id="{3BD6FA6D-FDC9-4D7E-B9E4-675764E2731D}"/>
                                            </p:graphicEl>
                                          </p:spTgt>
                                        </p:tgtEl>
                                      </p:cBhvr>
                                    </p:animEffect>
                                  </p:childTnLst>
                                </p:cTn>
                              </p:par>
                            </p:childTnLst>
                          </p:cTn>
                        </p:par>
                        <p:par>
                          <p:cTn id="81" fill="hold">
                            <p:stCondLst>
                              <p:cond delay="7000"/>
                            </p:stCondLst>
                            <p:childTnLst>
                              <p:par>
                                <p:cTn id="82" presetID="25" presetClass="entr" presetSubtype="0" fill="hold" grpId="0" nodeType="afterEffect">
                                  <p:stCondLst>
                                    <p:cond delay="0"/>
                                  </p:stCondLst>
                                  <p:childTnLst>
                                    <p:set>
                                      <p:cBhvr>
                                        <p:cTn id="83" dur="1" fill="hold">
                                          <p:stCondLst>
                                            <p:cond delay="0"/>
                                          </p:stCondLst>
                                        </p:cTn>
                                        <p:tgtEl>
                                          <p:spTgt spid="4">
                                            <p:graphicEl>
                                              <a:dgm id="{80E36586-1E49-44B2-B9C1-72B7AE055737}"/>
                                            </p:graphicEl>
                                          </p:spTgt>
                                        </p:tgtEl>
                                        <p:attrNameLst>
                                          <p:attrName>style.visibility</p:attrName>
                                        </p:attrNameLst>
                                      </p:cBhvr>
                                      <p:to>
                                        <p:strVal val="visible"/>
                                      </p:to>
                                    </p:set>
                                    <p:anim calcmode="lin" valueType="num">
                                      <p:cBhvr>
                                        <p:cTn id="84" dur="500" decel="50000" fill="hold">
                                          <p:stCondLst>
                                            <p:cond delay="0"/>
                                          </p:stCondLst>
                                        </p:cTn>
                                        <p:tgtEl>
                                          <p:spTgt spid="4">
                                            <p:graphicEl>
                                              <a:dgm id="{80E36586-1E49-44B2-B9C1-72B7AE055737}"/>
                                            </p:graphic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4">
                                            <p:graphicEl>
                                              <a:dgm id="{80E36586-1E49-44B2-B9C1-72B7AE055737}"/>
                                            </p:graphic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4">
                                            <p:graphicEl>
                                              <a:dgm id="{80E36586-1E49-44B2-B9C1-72B7AE055737}"/>
                                            </p:graphicEl>
                                          </p:spTgt>
                                        </p:tgtEl>
                                        <p:attrNameLst>
                                          <p:attrName>ppt_w</p:attrName>
                                        </p:attrNameLst>
                                      </p:cBhvr>
                                      <p:tavLst>
                                        <p:tav tm="0">
                                          <p:val>
                                            <p:strVal val="#ppt_w*.05"/>
                                          </p:val>
                                        </p:tav>
                                        <p:tav tm="100000">
                                          <p:val>
                                            <p:strVal val="#ppt_w"/>
                                          </p:val>
                                        </p:tav>
                                      </p:tavLst>
                                    </p:anim>
                                    <p:anim calcmode="lin" valueType="num">
                                      <p:cBhvr>
                                        <p:cTn id="87" dur="1000" fill="hold"/>
                                        <p:tgtEl>
                                          <p:spTgt spid="4">
                                            <p:graphicEl>
                                              <a:dgm id="{80E36586-1E49-44B2-B9C1-72B7AE055737}"/>
                                            </p:graphic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4">
                                            <p:graphicEl>
                                              <a:dgm id="{80E36586-1E49-44B2-B9C1-72B7AE055737}"/>
                                            </p:graphic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4">
                                            <p:graphicEl>
                                              <a:dgm id="{80E36586-1E49-44B2-B9C1-72B7AE055737}"/>
                                            </p:graphic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4">
                                            <p:graphicEl>
                                              <a:dgm id="{80E36586-1E49-44B2-B9C1-72B7AE055737}"/>
                                            </p:graphic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4">
                                            <p:graphicEl>
                                              <a:dgm id="{80E36586-1E49-44B2-B9C1-72B7AE055737}"/>
                                            </p:graphicEl>
                                          </p:spTgt>
                                        </p:tgtEl>
                                      </p:cBhvr>
                                    </p:animEffect>
                                  </p:childTnLst>
                                </p:cTn>
                              </p:par>
                            </p:childTnLst>
                          </p:cTn>
                        </p:par>
                        <p:par>
                          <p:cTn id="92" fill="hold">
                            <p:stCondLst>
                              <p:cond delay="8000"/>
                            </p:stCondLst>
                            <p:childTnLst>
                              <p:par>
                                <p:cTn id="93" presetID="25" presetClass="entr" presetSubtype="0" fill="hold" grpId="0" nodeType="afterEffect">
                                  <p:stCondLst>
                                    <p:cond delay="0"/>
                                  </p:stCondLst>
                                  <p:childTnLst>
                                    <p:set>
                                      <p:cBhvr>
                                        <p:cTn id="94" dur="1" fill="hold">
                                          <p:stCondLst>
                                            <p:cond delay="0"/>
                                          </p:stCondLst>
                                        </p:cTn>
                                        <p:tgtEl>
                                          <p:spTgt spid="4">
                                            <p:graphicEl>
                                              <a:dgm id="{28436973-0ADD-4A29-AA92-C93D6F68DAB7}"/>
                                            </p:graphicEl>
                                          </p:spTgt>
                                        </p:tgtEl>
                                        <p:attrNameLst>
                                          <p:attrName>style.visibility</p:attrName>
                                        </p:attrNameLst>
                                      </p:cBhvr>
                                      <p:to>
                                        <p:strVal val="visible"/>
                                      </p:to>
                                    </p:set>
                                    <p:anim calcmode="lin" valueType="num">
                                      <p:cBhvr>
                                        <p:cTn id="95" dur="500" decel="50000" fill="hold">
                                          <p:stCondLst>
                                            <p:cond delay="0"/>
                                          </p:stCondLst>
                                        </p:cTn>
                                        <p:tgtEl>
                                          <p:spTgt spid="4">
                                            <p:graphicEl>
                                              <a:dgm id="{28436973-0ADD-4A29-AA92-C93D6F68DAB7}"/>
                                            </p:graphicEl>
                                          </p:spTgt>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4">
                                            <p:graphicEl>
                                              <a:dgm id="{28436973-0ADD-4A29-AA92-C93D6F68DAB7}"/>
                                            </p:graphicEl>
                                          </p:spTgt>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4">
                                            <p:graphicEl>
                                              <a:dgm id="{28436973-0ADD-4A29-AA92-C93D6F68DAB7}"/>
                                            </p:graphicEl>
                                          </p:spTgt>
                                        </p:tgtEl>
                                        <p:attrNameLst>
                                          <p:attrName>ppt_w</p:attrName>
                                        </p:attrNameLst>
                                      </p:cBhvr>
                                      <p:tavLst>
                                        <p:tav tm="0">
                                          <p:val>
                                            <p:strVal val="#ppt_w*.05"/>
                                          </p:val>
                                        </p:tav>
                                        <p:tav tm="100000">
                                          <p:val>
                                            <p:strVal val="#ppt_w"/>
                                          </p:val>
                                        </p:tav>
                                      </p:tavLst>
                                    </p:anim>
                                    <p:anim calcmode="lin" valueType="num">
                                      <p:cBhvr>
                                        <p:cTn id="98" dur="1000" fill="hold"/>
                                        <p:tgtEl>
                                          <p:spTgt spid="4">
                                            <p:graphicEl>
                                              <a:dgm id="{28436973-0ADD-4A29-AA92-C93D6F68DAB7}"/>
                                            </p:graphicEl>
                                          </p:spTgt>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4">
                                            <p:graphicEl>
                                              <a:dgm id="{28436973-0ADD-4A29-AA92-C93D6F68DAB7}"/>
                                            </p:graphicEl>
                                          </p:spTgt>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4">
                                            <p:graphicEl>
                                              <a:dgm id="{28436973-0ADD-4A29-AA92-C93D6F68DAB7}"/>
                                            </p:graphicEl>
                                          </p:spTgt>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4">
                                            <p:graphicEl>
                                              <a:dgm id="{28436973-0ADD-4A29-AA92-C93D6F68DAB7}"/>
                                            </p:graphicEl>
                                          </p:spTgt>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4">
                                            <p:graphicEl>
                                              <a:dgm id="{28436973-0ADD-4A29-AA92-C93D6F68DA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t>متغيرها و سیاست‌های اصلی قابل‌پیش‌بینی در سال 1391</a:t>
            </a:r>
            <a:endParaRPr lang="en-US" sz="2800" dirty="0"/>
          </a:p>
        </p:txBody>
      </p:sp>
      <p:sp>
        <p:nvSpPr>
          <p:cNvPr id="3" name="Content Placeholder 2"/>
          <p:cNvSpPr>
            <a:spLocks noGrp="1"/>
          </p:cNvSpPr>
          <p:nvPr>
            <p:ph idx="1"/>
          </p:nvPr>
        </p:nvSpPr>
        <p:spPr/>
        <p:txBody>
          <a:bodyPr/>
          <a:lstStyle/>
          <a:p>
            <a:pPr lvl="0">
              <a:buFont typeface="Wingdings" pitchFamily="2" charset="2"/>
              <a:buChar char="ü"/>
            </a:pPr>
            <a:r>
              <a:rPr lang="fa-IR" dirty="0" smtClean="0">
                <a:cs typeface="B Zar" pitchFamily="2" charset="-78"/>
              </a:rPr>
              <a:t>پتانسیل نرخ رشد بالا در اقتصاد</a:t>
            </a:r>
            <a:endParaRPr lang="en-US" dirty="0" smtClean="0">
              <a:cs typeface="B Zar" pitchFamily="2" charset="-78"/>
            </a:endParaRPr>
          </a:p>
          <a:p>
            <a:pPr lvl="0">
              <a:buFont typeface="Wingdings" pitchFamily="2" charset="2"/>
              <a:buChar char="ü"/>
            </a:pPr>
            <a:r>
              <a:rPr lang="fa-IR" dirty="0" smtClean="0">
                <a:cs typeface="B Zar" pitchFamily="2" charset="-78"/>
                <a:hlinkClick r:id="" action="ppaction://hlinkshowjump?jump=nextslide"/>
              </a:rPr>
              <a:t>کاهش احتمالی نرخ سود بانکی: برگشت عقلانیت </a:t>
            </a:r>
            <a:endParaRPr lang="en-US" dirty="0" smtClean="0">
              <a:cs typeface="B Zar" pitchFamily="2" charset="-78"/>
            </a:endParaRPr>
          </a:p>
          <a:p>
            <a:pPr lvl="0">
              <a:buFont typeface="Wingdings" pitchFamily="2" charset="2"/>
              <a:buChar char="ü"/>
            </a:pPr>
            <a:r>
              <a:rPr lang="fa-IR" dirty="0" smtClean="0">
                <a:cs typeface="B Zar" pitchFamily="2" charset="-78"/>
              </a:rPr>
              <a:t>امکان تقویت بازار سرمایه با فرض کاهش نرخ سود بانکی</a:t>
            </a:r>
            <a:endParaRPr lang="en-US" dirty="0" smtClean="0">
              <a:cs typeface="B Zar" pitchFamily="2" charset="-78"/>
            </a:endParaRPr>
          </a:p>
          <a:p>
            <a:pPr>
              <a:buFont typeface="Wingdings" pitchFamily="2" charset="2"/>
              <a:buChar char="ü"/>
            </a:pPr>
            <a:r>
              <a:rPr lang="fa-IR" dirty="0" smtClean="0">
                <a:cs typeface="B Zar" pitchFamily="2" charset="-78"/>
              </a:rPr>
              <a:t>تعقیب پاره‌ای از اهداف کماکان با چشم‌انداز اقتصاد سیاسی</a:t>
            </a:r>
          </a:p>
          <a:p>
            <a:pPr>
              <a:buFont typeface="Wingdings" pitchFamily="2" charset="2"/>
              <a:buChar char="ü"/>
            </a:pPr>
            <a:r>
              <a:rPr lang="fa-IR" dirty="0" smtClean="0">
                <a:cs typeface="B Zar" pitchFamily="2" charset="-78"/>
                <a:hlinkClick r:id="rId2" action="ppaction://hlinksldjump"/>
              </a:rPr>
              <a:t>تأثیر انتخابات</a:t>
            </a:r>
            <a:endParaRPr lang="fa-IR" dirty="0" smtClean="0">
              <a:cs typeface="B Zar" pitchFamily="2" charset="-78"/>
            </a:endParaRPr>
          </a:p>
          <a:p>
            <a:pPr>
              <a:buFont typeface="Wingdings" pitchFamily="2" charset="2"/>
              <a:buChar char="ü"/>
            </a:pPr>
            <a:r>
              <a:rPr lang="fa-IR" dirty="0" smtClean="0">
                <a:cs typeface="B Zar" pitchFamily="2" charset="-78"/>
                <a:hlinkClick r:id="rId3" action="ppaction://hlinksldjump"/>
              </a:rPr>
              <a:t>آثار تجدید ارزشیابی</a:t>
            </a:r>
            <a:endParaRPr lang="en-US" dirty="0" smtClean="0">
              <a:cs typeface="B Zar" pitchFamily="2" charset="-78"/>
            </a:endParaRPr>
          </a:p>
          <a:p>
            <a:pPr>
              <a:buFont typeface="Wingdings" pitchFamily="2" charset="2"/>
              <a:buChar char="ü"/>
            </a:pPr>
            <a:endParaRPr lang="en-US"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مسیر توسعه</a:t>
            </a:r>
            <a:endParaRPr lang="en-US" dirty="0"/>
          </a:p>
        </p:txBody>
      </p:sp>
      <p:graphicFrame>
        <p:nvGraphicFramePr>
          <p:cNvPr id="4" name="Content Placeholder 3"/>
          <p:cNvGraphicFramePr>
            <a:graphicFrameLocks noGrp="1"/>
          </p:cNvGraphicFramePr>
          <p:nvPr>
            <p:ph idx="1"/>
          </p:nvPr>
        </p:nvGraphicFramePr>
        <p:xfrm>
          <a:off x="533400" y="167640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روندهای تاریخی</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انتظارات آتی</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idx="1"/>
          </p:nvPr>
        </p:nvSpPr>
        <p:spPr/>
        <p:txBody>
          <a:bodyPr/>
          <a:lstStyle/>
          <a:p>
            <a:pPr marL="0" lvl="1" algn="ctr">
              <a:buSzTx/>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امکانات بازار سرمایه</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a:p>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fa-IR" dirty="0" smtClean="0"/>
              <a:t>کلیات</a:t>
            </a:r>
            <a:endParaRPr lang="en-US" dirty="0"/>
          </a:p>
        </p:txBody>
      </p:sp>
      <p:graphicFrame>
        <p:nvGraphicFramePr>
          <p:cNvPr id="5" name="Content Placeholder 4"/>
          <p:cNvGraphicFramePr>
            <a:graphicFrameLocks noGrp="1"/>
          </p:cNvGraphicFramePr>
          <p:nvPr>
            <p:ph idx="1"/>
          </p:nvPr>
        </p:nvGraphicFramePr>
        <p:xfrm>
          <a:off x="609601" y="1371600"/>
          <a:ext cx="8229598" cy="1188720"/>
        </p:xfrm>
        <a:graphic>
          <a:graphicData uri="http://schemas.openxmlformats.org/drawingml/2006/table">
            <a:tbl>
              <a:tblPr firstRow="1" bandRow="1">
                <a:tableStyleId>{00A15C55-8517-42AA-B614-E9B94910E393}</a:tableStyleId>
              </a:tblPr>
              <a:tblGrid>
                <a:gridCol w="1752599"/>
                <a:gridCol w="1752599"/>
                <a:gridCol w="1905000"/>
                <a:gridCol w="2819400"/>
              </a:tblGrid>
              <a:tr h="370840">
                <a:tc>
                  <a:txBody>
                    <a:bodyPr/>
                    <a:lstStyle/>
                    <a:p>
                      <a:pPr algn="ctr"/>
                      <a:r>
                        <a:rPr lang="fa-IR" sz="2000" dirty="0" smtClean="0">
                          <a:cs typeface="B Lotus" pitchFamily="2" charset="-78"/>
                        </a:rPr>
                        <a:t>درصد</a:t>
                      </a:r>
                      <a:r>
                        <a:rPr lang="fa-IR" sz="2000" baseline="0" dirty="0" smtClean="0">
                          <a:cs typeface="B Lotus" pitchFamily="2" charset="-78"/>
                        </a:rPr>
                        <a:t> تغییر</a:t>
                      </a:r>
                      <a:endParaRPr lang="en-US" sz="2000" dirty="0">
                        <a:cs typeface="B Lotus" pitchFamily="2" charset="-78"/>
                      </a:endParaRPr>
                    </a:p>
                  </a:txBody>
                  <a:tcPr marL="86360" marR="86360"/>
                </a:tc>
                <a:tc>
                  <a:txBody>
                    <a:bodyPr/>
                    <a:lstStyle/>
                    <a:p>
                      <a:pPr algn="ctr"/>
                      <a:r>
                        <a:rPr lang="fa-IR" sz="2000" smtClean="0">
                          <a:cs typeface="B Lotus" pitchFamily="2" charset="-78"/>
                        </a:rPr>
                        <a:t>1389</a:t>
                      </a:r>
                      <a:endParaRPr lang="en-US" sz="2000" dirty="0">
                        <a:cs typeface="B Lotus" pitchFamily="2" charset="-78"/>
                      </a:endParaRPr>
                    </a:p>
                  </a:txBody>
                  <a:tcPr marL="86360" marR="86360"/>
                </a:tc>
                <a:tc>
                  <a:txBody>
                    <a:bodyPr/>
                    <a:lstStyle/>
                    <a:p>
                      <a:pPr algn="ctr"/>
                      <a:r>
                        <a:rPr lang="fa-IR" sz="2000" dirty="0" smtClean="0">
                          <a:cs typeface="B Lotus" pitchFamily="2" charset="-78"/>
                        </a:rPr>
                        <a:t>1390</a:t>
                      </a:r>
                      <a:endParaRPr lang="en-US" sz="2000" dirty="0">
                        <a:cs typeface="B Lotus" pitchFamily="2" charset="-78"/>
                      </a:endParaRPr>
                    </a:p>
                  </a:txBody>
                  <a:tcPr marL="86360" marR="86360"/>
                </a:tc>
                <a:tc>
                  <a:txBody>
                    <a:bodyPr/>
                    <a:lstStyle/>
                    <a:p>
                      <a:pPr algn="r"/>
                      <a:r>
                        <a:rPr lang="fa-IR" sz="2000" dirty="0" smtClean="0">
                          <a:cs typeface="B Lotus" pitchFamily="2" charset="-78"/>
                        </a:rPr>
                        <a:t>شرح</a:t>
                      </a:r>
                      <a:endParaRPr lang="en-US" sz="2000" dirty="0">
                        <a:cs typeface="B Lotus" pitchFamily="2" charset="-78"/>
                      </a:endParaRPr>
                    </a:p>
                  </a:txBody>
                  <a:tcPr marL="86360" marR="86360"/>
                </a:tc>
              </a:tr>
              <a:tr h="370840">
                <a:tc>
                  <a:txBody>
                    <a:bodyPr/>
                    <a:lstStyle/>
                    <a:p>
                      <a:pPr algn="ctr"/>
                      <a:r>
                        <a:rPr lang="fa-IR" sz="2000" dirty="0" smtClean="0">
                          <a:cs typeface="B Lotus" pitchFamily="2" charset="-78"/>
                        </a:rPr>
                        <a:t>(0.8)</a:t>
                      </a:r>
                      <a:endParaRPr lang="en-US" sz="2000" dirty="0">
                        <a:cs typeface="B Lotus" pitchFamily="2" charset="-78"/>
                      </a:endParaRPr>
                    </a:p>
                  </a:txBody>
                  <a:tcPr marL="86360" marR="86360"/>
                </a:tc>
                <a:tc>
                  <a:txBody>
                    <a:bodyPr/>
                    <a:lstStyle/>
                    <a:p>
                      <a:pPr algn="ctr"/>
                      <a:r>
                        <a:rPr lang="fa-IR" sz="2000" dirty="0" smtClean="0">
                          <a:cs typeface="B Lotus" pitchFamily="2" charset="-78"/>
                        </a:rPr>
                        <a:t>243</a:t>
                      </a:r>
                      <a:endParaRPr lang="en-US" sz="2000" dirty="0">
                        <a:cs typeface="B Lotus" pitchFamily="2" charset="-78"/>
                      </a:endParaRPr>
                    </a:p>
                  </a:txBody>
                  <a:tcPr marL="86360" marR="86360"/>
                </a:tc>
                <a:tc>
                  <a:txBody>
                    <a:bodyPr/>
                    <a:lstStyle/>
                    <a:p>
                      <a:pPr algn="ctr"/>
                      <a:r>
                        <a:rPr lang="fa-IR" sz="2000" dirty="0" smtClean="0">
                          <a:cs typeface="B Lotus" pitchFamily="2" charset="-78"/>
                        </a:rPr>
                        <a:t>241</a:t>
                      </a:r>
                      <a:endParaRPr lang="en-US" sz="2000" dirty="0">
                        <a:cs typeface="B Lotus" pitchFamily="2" charset="-78"/>
                      </a:endParaRPr>
                    </a:p>
                  </a:txBody>
                  <a:tcPr marL="86360" marR="86360"/>
                </a:tc>
                <a:tc>
                  <a:txBody>
                    <a:bodyPr/>
                    <a:lstStyle/>
                    <a:p>
                      <a:pPr algn="r"/>
                      <a:r>
                        <a:rPr lang="fa-IR" sz="2000" dirty="0" smtClean="0">
                          <a:cs typeface="B Lotus" pitchFamily="2" charset="-78"/>
                        </a:rPr>
                        <a:t>تعداد روزهای معاملاتی</a:t>
                      </a:r>
                      <a:endParaRPr lang="en-US" sz="2000" dirty="0">
                        <a:cs typeface="B Lotus" pitchFamily="2" charset="-78"/>
                      </a:endParaRPr>
                    </a:p>
                  </a:txBody>
                  <a:tcPr marL="86360" marR="86360"/>
                </a:tc>
              </a:tr>
              <a:tr h="370840">
                <a:tc>
                  <a:txBody>
                    <a:bodyPr/>
                    <a:lstStyle/>
                    <a:p>
                      <a:pPr algn="ctr"/>
                      <a:r>
                        <a:rPr lang="fa-IR" sz="2000" dirty="0" smtClean="0">
                          <a:cs typeface="B Lotus" pitchFamily="2" charset="-78"/>
                        </a:rPr>
                        <a:t>(20.9)</a:t>
                      </a:r>
                      <a:endParaRPr lang="en-US" sz="2000" dirty="0">
                        <a:cs typeface="B Lotus" pitchFamily="2" charset="-78"/>
                      </a:endParaRPr>
                    </a:p>
                  </a:txBody>
                  <a:tcPr marL="86360" marR="86360"/>
                </a:tc>
                <a:tc>
                  <a:txBody>
                    <a:bodyPr/>
                    <a:lstStyle/>
                    <a:p>
                      <a:pPr algn="ctr"/>
                      <a:r>
                        <a:rPr lang="fa-IR" sz="2000" dirty="0" smtClean="0">
                          <a:cs typeface="B Lotus" pitchFamily="2" charset="-78"/>
                        </a:rPr>
                        <a:t>158</a:t>
                      </a:r>
                      <a:endParaRPr lang="en-US" sz="2000" dirty="0">
                        <a:cs typeface="B Lotus" pitchFamily="2" charset="-78"/>
                      </a:endParaRPr>
                    </a:p>
                  </a:txBody>
                  <a:tcPr marL="86360" marR="86360"/>
                </a:tc>
                <a:tc>
                  <a:txBody>
                    <a:bodyPr/>
                    <a:lstStyle/>
                    <a:p>
                      <a:pPr algn="ctr"/>
                      <a:r>
                        <a:rPr lang="fa-IR" sz="2000" dirty="0" smtClean="0">
                          <a:cs typeface="B Lotus" pitchFamily="2" charset="-78"/>
                        </a:rPr>
                        <a:t>125</a:t>
                      </a:r>
                      <a:endParaRPr lang="en-US" sz="2000" dirty="0">
                        <a:cs typeface="B Lotus" pitchFamily="2" charset="-78"/>
                      </a:endParaRPr>
                    </a:p>
                  </a:txBody>
                  <a:tcPr marL="86360" marR="86360"/>
                </a:tc>
                <a:tc>
                  <a:txBody>
                    <a:bodyPr/>
                    <a:lstStyle/>
                    <a:p>
                      <a:pPr algn="r"/>
                      <a:r>
                        <a:rPr lang="fa-IR" sz="2000" dirty="0" smtClean="0">
                          <a:cs typeface="B Lotus" pitchFamily="2" charset="-78"/>
                        </a:rPr>
                        <a:t>تعداد روزها</a:t>
                      </a:r>
                      <a:r>
                        <a:rPr lang="fa-IR" sz="2000" baseline="0" dirty="0" smtClean="0">
                          <a:cs typeface="B Lotus" pitchFamily="2" charset="-78"/>
                        </a:rPr>
                        <a:t> با شاخص کل مثبت</a:t>
                      </a:r>
                      <a:endParaRPr lang="en-US" sz="2000" dirty="0">
                        <a:cs typeface="B Lotus" pitchFamily="2" charset="-78"/>
                      </a:endParaRPr>
                    </a:p>
                  </a:txBody>
                  <a:tcPr marL="86360" marR="86360"/>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533400" y="2971800"/>
            <a:ext cx="8421192" cy="35752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Elham" pitchFamily="2" charset="-78"/>
              </a:rPr>
              <a:t>نماگرهای بازار</a:t>
            </a:r>
            <a:endParaRPr lang="en-US" dirty="0" smtClean="0">
              <a:cs typeface="B Elham" pitchFamily="2" charset="-78"/>
            </a:endParaRPr>
          </a:p>
        </p:txBody>
      </p:sp>
      <p:pic>
        <p:nvPicPr>
          <p:cNvPr id="2050" name="Picture 2"/>
          <p:cNvPicPr>
            <a:picLocks noGrp="1" noChangeAspect="1" noChangeArrowheads="1"/>
          </p:cNvPicPr>
          <p:nvPr>
            <p:ph sz="half" idx="1"/>
          </p:nvPr>
        </p:nvPicPr>
        <p:blipFill>
          <a:blip r:embed="rId2" cstate="print"/>
          <a:stretch>
            <a:fillRect/>
          </a:stretch>
        </p:blipFill>
        <p:spPr bwMode="auto">
          <a:xfrm>
            <a:off x="147637" y="1600200"/>
            <a:ext cx="8615363" cy="1981200"/>
          </a:xfrm>
          <a:prstGeom prst="rect">
            <a:avLst/>
          </a:prstGeom>
          <a:noFill/>
          <a:ln w="9525">
            <a:noFill/>
            <a:miter lim="800000"/>
            <a:headEnd/>
            <a:tailEnd/>
          </a:ln>
        </p:spPr>
      </p:pic>
      <p:sp>
        <p:nvSpPr>
          <p:cNvPr id="7" name="Content Placeholder 6"/>
          <p:cNvSpPr>
            <a:spLocks noGrp="1"/>
          </p:cNvSpPr>
          <p:nvPr>
            <p:ph sz="half" idx="2"/>
          </p:nvPr>
        </p:nvSpPr>
        <p:spPr>
          <a:xfrm>
            <a:off x="304800" y="4191000"/>
            <a:ext cx="8534400" cy="2209800"/>
          </a:xfrm>
        </p:spPr>
        <p:txBody>
          <a:bodyPr/>
          <a:lstStyle/>
          <a:p>
            <a:pPr algn="just" rtl="1"/>
            <a:r>
              <a:rPr lang="fa-IR" dirty="0" smtClean="0">
                <a:cs typeface="B Lotus" pitchFamily="2" charset="-78"/>
              </a:rPr>
              <a:t>افزایش ارزش اسمی بازار، عمدتا به دلیل عرضه های اولیه و افزایش سرمایه شرکت ها</a:t>
            </a:r>
          </a:p>
          <a:p>
            <a:pPr algn="just" rtl="1"/>
            <a:r>
              <a:rPr lang="fa-IR" dirty="0" smtClean="0">
                <a:cs typeface="B Lotus" pitchFamily="2" charset="-78"/>
              </a:rPr>
              <a:t>کاهش متوسط </a:t>
            </a:r>
            <a:r>
              <a:rPr lang="en-US" dirty="0" smtClean="0">
                <a:cs typeface="B Lotus" pitchFamily="2" charset="-78"/>
              </a:rPr>
              <a:t>P/E</a:t>
            </a:r>
            <a:r>
              <a:rPr lang="fa-IR" dirty="0" smtClean="0">
                <a:cs typeface="B Lotus" pitchFamily="2" charset="-78"/>
              </a:rPr>
              <a:t> بازار عمدتا به دلیل افزایش سودآوری شرکت ها و سپس ثبات و کاهش قیمت ها</a:t>
            </a:r>
            <a:endParaRPr lang="en-US" dirty="0">
              <a:cs typeface="B Lotus" pitchFamily="2" charset="-7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Elham" pitchFamily="2" charset="-78"/>
              </a:rPr>
              <a:t>شاخص ها</a:t>
            </a:r>
            <a:endParaRPr lang="en-US" dirty="0">
              <a:cs typeface="B Elham" pitchFamily="2" charset="-78"/>
            </a:endParaRPr>
          </a:p>
        </p:txBody>
      </p:sp>
      <p:pic>
        <p:nvPicPr>
          <p:cNvPr id="3074" name="Picture 2"/>
          <p:cNvPicPr>
            <a:picLocks noGrp="1" noChangeAspect="1" noChangeArrowheads="1"/>
          </p:cNvPicPr>
          <p:nvPr>
            <p:ph sz="half" idx="1"/>
          </p:nvPr>
        </p:nvPicPr>
        <p:blipFill>
          <a:blip r:embed="rId2" cstate="print"/>
          <a:stretch>
            <a:fillRect/>
          </a:stretch>
        </p:blipFill>
        <p:spPr bwMode="auto">
          <a:xfrm>
            <a:off x="152400" y="1371600"/>
            <a:ext cx="8763000" cy="2547506"/>
          </a:xfrm>
          <a:prstGeom prst="rect">
            <a:avLst/>
          </a:prstGeom>
          <a:noFill/>
          <a:ln w="9525">
            <a:noFill/>
            <a:miter lim="800000"/>
            <a:headEnd/>
            <a:tailEnd/>
          </a:ln>
        </p:spPr>
      </p:pic>
      <p:sp>
        <p:nvSpPr>
          <p:cNvPr id="6" name="Content Placeholder 5"/>
          <p:cNvSpPr>
            <a:spLocks noGrp="1"/>
          </p:cNvSpPr>
          <p:nvPr>
            <p:ph sz="half" idx="2"/>
          </p:nvPr>
        </p:nvSpPr>
        <p:spPr>
          <a:xfrm>
            <a:off x="533400" y="4267200"/>
            <a:ext cx="8305800" cy="2057399"/>
          </a:xfrm>
        </p:spPr>
        <p:txBody>
          <a:bodyPr/>
          <a:lstStyle/>
          <a:p>
            <a:pPr algn="just" rtl="1"/>
            <a:r>
              <a:rPr lang="fa-IR" dirty="0" smtClean="0">
                <a:cs typeface="B Lotus" pitchFamily="2" charset="-78"/>
              </a:rPr>
              <a:t>رشد 11.2 درصدی شاخص کل در سال 90 موجب عقب ماندگی بازار بورس نسبت به بازارهای رقیب گردید؛ به نحوی که بازده ابزار بدون ریسک اوراق مشارکت نیز بر بازده بورس سبقت گرفت.</a:t>
            </a:r>
            <a:endParaRPr lang="en-US" dirty="0">
              <a:cs typeface="B Lotus" pitchFamily="2"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dirty="0" smtClean="0"/>
              <a:t>روند شاخص های منتخب از ابتدای سال 1390</a:t>
            </a:r>
            <a:endParaRPr lang="en-US" sz="3200" dirty="0" smtClean="0"/>
          </a:p>
        </p:txBody>
      </p:sp>
      <p:pic>
        <p:nvPicPr>
          <p:cNvPr id="4098" name="Picture 2"/>
          <p:cNvPicPr>
            <a:picLocks noGrp="1" noChangeAspect="1" noChangeArrowheads="1"/>
          </p:cNvPicPr>
          <p:nvPr>
            <p:ph idx="1"/>
          </p:nvPr>
        </p:nvPicPr>
        <p:blipFill>
          <a:blip r:embed="rId2" cstate="print"/>
          <a:stretch>
            <a:fillRect/>
          </a:stretch>
        </p:blipFill>
        <p:spPr bwMode="auto">
          <a:xfrm>
            <a:off x="0" y="1440467"/>
            <a:ext cx="8839200" cy="52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smtClean="0">
                <a:cs typeface="B Elham" pitchFamily="2" charset="-78"/>
              </a:rPr>
              <a:t>حجم معاملات</a:t>
            </a:r>
            <a:endParaRPr lang="en-US" sz="3200" dirty="0">
              <a:cs typeface="B Elham" pitchFamily="2" charset="-78"/>
            </a:endParaRPr>
          </a:p>
        </p:txBody>
      </p:sp>
      <p:graphicFrame>
        <p:nvGraphicFramePr>
          <p:cNvPr id="4" name="Content Placeholder 3"/>
          <p:cNvGraphicFramePr>
            <a:graphicFrameLocks noGrp="1"/>
          </p:cNvGraphicFramePr>
          <p:nvPr>
            <p:ph sz="half" idx="1"/>
          </p:nvPr>
        </p:nvGraphicFramePr>
        <p:xfrm>
          <a:off x="228600" y="1371600"/>
          <a:ext cx="8763001" cy="4205891"/>
        </p:xfrm>
        <a:graphic>
          <a:graphicData uri="http://schemas.openxmlformats.org/drawingml/2006/table">
            <a:tbl>
              <a:tblPr firstRow="1" bandRow="1">
                <a:tableStyleId>{00A15C55-8517-42AA-B614-E9B94910E393}</a:tableStyleId>
              </a:tblPr>
              <a:tblGrid>
                <a:gridCol w="906348"/>
                <a:gridCol w="981879"/>
                <a:gridCol w="981879"/>
                <a:gridCol w="1057409"/>
                <a:gridCol w="1132937"/>
                <a:gridCol w="1283995"/>
                <a:gridCol w="2418554"/>
              </a:tblGrid>
              <a:tr h="425410">
                <a:tc gridSpan="2">
                  <a:txBody>
                    <a:bodyPr/>
                    <a:lstStyle/>
                    <a:p>
                      <a:pPr algn="ctr"/>
                      <a:r>
                        <a:rPr lang="fa-IR" dirty="0" smtClean="0">
                          <a:cs typeface="B Lotus" pitchFamily="2" charset="-78"/>
                        </a:rPr>
                        <a:t>درصد تغییر</a:t>
                      </a:r>
                      <a:endParaRPr lang="en-US" dirty="0">
                        <a:cs typeface="B Lotus" pitchFamily="2" charset="-78"/>
                      </a:endParaRPr>
                    </a:p>
                  </a:txBody>
                  <a:tcPr marL="39451" marR="39451"/>
                </a:tc>
                <a:tc hMerge="1">
                  <a:txBody>
                    <a:bodyPr/>
                    <a:lstStyle/>
                    <a:p>
                      <a:endParaRPr lang="en-US" dirty="0"/>
                    </a:p>
                  </a:txBody>
                  <a:tcPr/>
                </a:tc>
                <a:tc gridSpan="2">
                  <a:txBody>
                    <a:bodyPr/>
                    <a:lstStyle/>
                    <a:p>
                      <a:pPr algn="ctr"/>
                      <a:r>
                        <a:rPr lang="fa-IR" dirty="0" smtClean="0">
                          <a:cs typeface="B Lotus" pitchFamily="2" charset="-78"/>
                        </a:rPr>
                        <a:t>1389</a:t>
                      </a:r>
                      <a:endParaRPr lang="en-US" dirty="0">
                        <a:cs typeface="B Lotus" pitchFamily="2" charset="-78"/>
                      </a:endParaRPr>
                    </a:p>
                  </a:txBody>
                  <a:tcPr marL="39451" marR="39451"/>
                </a:tc>
                <a:tc hMerge="1">
                  <a:txBody>
                    <a:bodyPr/>
                    <a:lstStyle/>
                    <a:p>
                      <a:endParaRPr lang="en-US" dirty="0"/>
                    </a:p>
                  </a:txBody>
                  <a:tcPr/>
                </a:tc>
                <a:tc gridSpan="2">
                  <a:txBody>
                    <a:bodyPr/>
                    <a:lstStyle/>
                    <a:p>
                      <a:pPr algn="ctr"/>
                      <a:r>
                        <a:rPr lang="fa-IR" dirty="0" smtClean="0">
                          <a:cs typeface="B Lotus" pitchFamily="2" charset="-78"/>
                        </a:rPr>
                        <a:t>1390</a:t>
                      </a:r>
                      <a:endParaRPr lang="en-US" dirty="0">
                        <a:cs typeface="B Lotus" pitchFamily="2" charset="-78"/>
                      </a:endParaRPr>
                    </a:p>
                  </a:txBody>
                  <a:tcPr marL="39451" marR="39451"/>
                </a:tc>
                <a:tc hMerge="1">
                  <a:txBody>
                    <a:bodyPr/>
                    <a:lstStyle/>
                    <a:p>
                      <a:endParaRPr lang="en-US" dirty="0"/>
                    </a:p>
                  </a:txBody>
                  <a:tcPr/>
                </a:tc>
                <a:tc rowSpan="2">
                  <a:txBody>
                    <a:bodyPr/>
                    <a:lstStyle/>
                    <a:p>
                      <a:pPr algn="r"/>
                      <a:r>
                        <a:rPr lang="fa-IR" dirty="0" smtClean="0">
                          <a:cs typeface="B Lotus" pitchFamily="2" charset="-78"/>
                        </a:rPr>
                        <a:t>شرح</a:t>
                      </a:r>
                      <a:endParaRPr lang="en-US" dirty="0">
                        <a:cs typeface="B Lotus" pitchFamily="2" charset="-78"/>
                      </a:endParaRPr>
                    </a:p>
                  </a:txBody>
                  <a:tcPr marL="39451" marR="39451"/>
                </a:tc>
              </a:tr>
              <a:tr h="972365">
                <a:tc>
                  <a:txBody>
                    <a:bodyPr/>
                    <a:lstStyle/>
                    <a:p>
                      <a:pPr algn="ctr"/>
                      <a:r>
                        <a:rPr lang="fa-IR" dirty="0" smtClean="0">
                          <a:cs typeface="B Lotus" pitchFamily="2" charset="-78"/>
                        </a:rPr>
                        <a:t>ارزشی</a:t>
                      </a:r>
                      <a:endParaRPr lang="en-US" dirty="0">
                        <a:cs typeface="B Lotus" pitchFamily="2" charset="-78"/>
                      </a:endParaRPr>
                    </a:p>
                  </a:txBody>
                  <a:tcPr marL="39451" marR="39451"/>
                </a:tc>
                <a:tc>
                  <a:txBody>
                    <a:bodyPr/>
                    <a:lstStyle/>
                    <a:p>
                      <a:pPr algn="ctr"/>
                      <a:r>
                        <a:rPr lang="fa-IR" dirty="0" smtClean="0">
                          <a:cs typeface="B Lotus" pitchFamily="2" charset="-78"/>
                        </a:rPr>
                        <a:t>حجمی</a:t>
                      </a:r>
                      <a:endParaRPr lang="en-US" dirty="0">
                        <a:cs typeface="B Lotus" pitchFamily="2" charset="-78"/>
                      </a:endParaRPr>
                    </a:p>
                  </a:txBody>
                  <a:tcPr marL="39451" marR="39451"/>
                </a:tc>
                <a:tc>
                  <a:txBody>
                    <a:bodyPr/>
                    <a:lstStyle/>
                    <a:p>
                      <a:pPr algn="ctr"/>
                      <a:r>
                        <a:rPr lang="fa-IR" dirty="0" smtClean="0">
                          <a:cs typeface="B Lotus" pitchFamily="2" charset="-78"/>
                        </a:rPr>
                        <a:t>ارزش (میلیارد ریال)</a:t>
                      </a:r>
                      <a:endParaRPr lang="en-US" dirty="0">
                        <a:cs typeface="B Lotus" pitchFamily="2" charset="-78"/>
                      </a:endParaRPr>
                    </a:p>
                  </a:txBody>
                  <a:tcPr marL="39451" marR="39451"/>
                </a:tc>
                <a:tc>
                  <a:txBody>
                    <a:bodyPr/>
                    <a:lstStyle/>
                    <a:p>
                      <a:pPr algn="ctr"/>
                      <a:r>
                        <a:rPr lang="fa-IR" dirty="0" smtClean="0">
                          <a:cs typeface="B Lotus" pitchFamily="2" charset="-78"/>
                        </a:rPr>
                        <a:t>حجم (میلیون سهم)</a:t>
                      </a:r>
                      <a:endParaRPr lang="en-US" dirty="0">
                        <a:cs typeface="B Lotus" pitchFamily="2" charset="-78"/>
                      </a:endParaRPr>
                    </a:p>
                  </a:txBody>
                  <a:tcPr marL="39451" marR="39451"/>
                </a:tc>
                <a:tc>
                  <a:txBody>
                    <a:bodyPr/>
                    <a:lstStyle/>
                    <a:p>
                      <a:pPr algn="ctr"/>
                      <a:r>
                        <a:rPr lang="fa-IR" dirty="0" smtClean="0">
                          <a:cs typeface="B Lotus" pitchFamily="2" charset="-78"/>
                        </a:rPr>
                        <a:t>ارزش (میلیارد ریال)</a:t>
                      </a:r>
                      <a:endParaRPr lang="en-US" dirty="0">
                        <a:cs typeface="B Lotus" pitchFamily="2" charset="-78"/>
                      </a:endParaRPr>
                    </a:p>
                  </a:txBody>
                  <a:tcPr marL="39451" marR="39451"/>
                </a:tc>
                <a:tc>
                  <a:txBody>
                    <a:bodyPr/>
                    <a:lstStyle/>
                    <a:p>
                      <a:pPr algn="ctr"/>
                      <a:r>
                        <a:rPr lang="fa-IR" dirty="0" smtClean="0">
                          <a:cs typeface="B Lotus" pitchFamily="2" charset="-78"/>
                        </a:rPr>
                        <a:t>حجم (میلیون سهم)</a:t>
                      </a:r>
                      <a:endParaRPr lang="en-US" dirty="0">
                        <a:cs typeface="B Lotus" pitchFamily="2" charset="-78"/>
                      </a:endParaRPr>
                    </a:p>
                  </a:txBody>
                  <a:tcPr marL="39451" marR="39451"/>
                </a:tc>
                <a:tc vMerge="1">
                  <a:txBody>
                    <a:bodyPr/>
                    <a:lstStyle/>
                    <a:p>
                      <a:endParaRPr lang="en-US" dirty="0"/>
                    </a:p>
                  </a:txBody>
                  <a:tcPr/>
                </a:tc>
              </a:tr>
              <a:tr h="425410">
                <a:tc>
                  <a:txBody>
                    <a:bodyPr/>
                    <a:lstStyle/>
                    <a:p>
                      <a:pPr algn="ctr"/>
                      <a:r>
                        <a:rPr lang="fa-IR" dirty="0" smtClean="0">
                          <a:cs typeface="B Lotus" pitchFamily="2" charset="-78"/>
                        </a:rPr>
                        <a:t>34</a:t>
                      </a:r>
                      <a:endParaRPr lang="en-US" dirty="0">
                        <a:cs typeface="B Lotus" pitchFamily="2" charset="-78"/>
                      </a:endParaRPr>
                    </a:p>
                  </a:txBody>
                  <a:tcPr marL="39451" marR="39451"/>
                </a:tc>
                <a:tc>
                  <a:txBody>
                    <a:bodyPr/>
                    <a:lstStyle/>
                    <a:p>
                      <a:pPr algn="ctr"/>
                      <a:r>
                        <a:rPr lang="fa-IR" dirty="0" smtClean="0">
                          <a:cs typeface="B Lotus" pitchFamily="2" charset="-78"/>
                        </a:rPr>
                        <a:t>24</a:t>
                      </a:r>
                      <a:endParaRPr lang="en-US" dirty="0">
                        <a:cs typeface="B Lotus" pitchFamily="2" charset="-78"/>
                      </a:endParaRPr>
                    </a:p>
                  </a:txBody>
                  <a:tcPr marL="39451" marR="39451"/>
                </a:tc>
                <a:tc>
                  <a:txBody>
                    <a:bodyPr/>
                    <a:lstStyle/>
                    <a:p>
                      <a:pPr algn="ctr"/>
                      <a:r>
                        <a:rPr lang="fa-IR" dirty="0" smtClean="0">
                          <a:cs typeface="B Lotus" pitchFamily="2" charset="-78"/>
                        </a:rPr>
                        <a:t>127583</a:t>
                      </a:r>
                      <a:endParaRPr lang="en-US" dirty="0">
                        <a:cs typeface="B Lotus" pitchFamily="2" charset="-78"/>
                      </a:endParaRPr>
                    </a:p>
                  </a:txBody>
                  <a:tcPr marL="39451" marR="39451"/>
                </a:tc>
                <a:tc>
                  <a:txBody>
                    <a:bodyPr/>
                    <a:lstStyle/>
                    <a:p>
                      <a:pPr algn="ctr"/>
                      <a:r>
                        <a:rPr lang="fa-IR" dirty="0" smtClean="0">
                          <a:cs typeface="B Lotus" pitchFamily="2" charset="-78"/>
                        </a:rPr>
                        <a:t>45903</a:t>
                      </a:r>
                      <a:endParaRPr lang="en-US" dirty="0">
                        <a:cs typeface="B Lotus" pitchFamily="2" charset="-78"/>
                      </a:endParaRPr>
                    </a:p>
                  </a:txBody>
                  <a:tcPr marL="39451" marR="39451"/>
                </a:tc>
                <a:tc>
                  <a:txBody>
                    <a:bodyPr/>
                    <a:lstStyle/>
                    <a:p>
                      <a:pPr algn="ctr"/>
                      <a:r>
                        <a:rPr lang="fa-IR" dirty="0" smtClean="0">
                          <a:cs typeface="B Lotus" pitchFamily="2" charset="-78"/>
                        </a:rPr>
                        <a:t>171519</a:t>
                      </a:r>
                      <a:endParaRPr lang="en-US" dirty="0">
                        <a:cs typeface="B Lotus" pitchFamily="2" charset="-78"/>
                      </a:endParaRPr>
                    </a:p>
                  </a:txBody>
                  <a:tcPr marL="39451" marR="39451"/>
                </a:tc>
                <a:tc>
                  <a:txBody>
                    <a:bodyPr/>
                    <a:lstStyle/>
                    <a:p>
                      <a:pPr algn="ctr"/>
                      <a:r>
                        <a:rPr lang="fa-IR" dirty="0" smtClean="0">
                          <a:cs typeface="B Lotus" pitchFamily="2" charset="-78"/>
                        </a:rPr>
                        <a:t>56856</a:t>
                      </a:r>
                      <a:endParaRPr lang="en-US" dirty="0">
                        <a:cs typeface="B Lotus" pitchFamily="2" charset="-78"/>
                      </a:endParaRPr>
                    </a:p>
                  </a:txBody>
                  <a:tcPr marL="39451" marR="39451"/>
                </a:tc>
                <a:tc>
                  <a:txBody>
                    <a:bodyPr/>
                    <a:lstStyle/>
                    <a:p>
                      <a:pPr algn="r"/>
                      <a:r>
                        <a:rPr lang="fa-IR" dirty="0" smtClean="0">
                          <a:cs typeface="B Lotus" pitchFamily="2" charset="-78"/>
                        </a:rPr>
                        <a:t>خرد و بلوک</a:t>
                      </a:r>
                      <a:endParaRPr lang="en-US" dirty="0">
                        <a:cs typeface="B Lotus" pitchFamily="2" charset="-78"/>
                      </a:endParaRPr>
                    </a:p>
                  </a:txBody>
                  <a:tcPr marL="39451" marR="39451"/>
                </a:tc>
              </a:tr>
              <a:tr h="425410">
                <a:tc>
                  <a:txBody>
                    <a:bodyPr/>
                    <a:lstStyle/>
                    <a:p>
                      <a:pPr algn="ctr"/>
                      <a:r>
                        <a:rPr lang="fa-IR" dirty="0" smtClean="0">
                          <a:cs typeface="B Lotus" pitchFamily="2" charset="-78"/>
                        </a:rPr>
                        <a:t>10</a:t>
                      </a:r>
                      <a:endParaRPr lang="en-US" dirty="0">
                        <a:cs typeface="B Lotus" pitchFamily="2" charset="-78"/>
                      </a:endParaRPr>
                    </a:p>
                  </a:txBody>
                  <a:tcPr marL="39451" marR="39451"/>
                </a:tc>
                <a:tc>
                  <a:txBody>
                    <a:bodyPr/>
                    <a:lstStyle/>
                    <a:p>
                      <a:pPr algn="ctr"/>
                      <a:r>
                        <a:rPr lang="fa-IR" dirty="0" smtClean="0">
                          <a:cs typeface="B Lotus" pitchFamily="2" charset="-78"/>
                        </a:rPr>
                        <a:t>(1)</a:t>
                      </a:r>
                      <a:endParaRPr lang="en-US" dirty="0">
                        <a:cs typeface="B Lotus" pitchFamily="2" charset="-78"/>
                      </a:endParaRPr>
                    </a:p>
                  </a:txBody>
                  <a:tcPr marL="39451" marR="39451"/>
                </a:tc>
                <a:tc>
                  <a:txBody>
                    <a:bodyPr/>
                    <a:lstStyle/>
                    <a:p>
                      <a:pPr algn="ctr"/>
                      <a:r>
                        <a:rPr lang="fa-IR" dirty="0" smtClean="0">
                          <a:cs typeface="B Lotus" pitchFamily="2" charset="-78"/>
                        </a:rPr>
                        <a:t>49722</a:t>
                      </a:r>
                      <a:endParaRPr lang="en-US" dirty="0">
                        <a:cs typeface="B Lotus" pitchFamily="2" charset="-78"/>
                      </a:endParaRPr>
                    </a:p>
                  </a:txBody>
                  <a:tcPr marL="39451" marR="39451"/>
                </a:tc>
                <a:tc>
                  <a:txBody>
                    <a:bodyPr/>
                    <a:lstStyle/>
                    <a:p>
                      <a:pPr algn="ctr"/>
                      <a:r>
                        <a:rPr lang="fa-IR" dirty="0" smtClean="0">
                          <a:cs typeface="B Lotus" pitchFamily="2" charset="-78"/>
                        </a:rPr>
                        <a:t>16043</a:t>
                      </a:r>
                      <a:endParaRPr lang="en-US" dirty="0">
                        <a:cs typeface="B Lotus" pitchFamily="2" charset="-78"/>
                      </a:endParaRPr>
                    </a:p>
                  </a:txBody>
                  <a:tcPr marL="39451" marR="39451"/>
                </a:tc>
                <a:tc>
                  <a:txBody>
                    <a:bodyPr/>
                    <a:lstStyle/>
                    <a:p>
                      <a:pPr algn="ctr"/>
                      <a:r>
                        <a:rPr lang="fa-IR" dirty="0" smtClean="0">
                          <a:cs typeface="B Lotus" pitchFamily="2" charset="-78"/>
                        </a:rPr>
                        <a:t>54656</a:t>
                      </a:r>
                      <a:endParaRPr lang="en-US" dirty="0">
                        <a:cs typeface="B Lotus" pitchFamily="2" charset="-78"/>
                      </a:endParaRPr>
                    </a:p>
                  </a:txBody>
                  <a:tcPr marL="39451" marR="39451"/>
                </a:tc>
                <a:tc>
                  <a:txBody>
                    <a:bodyPr/>
                    <a:lstStyle/>
                    <a:p>
                      <a:pPr algn="ctr"/>
                      <a:r>
                        <a:rPr lang="fa-IR" dirty="0" smtClean="0">
                          <a:cs typeface="B Lotus" pitchFamily="2" charset="-78"/>
                        </a:rPr>
                        <a:t>15892</a:t>
                      </a:r>
                      <a:endParaRPr lang="en-US" dirty="0">
                        <a:cs typeface="B Lotus" pitchFamily="2" charset="-78"/>
                      </a:endParaRPr>
                    </a:p>
                  </a:txBody>
                  <a:tcPr marL="39451" marR="39451"/>
                </a:tc>
                <a:tc>
                  <a:txBody>
                    <a:bodyPr/>
                    <a:lstStyle/>
                    <a:p>
                      <a:pPr algn="r"/>
                      <a:r>
                        <a:rPr lang="fa-IR" dirty="0" smtClean="0">
                          <a:cs typeface="B Lotus" pitchFamily="2" charset="-78"/>
                        </a:rPr>
                        <a:t>عمده و انتقالی</a:t>
                      </a:r>
                      <a:endParaRPr lang="en-US" dirty="0">
                        <a:cs typeface="B Lotus" pitchFamily="2" charset="-78"/>
                      </a:endParaRPr>
                    </a:p>
                  </a:txBody>
                  <a:tcPr marL="39451" marR="39451"/>
                </a:tc>
              </a:tr>
              <a:tr h="425410">
                <a:tc>
                  <a:txBody>
                    <a:bodyPr/>
                    <a:lstStyle/>
                    <a:p>
                      <a:pPr algn="ctr"/>
                      <a:r>
                        <a:rPr lang="fa-IR" dirty="0" smtClean="0">
                          <a:cs typeface="B Lotus" pitchFamily="2" charset="-78"/>
                        </a:rPr>
                        <a:t>28</a:t>
                      </a:r>
                      <a:endParaRPr lang="en-US" dirty="0">
                        <a:cs typeface="B Lotus" pitchFamily="2" charset="-78"/>
                      </a:endParaRPr>
                    </a:p>
                  </a:txBody>
                  <a:tcPr marL="39451" marR="39451"/>
                </a:tc>
                <a:tc>
                  <a:txBody>
                    <a:bodyPr/>
                    <a:lstStyle/>
                    <a:p>
                      <a:pPr algn="ctr"/>
                      <a:r>
                        <a:rPr lang="fa-IR" dirty="0" smtClean="0">
                          <a:cs typeface="B Lotus" pitchFamily="2" charset="-78"/>
                        </a:rPr>
                        <a:t>17</a:t>
                      </a:r>
                      <a:endParaRPr lang="en-US" dirty="0">
                        <a:cs typeface="B Lotus" pitchFamily="2" charset="-78"/>
                      </a:endParaRPr>
                    </a:p>
                  </a:txBody>
                  <a:tcPr marL="39451" marR="39451"/>
                </a:tc>
                <a:tc>
                  <a:txBody>
                    <a:bodyPr/>
                    <a:lstStyle/>
                    <a:p>
                      <a:pPr algn="ctr"/>
                      <a:r>
                        <a:rPr lang="fa-IR" dirty="0" smtClean="0">
                          <a:cs typeface="B Lotus" pitchFamily="2" charset="-78"/>
                        </a:rPr>
                        <a:t>177305</a:t>
                      </a:r>
                      <a:endParaRPr lang="en-US" dirty="0">
                        <a:cs typeface="B Lotus" pitchFamily="2" charset="-78"/>
                      </a:endParaRPr>
                    </a:p>
                  </a:txBody>
                  <a:tcPr marL="39451" marR="39451"/>
                </a:tc>
                <a:tc>
                  <a:txBody>
                    <a:bodyPr/>
                    <a:lstStyle/>
                    <a:p>
                      <a:pPr algn="ctr"/>
                      <a:r>
                        <a:rPr lang="fa-IR" dirty="0" smtClean="0">
                          <a:cs typeface="B Lotus" pitchFamily="2" charset="-78"/>
                        </a:rPr>
                        <a:t>61945</a:t>
                      </a:r>
                      <a:endParaRPr lang="en-US" dirty="0">
                        <a:cs typeface="B Lotus" pitchFamily="2" charset="-78"/>
                      </a:endParaRPr>
                    </a:p>
                  </a:txBody>
                  <a:tcPr marL="39451" marR="39451"/>
                </a:tc>
                <a:tc>
                  <a:txBody>
                    <a:bodyPr/>
                    <a:lstStyle/>
                    <a:p>
                      <a:pPr algn="ctr"/>
                      <a:r>
                        <a:rPr lang="fa-IR" dirty="0" smtClean="0">
                          <a:cs typeface="B Lotus" pitchFamily="2" charset="-78"/>
                        </a:rPr>
                        <a:t>226175</a:t>
                      </a:r>
                      <a:endParaRPr lang="en-US" dirty="0">
                        <a:cs typeface="B Lotus" pitchFamily="2" charset="-78"/>
                      </a:endParaRPr>
                    </a:p>
                  </a:txBody>
                  <a:tcPr marL="39451" marR="39451"/>
                </a:tc>
                <a:tc>
                  <a:txBody>
                    <a:bodyPr/>
                    <a:lstStyle/>
                    <a:p>
                      <a:pPr algn="ctr"/>
                      <a:r>
                        <a:rPr lang="fa-IR" dirty="0" smtClean="0">
                          <a:cs typeface="B Lotus" pitchFamily="2" charset="-78"/>
                        </a:rPr>
                        <a:t>72748</a:t>
                      </a:r>
                      <a:endParaRPr lang="en-US" dirty="0">
                        <a:cs typeface="B Lotus" pitchFamily="2" charset="-78"/>
                      </a:endParaRPr>
                    </a:p>
                  </a:txBody>
                  <a:tcPr marL="39451" marR="39451"/>
                </a:tc>
                <a:tc>
                  <a:txBody>
                    <a:bodyPr/>
                    <a:lstStyle/>
                    <a:p>
                      <a:pPr algn="r"/>
                      <a:r>
                        <a:rPr lang="fa-IR" dirty="0" smtClean="0">
                          <a:cs typeface="B Lotus" pitchFamily="2" charset="-78"/>
                        </a:rPr>
                        <a:t>جمع معاملات بازار</a:t>
                      </a:r>
                      <a:endParaRPr lang="en-US" dirty="0">
                        <a:cs typeface="B Lotus" pitchFamily="2" charset="-78"/>
                      </a:endParaRPr>
                    </a:p>
                  </a:txBody>
                  <a:tcPr marL="39451" marR="39451"/>
                </a:tc>
              </a:tr>
              <a:tr h="607728">
                <a:tc>
                  <a:txBody>
                    <a:bodyPr/>
                    <a:lstStyle/>
                    <a:p>
                      <a:pPr algn="ctr"/>
                      <a:r>
                        <a:rPr lang="fa-IR" dirty="0" smtClean="0">
                          <a:cs typeface="B Lotus" pitchFamily="2" charset="-78"/>
                        </a:rPr>
                        <a:t>(100)</a:t>
                      </a:r>
                      <a:endParaRPr lang="en-US" dirty="0">
                        <a:cs typeface="B Lotus" pitchFamily="2" charset="-78"/>
                      </a:endParaRPr>
                    </a:p>
                  </a:txBody>
                  <a:tcPr marL="39451" marR="39451"/>
                </a:tc>
                <a:tc>
                  <a:txBody>
                    <a:bodyPr/>
                    <a:lstStyle/>
                    <a:p>
                      <a:pPr algn="ctr"/>
                      <a:r>
                        <a:rPr lang="fa-IR" dirty="0" smtClean="0">
                          <a:cs typeface="B Lotus" pitchFamily="2" charset="-78"/>
                        </a:rPr>
                        <a:t>(100)</a:t>
                      </a:r>
                      <a:endParaRPr lang="en-US" dirty="0">
                        <a:cs typeface="B Lotus" pitchFamily="2" charset="-78"/>
                      </a:endParaRPr>
                    </a:p>
                  </a:txBody>
                  <a:tcPr marL="39451" marR="39451"/>
                </a:tc>
                <a:tc>
                  <a:txBody>
                    <a:bodyPr/>
                    <a:lstStyle/>
                    <a:p>
                      <a:pPr algn="ctr"/>
                      <a:r>
                        <a:rPr lang="fa-IR" dirty="0" smtClean="0">
                          <a:cs typeface="B Lotus" pitchFamily="2" charset="-78"/>
                        </a:rPr>
                        <a:t>3420</a:t>
                      </a:r>
                      <a:endParaRPr lang="en-US" dirty="0">
                        <a:cs typeface="B Lotus" pitchFamily="2" charset="-78"/>
                      </a:endParaRPr>
                    </a:p>
                  </a:txBody>
                  <a:tcPr marL="39451" marR="39451"/>
                </a:tc>
                <a:tc>
                  <a:txBody>
                    <a:bodyPr/>
                    <a:lstStyle/>
                    <a:p>
                      <a:pPr algn="ctr"/>
                      <a:r>
                        <a:rPr lang="fa-IR" dirty="0" smtClean="0">
                          <a:cs typeface="B Lotus" pitchFamily="2" charset="-78"/>
                        </a:rPr>
                        <a:t>1733</a:t>
                      </a:r>
                      <a:endParaRPr lang="en-US" dirty="0">
                        <a:cs typeface="B Lotus" pitchFamily="2" charset="-78"/>
                      </a:endParaRPr>
                    </a:p>
                  </a:txBody>
                  <a:tcPr marL="39451" marR="39451"/>
                </a:tc>
                <a:tc>
                  <a:txBody>
                    <a:bodyPr/>
                    <a:lstStyle/>
                    <a:p>
                      <a:pPr algn="ctr"/>
                      <a:r>
                        <a:rPr lang="fa-IR" dirty="0" smtClean="0">
                          <a:cs typeface="B Lotus" pitchFamily="2" charset="-78"/>
                        </a:rPr>
                        <a:t>0</a:t>
                      </a:r>
                      <a:endParaRPr lang="en-US" dirty="0">
                        <a:cs typeface="B Lotus" pitchFamily="2" charset="-78"/>
                      </a:endParaRPr>
                    </a:p>
                  </a:txBody>
                  <a:tcPr marL="39451" marR="39451"/>
                </a:tc>
                <a:tc>
                  <a:txBody>
                    <a:bodyPr/>
                    <a:lstStyle/>
                    <a:p>
                      <a:pPr algn="ctr"/>
                      <a:r>
                        <a:rPr lang="fa-IR" dirty="0" smtClean="0">
                          <a:cs typeface="B Lotus" pitchFamily="2" charset="-78"/>
                        </a:rPr>
                        <a:t>0</a:t>
                      </a:r>
                      <a:endParaRPr lang="en-US" dirty="0">
                        <a:cs typeface="B Lotus" pitchFamily="2" charset="-78"/>
                      </a:endParaRPr>
                    </a:p>
                  </a:txBody>
                  <a:tcPr marL="39451" marR="39451"/>
                </a:tc>
                <a:tc>
                  <a:txBody>
                    <a:bodyPr/>
                    <a:lstStyle/>
                    <a:p>
                      <a:pPr algn="r"/>
                      <a:r>
                        <a:rPr lang="fa-IR" dirty="0" smtClean="0">
                          <a:cs typeface="B Lotus" pitchFamily="2" charset="-78"/>
                        </a:rPr>
                        <a:t>کارگری،</a:t>
                      </a:r>
                      <a:r>
                        <a:rPr lang="fa-IR" baseline="0" dirty="0" smtClean="0">
                          <a:cs typeface="B Lotus" pitchFamily="2" charset="-78"/>
                        </a:rPr>
                        <a:t> رد دیون، جوایز صادراتی</a:t>
                      </a:r>
                      <a:endParaRPr lang="en-US" dirty="0">
                        <a:cs typeface="B Lotus" pitchFamily="2" charset="-78"/>
                      </a:endParaRPr>
                    </a:p>
                  </a:txBody>
                  <a:tcPr marL="39451" marR="39451"/>
                </a:tc>
              </a:tr>
              <a:tr h="425410">
                <a:tc>
                  <a:txBody>
                    <a:bodyPr/>
                    <a:lstStyle/>
                    <a:p>
                      <a:pPr algn="ctr"/>
                      <a:r>
                        <a:rPr lang="fa-IR" dirty="0" smtClean="0">
                          <a:cs typeface="B Lotus" pitchFamily="2" charset="-78"/>
                        </a:rPr>
                        <a:t>(99)</a:t>
                      </a:r>
                      <a:endParaRPr lang="en-US" dirty="0">
                        <a:cs typeface="B Lotus" pitchFamily="2" charset="-78"/>
                      </a:endParaRPr>
                    </a:p>
                  </a:txBody>
                  <a:tcPr marL="39451" marR="39451"/>
                </a:tc>
                <a:tc>
                  <a:txBody>
                    <a:bodyPr/>
                    <a:lstStyle/>
                    <a:p>
                      <a:pPr algn="ctr"/>
                      <a:r>
                        <a:rPr lang="fa-IR" dirty="0" smtClean="0">
                          <a:cs typeface="B Lotus" pitchFamily="2" charset="-78"/>
                        </a:rPr>
                        <a:t>(99)</a:t>
                      </a:r>
                      <a:endParaRPr lang="en-US" dirty="0">
                        <a:cs typeface="B Lotus" pitchFamily="2" charset="-78"/>
                      </a:endParaRPr>
                    </a:p>
                  </a:txBody>
                  <a:tcPr marL="39451" marR="39451"/>
                </a:tc>
                <a:tc>
                  <a:txBody>
                    <a:bodyPr/>
                    <a:lstStyle/>
                    <a:p>
                      <a:pPr algn="ctr"/>
                      <a:r>
                        <a:rPr lang="fa-IR" dirty="0" smtClean="0">
                          <a:cs typeface="B Lotus" pitchFamily="2" charset="-78"/>
                        </a:rPr>
                        <a:t>37331</a:t>
                      </a:r>
                      <a:endParaRPr lang="en-US" dirty="0">
                        <a:cs typeface="B Lotus" pitchFamily="2" charset="-78"/>
                      </a:endParaRPr>
                    </a:p>
                  </a:txBody>
                  <a:tcPr marL="39451" marR="39451"/>
                </a:tc>
                <a:tc>
                  <a:txBody>
                    <a:bodyPr/>
                    <a:lstStyle/>
                    <a:p>
                      <a:pPr algn="ctr"/>
                      <a:r>
                        <a:rPr lang="fa-IR" dirty="0" smtClean="0">
                          <a:cs typeface="B Lotus" pitchFamily="2" charset="-78"/>
                        </a:rPr>
                        <a:t>38234</a:t>
                      </a:r>
                      <a:endParaRPr lang="en-US" dirty="0">
                        <a:cs typeface="B Lotus" pitchFamily="2" charset="-78"/>
                      </a:endParaRPr>
                    </a:p>
                  </a:txBody>
                  <a:tcPr marL="39451" marR="39451"/>
                </a:tc>
                <a:tc>
                  <a:txBody>
                    <a:bodyPr/>
                    <a:lstStyle/>
                    <a:p>
                      <a:pPr algn="ctr"/>
                      <a:r>
                        <a:rPr lang="fa-IR" dirty="0" smtClean="0">
                          <a:cs typeface="B Lotus" pitchFamily="2" charset="-78"/>
                        </a:rPr>
                        <a:t>273</a:t>
                      </a:r>
                      <a:endParaRPr lang="en-US" dirty="0">
                        <a:cs typeface="B Lotus" pitchFamily="2" charset="-78"/>
                      </a:endParaRPr>
                    </a:p>
                  </a:txBody>
                  <a:tcPr marL="39451" marR="39451"/>
                </a:tc>
                <a:tc>
                  <a:txBody>
                    <a:bodyPr/>
                    <a:lstStyle/>
                    <a:p>
                      <a:pPr algn="ctr"/>
                      <a:r>
                        <a:rPr lang="fa-IR" dirty="0" smtClean="0">
                          <a:cs typeface="B Lotus" pitchFamily="2" charset="-78"/>
                        </a:rPr>
                        <a:t>441</a:t>
                      </a:r>
                      <a:endParaRPr lang="en-US" dirty="0">
                        <a:cs typeface="B Lotus" pitchFamily="2" charset="-78"/>
                      </a:endParaRPr>
                    </a:p>
                  </a:txBody>
                  <a:tcPr marL="39451" marR="39451"/>
                </a:tc>
                <a:tc>
                  <a:txBody>
                    <a:bodyPr/>
                    <a:lstStyle/>
                    <a:p>
                      <a:pPr algn="r"/>
                      <a:r>
                        <a:rPr lang="fa-IR" dirty="0" smtClean="0">
                          <a:cs typeface="B Lotus" pitchFamily="2" charset="-78"/>
                        </a:rPr>
                        <a:t>سهام</a:t>
                      </a:r>
                      <a:r>
                        <a:rPr lang="fa-IR" baseline="0" dirty="0" smtClean="0">
                          <a:cs typeface="B Lotus" pitchFamily="2" charset="-78"/>
                        </a:rPr>
                        <a:t> عدالت</a:t>
                      </a:r>
                      <a:endParaRPr lang="en-US" dirty="0">
                        <a:cs typeface="B Lotus" pitchFamily="2" charset="-78"/>
                      </a:endParaRPr>
                    </a:p>
                  </a:txBody>
                  <a:tcPr marL="39451" marR="39451"/>
                </a:tc>
              </a:tr>
              <a:tr h="466396">
                <a:tc>
                  <a:txBody>
                    <a:bodyPr/>
                    <a:lstStyle/>
                    <a:p>
                      <a:pPr algn="ctr"/>
                      <a:r>
                        <a:rPr lang="fa-IR" dirty="0" smtClean="0">
                          <a:cs typeface="B Lotus" pitchFamily="2" charset="-78"/>
                        </a:rPr>
                        <a:t>4</a:t>
                      </a:r>
                      <a:endParaRPr lang="en-US" dirty="0">
                        <a:cs typeface="B Lotus" pitchFamily="2" charset="-78"/>
                      </a:endParaRPr>
                    </a:p>
                  </a:txBody>
                  <a:tcPr marL="39451" marR="39451"/>
                </a:tc>
                <a:tc>
                  <a:txBody>
                    <a:bodyPr/>
                    <a:lstStyle/>
                    <a:p>
                      <a:pPr algn="ctr"/>
                      <a:r>
                        <a:rPr lang="fa-IR" dirty="0" smtClean="0">
                          <a:cs typeface="B Lotus" pitchFamily="2" charset="-78"/>
                        </a:rPr>
                        <a:t>(28)</a:t>
                      </a:r>
                      <a:endParaRPr lang="en-US" dirty="0">
                        <a:cs typeface="B Lotus" pitchFamily="2" charset="-78"/>
                      </a:endParaRPr>
                    </a:p>
                  </a:txBody>
                  <a:tcPr marL="39451" marR="39451"/>
                </a:tc>
                <a:tc>
                  <a:txBody>
                    <a:bodyPr/>
                    <a:lstStyle/>
                    <a:p>
                      <a:pPr algn="ctr"/>
                      <a:r>
                        <a:rPr lang="fa-IR" dirty="0" smtClean="0">
                          <a:cs typeface="B Lotus" pitchFamily="2" charset="-78"/>
                        </a:rPr>
                        <a:t>218055</a:t>
                      </a:r>
                      <a:endParaRPr lang="en-US" dirty="0">
                        <a:cs typeface="B Lotus" pitchFamily="2" charset="-78"/>
                      </a:endParaRPr>
                    </a:p>
                  </a:txBody>
                  <a:tcPr marL="39451" marR="39451"/>
                </a:tc>
                <a:tc>
                  <a:txBody>
                    <a:bodyPr/>
                    <a:lstStyle/>
                    <a:p>
                      <a:pPr algn="ctr"/>
                      <a:r>
                        <a:rPr lang="fa-IR" dirty="0" smtClean="0">
                          <a:cs typeface="B Lotus" pitchFamily="2" charset="-78"/>
                        </a:rPr>
                        <a:t>101913</a:t>
                      </a:r>
                      <a:endParaRPr lang="en-US" dirty="0">
                        <a:cs typeface="B Lotus" pitchFamily="2" charset="-78"/>
                      </a:endParaRPr>
                    </a:p>
                  </a:txBody>
                  <a:tcPr marL="39451" marR="39451"/>
                </a:tc>
                <a:tc>
                  <a:txBody>
                    <a:bodyPr/>
                    <a:lstStyle/>
                    <a:p>
                      <a:pPr algn="ctr"/>
                      <a:r>
                        <a:rPr lang="fa-IR" dirty="0" smtClean="0">
                          <a:cs typeface="B Lotus" pitchFamily="2" charset="-78"/>
                        </a:rPr>
                        <a:t>226427</a:t>
                      </a:r>
                      <a:endParaRPr lang="en-US" dirty="0">
                        <a:cs typeface="B Lotus" pitchFamily="2" charset="-78"/>
                      </a:endParaRPr>
                    </a:p>
                  </a:txBody>
                  <a:tcPr marL="39451" marR="39451"/>
                </a:tc>
                <a:tc>
                  <a:txBody>
                    <a:bodyPr/>
                    <a:lstStyle/>
                    <a:p>
                      <a:pPr algn="ctr"/>
                      <a:r>
                        <a:rPr lang="fa-IR" dirty="0" smtClean="0">
                          <a:cs typeface="B Lotus" pitchFamily="2" charset="-78"/>
                        </a:rPr>
                        <a:t>73189</a:t>
                      </a:r>
                      <a:endParaRPr lang="en-US" dirty="0">
                        <a:cs typeface="B Lotus" pitchFamily="2" charset="-78"/>
                      </a:endParaRPr>
                    </a:p>
                  </a:txBody>
                  <a:tcPr marL="39451" marR="39451"/>
                </a:tc>
                <a:tc>
                  <a:txBody>
                    <a:bodyPr/>
                    <a:lstStyle/>
                    <a:p>
                      <a:pPr algn="r"/>
                      <a:r>
                        <a:rPr lang="fa-IR" dirty="0" smtClean="0">
                          <a:cs typeface="B Lotus" pitchFamily="2" charset="-78"/>
                        </a:rPr>
                        <a:t>جمع کل معاملات</a:t>
                      </a:r>
                      <a:endParaRPr lang="en-US" dirty="0">
                        <a:cs typeface="B Lotus" pitchFamily="2" charset="-78"/>
                      </a:endParaRPr>
                    </a:p>
                  </a:txBody>
                  <a:tcPr marL="39451" marR="39451"/>
                </a:tc>
              </a:tr>
            </a:tbl>
          </a:graphicData>
        </a:graphic>
      </p:graphicFrame>
      <p:sp>
        <p:nvSpPr>
          <p:cNvPr id="5" name="Content Placeholder 4"/>
          <p:cNvSpPr>
            <a:spLocks noGrp="1"/>
          </p:cNvSpPr>
          <p:nvPr>
            <p:ph sz="half" idx="2"/>
          </p:nvPr>
        </p:nvSpPr>
        <p:spPr>
          <a:xfrm>
            <a:off x="-228600" y="5638800"/>
            <a:ext cx="8991600" cy="1219200"/>
          </a:xfrm>
        </p:spPr>
        <p:txBody>
          <a:bodyPr>
            <a:normAutofit/>
          </a:bodyPr>
          <a:lstStyle/>
          <a:p>
            <a:pPr algn="r" rtl="1"/>
            <a:r>
              <a:rPr lang="fa-IR" sz="2000" dirty="0" smtClean="0">
                <a:cs typeface="B Lotus" pitchFamily="2" charset="-78"/>
              </a:rPr>
              <a:t>رشد معاملات خرد و بلوک از لحاظ حجم 24% و از لحاظ ارزش 36%</a:t>
            </a:r>
          </a:p>
          <a:p>
            <a:pPr algn="r" rtl="1"/>
            <a:r>
              <a:rPr lang="fa-IR" sz="2000" dirty="0" smtClean="0">
                <a:cs typeface="B Lotus" pitchFamily="2" charset="-78"/>
              </a:rPr>
              <a:t>کاهش 28% حجم کل معاملات به دلیل کاهش واگذاری های سهام عدالت</a:t>
            </a:r>
            <a:endParaRPr lang="en-US" sz="2000" dirty="0">
              <a:cs typeface="B Lotus"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dirty="0" smtClean="0">
                <a:cs typeface="B Elham" pitchFamily="2" charset="-78"/>
              </a:rPr>
              <a:t>ابزارهای مشتقه- قراردادهای آتی سهام</a:t>
            </a:r>
            <a:endParaRPr lang="en-US" sz="3200" dirty="0">
              <a:cs typeface="B Elham" pitchFamily="2" charset="-78"/>
            </a:endParaRPr>
          </a:p>
        </p:txBody>
      </p:sp>
      <p:pic>
        <p:nvPicPr>
          <p:cNvPr id="5122" name="Picture 2"/>
          <p:cNvPicPr>
            <a:picLocks noGrp="1" noChangeAspect="1" noChangeArrowheads="1"/>
          </p:cNvPicPr>
          <p:nvPr>
            <p:ph sz="half" idx="1"/>
          </p:nvPr>
        </p:nvPicPr>
        <p:blipFill>
          <a:blip r:embed="rId2" cstate="print"/>
          <a:stretch>
            <a:fillRect/>
          </a:stretch>
        </p:blipFill>
        <p:spPr bwMode="auto">
          <a:xfrm>
            <a:off x="228600" y="1828799"/>
            <a:ext cx="8458200" cy="1404753"/>
          </a:xfrm>
          <a:prstGeom prst="rect">
            <a:avLst/>
          </a:prstGeom>
          <a:noFill/>
          <a:ln w="9525">
            <a:noFill/>
            <a:miter lim="800000"/>
            <a:headEnd/>
            <a:tailEnd/>
          </a:ln>
        </p:spPr>
      </p:pic>
      <p:sp>
        <p:nvSpPr>
          <p:cNvPr id="5" name="Content Placeholder 4"/>
          <p:cNvSpPr>
            <a:spLocks noGrp="1"/>
          </p:cNvSpPr>
          <p:nvPr>
            <p:ph sz="half" idx="2"/>
          </p:nvPr>
        </p:nvSpPr>
        <p:spPr>
          <a:xfrm>
            <a:off x="609600" y="3657600"/>
            <a:ext cx="8084344" cy="2715064"/>
          </a:xfrm>
        </p:spPr>
        <p:txBody>
          <a:bodyPr/>
          <a:lstStyle/>
          <a:p>
            <a:pPr algn="r" rtl="1"/>
            <a:r>
              <a:rPr lang="fa-IR" dirty="0" smtClean="0">
                <a:cs typeface="B Lotus" pitchFamily="2" charset="-78"/>
              </a:rPr>
              <a:t>ارزش معاملات قراردادهای آتی علی رغم رشد 95% همچنان در سطح نازل 381 میلیارد ریال قرار دارد.</a:t>
            </a:r>
          </a:p>
          <a:p>
            <a:pPr algn="r" rtl="1">
              <a:buNone/>
            </a:pPr>
            <a:endParaRPr lang="en-US" dirty="0">
              <a:cs typeface="B Lotus" pitchFamily="2"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cs typeface="B Elham" pitchFamily="2" charset="-78"/>
              </a:rPr>
              <a:t>روند افزایش سرمایه</a:t>
            </a:r>
            <a:endParaRPr lang="en-US" sz="3200" dirty="0">
              <a:cs typeface="B Elham" pitchFamily="2" charset="-78"/>
            </a:endParaRPr>
          </a:p>
        </p:txBody>
      </p:sp>
      <p:pic>
        <p:nvPicPr>
          <p:cNvPr id="6146" name="Picture 2"/>
          <p:cNvPicPr>
            <a:picLocks noGrp="1" noChangeAspect="1" noChangeArrowheads="1"/>
          </p:cNvPicPr>
          <p:nvPr>
            <p:ph sz="half" idx="1"/>
          </p:nvPr>
        </p:nvPicPr>
        <p:blipFill>
          <a:blip r:embed="rId2" cstate="print"/>
          <a:stretch>
            <a:fillRect/>
          </a:stretch>
        </p:blipFill>
        <p:spPr bwMode="auto">
          <a:xfrm>
            <a:off x="304800" y="1447799"/>
            <a:ext cx="8382000" cy="3342579"/>
          </a:xfrm>
          <a:prstGeom prst="rect">
            <a:avLst/>
          </a:prstGeom>
          <a:noFill/>
          <a:ln w="9525">
            <a:noFill/>
            <a:miter lim="800000"/>
            <a:headEnd/>
            <a:tailEnd/>
          </a:ln>
        </p:spPr>
      </p:pic>
      <p:sp>
        <p:nvSpPr>
          <p:cNvPr id="5" name="Content Placeholder 4"/>
          <p:cNvSpPr>
            <a:spLocks noGrp="1"/>
          </p:cNvSpPr>
          <p:nvPr>
            <p:ph sz="half" idx="2"/>
          </p:nvPr>
        </p:nvSpPr>
        <p:spPr>
          <a:xfrm>
            <a:off x="304800" y="5029200"/>
            <a:ext cx="8389144" cy="1828800"/>
          </a:xfrm>
        </p:spPr>
        <p:txBody>
          <a:bodyPr/>
          <a:lstStyle/>
          <a:p>
            <a:pPr algn="just" rtl="1"/>
            <a:r>
              <a:rPr lang="fa-IR" dirty="0" smtClean="0">
                <a:cs typeface="B Lotus" pitchFamily="2" charset="-78"/>
              </a:rPr>
              <a:t>مبلغ افزایش سرمایه در سال 89 برابر 38355649 میلیون ریال بوده است که عملکرد سال 90 با 75226685 میلیون ریال رشد 96% را نشان می دهد.</a:t>
            </a:r>
            <a:endParaRPr lang="en-US" dirty="0">
              <a:cs typeface="B Lotus"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9600" y="1067758"/>
            <a:ext cx="7936622" cy="5790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0" y="457200"/>
            <a:ext cx="6858000" cy="533400"/>
          </a:xfrm>
        </p:spPr>
        <p:txBody>
          <a:bodyPr/>
          <a:lstStyle/>
          <a:p>
            <a:r>
              <a:rPr lang="fa-IR" sz="3600" dirty="0" smtClean="0"/>
              <a:t>هزینۀ پول برای بانک‌ها</a:t>
            </a:r>
            <a:endParaRPr lang="en-US" sz="3600" dirty="0"/>
          </a:p>
        </p:txBody>
      </p:sp>
      <p:sp>
        <p:nvSpPr>
          <p:cNvPr id="5" name="TextBox 4"/>
          <p:cNvSpPr txBox="1"/>
          <p:nvPr/>
        </p:nvSpPr>
        <p:spPr>
          <a:xfrm>
            <a:off x="304800" y="6019800"/>
            <a:ext cx="762000" cy="369332"/>
          </a:xfrm>
          <a:prstGeom prst="rect">
            <a:avLst/>
          </a:prstGeom>
          <a:noFill/>
        </p:spPr>
        <p:txBody>
          <a:bodyPr wrap="square" rtlCol="0">
            <a:spAutoFit/>
          </a:bodyPr>
          <a:lstStyle/>
          <a:p>
            <a:r>
              <a:rPr lang="fa-IR" dirty="0" smtClean="0">
                <a:solidFill>
                  <a:schemeClr val="bg2">
                    <a:lumMod val="75000"/>
                  </a:schemeClr>
                </a:solidFill>
                <a:cs typeface="B Titr" pitchFamily="2" charset="-78"/>
                <a:hlinkClick r:id="" action="ppaction://hlinkshowjump?jump=previousslide"/>
              </a:rPr>
              <a:t>برگشت</a:t>
            </a:r>
            <a:endParaRPr lang="en-US" dirty="0">
              <a:solidFill>
                <a:schemeClr val="bg2">
                  <a:lumMod val="75000"/>
                </a:schemeClr>
              </a:solidFill>
              <a:cs typeface="B Titr" pitchFamily="2" charset="-78"/>
            </a:endParaRPr>
          </a:p>
        </p:txBody>
      </p:sp>
    </p:spTree>
    <p:extLst>
      <p:ext uri="{BB962C8B-B14F-4D97-AF65-F5344CB8AC3E}">
        <p14:creationId xmlns="" xmlns:p14="http://schemas.microsoft.com/office/powerpoint/2010/main" val="40824284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315200" cy="914400"/>
          </a:xfrm>
        </p:spPr>
        <p:txBody>
          <a:bodyPr/>
          <a:lstStyle/>
          <a:p>
            <a:r>
              <a:rPr lang="fa-IR" sz="3200" dirty="0" smtClean="0"/>
              <a:t>روند سرمایه، سودآوری شرکت ها، ارزش بازار و ...</a:t>
            </a:r>
            <a:endParaRPr lang="en-US" sz="3200" dirty="0"/>
          </a:p>
        </p:txBody>
      </p:sp>
      <p:pic>
        <p:nvPicPr>
          <p:cNvPr id="7170" name="Picture 2"/>
          <p:cNvPicPr>
            <a:picLocks noGrp="1" noChangeAspect="1" noChangeArrowheads="1"/>
          </p:cNvPicPr>
          <p:nvPr>
            <p:ph idx="1"/>
          </p:nvPr>
        </p:nvPicPr>
        <p:blipFill>
          <a:blip r:embed="rId2" cstate="print"/>
          <a:stretch>
            <a:fillRect/>
          </a:stretch>
        </p:blipFill>
        <p:spPr bwMode="auto">
          <a:xfrm>
            <a:off x="609600" y="1752600"/>
            <a:ext cx="7772400" cy="4017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تغییر ارزش بازار در ده صنعت بزرگ</a:t>
            </a:r>
            <a:endParaRPr lang="en-US" dirty="0">
              <a:cs typeface="B Titr" pitchFamily="2" charset="-78"/>
            </a:endParaRPr>
          </a:p>
        </p:txBody>
      </p:sp>
      <p:pic>
        <p:nvPicPr>
          <p:cNvPr id="8194" name="Picture 2"/>
          <p:cNvPicPr>
            <a:picLocks noGrp="1" noChangeAspect="1" noChangeArrowheads="1"/>
          </p:cNvPicPr>
          <p:nvPr>
            <p:ph sz="half" idx="1"/>
          </p:nvPr>
        </p:nvPicPr>
        <p:blipFill>
          <a:blip r:embed="rId2" cstate="print"/>
          <a:stretch>
            <a:fillRect/>
          </a:stretch>
        </p:blipFill>
        <p:spPr bwMode="auto">
          <a:xfrm>
            <a:off x="228600" y="1295400"/>
            <a:ext cx="8686800" cy="3486498"/>
          </a:xfrm>
          <a:prstGeom prst="rect">
            <a:avLst/>
          </a:prstGeom>
          <a:noFill/>
          <a:ln w="9525">
            <a:noFill/>
            <a:miter lim="800000"/>
            <a:headEnd/>
            <a:tailEnd/>
          </a:ln>
        </p:spPr>
      </p:pic>
      <p:sp>
        <p:nvSpPr>
          <p:cNvPr id="7" name="Content Placeholder 6"/>
          <p:cNvSpPr>
            <a:spLocks noGrp="1"/>
          </p:cNvSpPr>
          <p:nvPr>
            <p:ph sz="half" idx="2"/>
          </p:nvPr>
        </p:nvSpPr>
        <p:spPr>
          <a:xfrm>
            <a:off x="0" y="4876800"/>
            <a:ext cx="8915400" cy="1828800"/>
          </a:xfrm>
        </p:spPr>
        <p:txBody>
          <a:bodyPr>
            <a:normAutofit lnSpcReduction="10000"/>
          </a:bodyPr>
          <a:lstStyle/>
          <a:p>
            <a:pPr algn="r" rtl="1"/>
            <a:r>
              <a:rPr lang="fa-IR" dirty="0" smtClean="0">
                <a:cs typeface="B Lotus" pitchFamily="2" charset="-78"/>
              </a:rPr>
              <a:t>کاهش سهم صنعت مخابرات از 14.9% به 11.8%</a:t>
            </a:r>
          </a:p>
          <a:p>
            <a:pPr algn="r" rtl="1"/>
            <a:r>
              <a:rPr lang="fa-IR" dirty="0" smtClean="0">
                <a:cs typeface="B Lotus" pitchFamily="2" charset="-78"/>
              </a:rPr>
              <a:t>افزایش چشمگیر سهم صنعت محصولات شیمیایی از 4.5% به 10.3% (به دلیل ورود شرکت های جدید و نیز رشد ارزش بازار شرکت های قدیمی)</a:t>
            </a:r>
          </a:p>
          <a:p>
            <a:pPr algn="r" rtl="1"/>
            <a:r>
              <a:rPr lang="fa-IR" dirty="0" smtClean="0">
                <a:cs typeface="B Lotus" pitchFamily="2" charset="-78"/>
              </a:rPr>
              <a:t>افزایش 2.4% سهم صنعت بانکداری به دلیل ورود شرکت های جدید</a:t>
            </a:r>
          </a:p>
          <a:p>
            <a:pPr algn="r" rtl="1"/>
            <a:endParaRPr lang="en-US" dirty="0">
              <a:cs typeface="B Lotus" pitchFamily="2"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سهم صنایع بزرگ از کل ارزش بازار</a:t>
            </a:r>
            <a:endParaRPr lang="en-US" sz="3200" dirty="0"/>
          </a:p>
        </p:txBody>
      </p:sp>
      <p:pic>
        <p:nvPicPr>
          <p:cNvPr id="9218" name="Picture 2"/>
          <p:cNvPicPr>
            <a:picLocks noGrp="1" noChangeAspect="1" noChangeArrowheads="1"/>
          </p:cNvPicPr>
          <p:nvPr>
            <p:ph idx="1"/>
          </p:nvPr>
        </p:nvPicPr>
        <p:blipFill>
          <a:blip r:embed="rId2" cstate="print"/>
          <a:stretch>
            <a:fillRect/>
          </a:stretch>
        </p:blipFill>
        <p:spPr bwMode="auto">
          <a:xfrm>
            <a:off x="1066800" y="1170642"/>
            <a:ext cx="6781800" cy="5306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smtClean="0"/>
              <a:t>عرضه های اولیه</a:t>
            </a:r>
            <a:endParaRPr lang="en-US" sz="3200" dirty="0"/>
          </a:p>
        </p:txBody>
      </p:sp>
      <p:pic>
        <p:nvPicPr>
          <p:cNvPr id="10242" name="Picture 2"/>
          <p:cNvPicPr>
            <a:picLocks noGrp="1" noChangeAspect="1" noChangeArrowheads="1"/>
          </p:cNvPicPr>
          <p:nvPr>
            <p:ph idx="1"/>
          </p:nvPr>
        </p:nvPicPr>
        <p:blipFill>
          <a:blip r:embed="rId2" cstate="print"/>
          <a:stretch>
            <a:fillRect/>
          </a:stretch>
        </p:blipFill>
        <p:spPr bwMode="auto">
          <a:xfrm>
            <a:off x="685800" y="1524000"/>
            <a:ext cx="779219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مثال‌ها </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ریسک‌ها</a:t>
            </a: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fa-IR"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جایگزین‌ها</a:t>
            </a: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 Placeholder 2"/>
          <p:cNvSpPr>
            <a:spLocks noGrp="1"/>
          </p:cNvSpPr>
          <p:nvPr>
            <p:ph type="body" idx="1"/>
          </p:nvPr>
        </p:nvSpPr>
        <p:spPr/>
        <p:txBody>
          <a:bodyPr/>
          <a:lstStyle/>
          <a:p>
            <a:pPr marL="0" lvl="1" algn="ctr">
              <a:buSzTx/>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سرمایه‌گذاری غیررسمی</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a:p>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736080" cy="762000"/>
          </a:xfrm>
        </p:spPr>
        <p:txBody>
          <a:bodyPr>
            <a:normAutofit/>
          </a:bodyPr>
          <a:lstStyle/>
          <a:p>
            <a:pPr algn="ctr"/>
            <a:r>
              <a:rPr lang="fa-IR" dirty="0" smtClean="0"/>
              <a:t>سرمايه‌گذاري غيررسمي</a:t>
            </a:r>
            <a:endParaRPr lang="en-US" dirty="0"/>
          </a:p>
        </p:txBody>
      </p:sp>
      <p:graphicFrame>
        <p:nvGraphicFramePr>
          <p:cNvPr id="4" name="Content Placeholder 3"/>
          <p:cNvGraphicFramePr>
            <a:graphicFrameLocks noGrp="1"/>
          </p:cNvGraphicFramePr>
          <p:nvPr>
            <p:ph idx="1"/>
          </p:nvPr>
        </p:nvGraphicFramePr>
        <p:xfrm>
          <a:off x="762000" y="1676400"/>
          <a:ext cx="73152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9ACD263F-EACE-439E-8E58-6F62B750036D}" type="slidenum">
              <a:rPr lang="en-US"/>
              <a:pPr>
                <a:defRPr/>
              </a:pPr>
              <a:t>76</a:t>
            </a:fld>
            <a:endParaRPr lang="en-US"/>
          </a:p>
        </p:txBody>
      </p:sp>
      <p:sp>
        <p:nvSpPr>
          <p:cNvPr id="23555" name="Rectangle 2"/>
          <p:cNvSpPr>
            <a:spLocks noGrp="1" noChangeArrowheads="1"/>
          </p:cNvSpPr>
          <p:nvPr>
            <p:ph type="title"/>
          </p:nvPr>
        </p:nvSpPr>
        <p:spPr/>
        <p:txBody>
          <a:bodyPr/>
          <a:lstStyle/>
          <a:p>
            <a:endParaRPr lang="en-US" smtClean="0"/>
          </a:p>
        </p:txBody>
      </p:sp>
      <p:sp>
        <p:nvSpPr>
          <p:cNvPr id="37892" name="Text Box 7"/>
          <p:cNvSpPr txBox="1">
            <a:spLocks noChangeArrowheads="1"/>
          </p:cNvSpPr>
          <p:nvPr/>
        </p:nvSpPr>
        <p:spPr bwMode="auto">
          <a:xfrm>
            <a:off x="685800" y="2559050"/>
            <a:ext cx="7620000" cy="1098550"/>
          </a:xfrm>
          <a:prstGeom prst="rect">
            <a:avLst/>
          </a:prstGeom>
          <a:noFill/>
          <a:ln w="9525">
            <a:noFill/>
            <a:miter lim="800000"/>
            <a:headEnd/>
            <a:tailEnd/>
          </a:ln>
          <a:effectLst>
            <a:prstShdw prst="shdw12">
              <a:schemeClr val="bg2">
                <a:alpha val="50000"/>
              </a:schemeClr>
            </a:prstShdw>
          </a:effectLst>
        </p:spPr>
        <p:txBody>
          <a:bodyPr>
            <a:spAutoFit/>
          </a:bodyPr>
          <a:lstStyle/>
          <a:p>
            <a:pPr algn="ctr">
              <a:spcBef>
                <a:spcPct val="50000"/>
              </a:spcBef>
              <a:defRPr/>
            </a:pPr>
            <a:r>
              <a:rPr lang="fa-IR"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Elham" pitchFamily="2" charset="-78"/>
              </a:rPr>
              <a:t>با تشکر</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Elham" pitchFamily="2" charset="-78"/>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762000"/>
          </a:xfrm>
        </p:spPr>
        <p:txBody>
          <a:bodyPr>
            <a:normAutofit/>
          </a:bodyPr>
          <a:lstStyle/>
          <a:p>
            <a:pPr algn="l"/>
            <a:r>
              <a:rPr lang="fa-IR" sz="2800" dirty="0" smtClean="0"/>
              <a:t>اثرات دوره های انتخابات سیاسی بر عملکرد بازار سرمایه</a:t>
            </a:r>
            <a:endParaRPr lang="en-US" sz="2800" dirty="0"/>
          </a:p>
        </p:txBody>
      </p:sp>
      <p:sp>
        <p:nvSpPr>
          <p:cNvPr id="3" name="Content Placeholder 2"/>
          <p:cNvSpPr>
            <a:spLocks noGrp="1"/>
          </p:cNvSpPr>
          <p:nvPr>
            <p:ph idx="1"/>
          </p:nvPr>
        </p:nvSpPr>
        <p:spPr>
          <a:xfrm>
            <a:off x="502920" y="1676400"/>
            <a:ext cx="8183880" cy="4187952"/>
          </a:xfrm>
        </p:spPr>
        <p:txBody>
          <a:bodyPr>
            <a:normAutofit lnSpcReduction="10000"/>
          </a:bodyPr>
          <a:lstStyle/>
          <a:p>
            <a:pPr lvl="0" algn="just"/>
            <a:r>
              <a:rPr lang="fa-IR" dirty="0" smtClean="0">
                <a:latin typeface="Arial Unicode MS" pitchFamily="34" charset="-128"/>
                <a:ea typeface="Arial Unicode MS" pitchFamily="34" charset="-128"/>
                <a:cs typeface="B Zar" pitchFamily="2" charset="-78"/>
              </a:rPr>
              <a:t>هاکان آلتین(دانشگاه آکساری، ترکیه) در پژوهشی با موضوع فوق که در سال 2012 منتشر شده است، اظهار می‌کند بنا بر پژوهش‌های انجام‌شده انتظار می‌رود که قبل از یک دورة انتخاباتی، بازار سرمایه  یک دورة رشد قیمت‌ها و پس‌از آن یک دورة افت قیمت‌ها را تجربه کند.</a:t>
            </a:r>
          </a:p>
          <a:p>
            <a:pPr lvl="0" algn="just"/>
            <a:r>
              <a:rPr lang="fa-IR" dirty="0" smtClean="0">
                <a:latin typeface="Arial Unicode MS" pitchFamily="34" charset="-128"/>
                <a:ea typeface="Arial Unicode MS" pitchFamily="34" charset="-128"/>
                <a:cs typeface="B Zar" pitchFamily="2" charset="-78"/>
              </a:rPr>
              <a:t>وی پس از  بررسی  تغییرات بازده بازار سرمایه در خلال دوره‌های انتخابات سیاسی 12 کشور اروپایی، ژاپن و آمریکا اظهار می‌کند که یافته‌های وی در 45 مورد از 65 مورد موضوع پژوهش با این فرضیه سازگار بوده است.</a:t>
            </a:r>
            <a:endParaRPr lang="fa-IR" dirty="0">
              <a:latin typeface="Arial Unicode MS" pitchFamily="34" charset="-128"/>
              <a:ea typeface="Arial Unicode MS" pitchFamily="34" charset="-128"/>
              <a:cs typeface="B Zar" pitchFamily="2" charset="-78"/>
            </a:endParaRPr>
          </a:p>
        </p:txBody>
      </p:sp>
      <p:sp>
        <p:nvSpPr>
          <p:cNvPr id="4" name="Title 1"/>
          <p:cNvSpPr txBox="1">
            <a:spLocks/>
          </p:cNvSpPr>
          <p:nvPr/>
        </p:nvSpPr>
        <p:spPr>
          <a:xfrm>
            <a:off x="533400" y="5867400"/>
            <a:ext cx="8183880" cy="502920"/>
          </a:xfrm>
          <a:prstGeom prst="rect">
            <a:avLst/>
          </a:prstGeom>
        </p:spPr>
        <p:txBody>
          <a:bodyPr vert="horz" anchor="t" anchorCtr="0">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effectLst>
                  <a:outerShdw blurRad="53975" dist="22860" dir="5400000" algn="tl" rotWithShape="0">
                    <a:srgbClr val="000000">
                      <a:alpha val="55000"/>
                    </a:srgbClr>
                  </a:outerShdw>
                </a:effectLst>
                <a:uLnTx/>
                <a:uFillTx/>
                <a:latin typeface="+mj-lt"/>
                <a:ea typeface="+mj-ea"/>
                <a:cs typeface="B Bardiya" pitchFamily="2" charset="-78"/>
              </a:rPr>
              <a:t>The Effect of Electoral Periods on Stock Market</a:t>
            </a:r>
            <a:endParaRPr kumimoji="0" lang="en-US" sz="2000" b="1" i="0" u="none" strike="noStrike" kern="1200" cap="none" spc="0" normalizeH="0" baseline="0" noProof="0" dirty="0">
              <a:ln>
                <a:noFill/>
              </a:ln>
              <a:effectLst>
                <a:outerShdw blurRad="53975" dist="22860" dir="5400000" algn="tl" rotWithShape="0">
                  <a:srgbClr val="000000">
                    <a:alpha val="55000"/>
                  </a:srgbClr>
                </a:outerShdw>
              </a:effectLst>
              <a:uLnTx/>
              <a:uFillTx/>
              <a:latin typeface="+mj-lt"/>
              <a:ea typeface="+mj-ea"/>
              <a:cs typeface="B Bardiya" pitchFamily="2" charset="-78"/>
            </a:endParaRPr>
          </a:p>
        </p:txBody>
      </p:sp>
      <p:sp>
        <p:nvSpPr>
          <p:cNvPr id="5" name="TextBox 4"/>
          <p:cNvSpPr txBox="1"/>
          <p:nvPr/>
        </p:nvSpPr>
        <p:spPr>
          <a:xfrm>
            <a:off x="304800" y="6019800"/>
            <a:ext cx="762000" cy="369332"/>
          </a:xfrm>
          <a:prstGeom prst="rect">
            <a:avLst/>
          </a:prstGeom>
          <a:noFill/>
        </p:spPr>
        <p:txBody>
          <a:bodyPr wrap="square" rtlCol="0">
            <a:spAutoFit/>
          </a:bodyPr>
          <a:lstStyle/>
          <a:p>
            <a:r>
              <a:rPr lang="fa-IR" dirty="0" smtClean="0">
                <a:solidFill>
                  <a:schemeClr val="bg2">
                    <a:lumMod val="75000"/>
                  </a:schemeClr>
                </a:solidFill>
                <a:cs typeface="B Titr" pitchFamily="2" charset="-78"/>
                <a:hlinkClick r:id="rId2" action="ppaction://hlinksldjump"/>
              </a:rPr>
              <a:t>برگشت</a:t>
            </a:r>
            <a:endParaRPr lang="en-US" dirty="0">
              <a:solidFill>
                <a:schemeClr val="bg2">
                  <a:lumMod val="75000"/>
                </a:schemeClr>
              </a:solidFill>
              <a:cs typeface="B Titr"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توجه به تجديد ارزشيابي سهام شركت‌ها</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presentation slid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37546</TotalTime>
  <Words>2466</Words>
  <Application>Microsoft Office PowerPoint</Application>
  <PresentationFormat>On-screen Show (4:3)</PresentationFormat>
  <Paragraphs>447</Paragraphs>
  <Slides>76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Sample presentation slides</vt:lpstr>
      <vt:lpstr>Equation</vt:lpstr>
      <vt:lpstr>بسم‌الله الرحمن الرحیم</vt:lpstr>
      <vt:lpstr> خطوط کلی استراتژی‌های سرمایه‌گذاری در سال 1391 </vt:lpstr>
      <vt:lpstr>Slide 3</vt:lpstr>
      <vt:lpstr>نرخ رشد اقتصاد آثار تحریم‌ها آثار هدفمندی یارانه‌ها موقعیت بازارپول    </vt:lpstr>
      <vt:lpstr>متغيرها و سیاست‌های اصلی قابل‌پیش‌بینی در سال 1391</vt:lpstr>
      <vt:lpstr>متغيرها و سیاست‌های اصلی قابل‌پیش‌بینی در سال 1391</vt:lpstr>
      <vt:lpstr>هزینۀ پول برای بانک‌ها</vt:lpstr>
      <vt:lpstr>اثرات دوره های انتخابات سیاسی بر عملکرد بازار سرمایه</vt:lpstr>
      <vt:lpstr>توجه به تجديد ارزشيابي سهام شركت‌ها</vt:lpstr>
      <vt:lpstr>توجه به تجديد ارزشيابي سهام شركت‌ها</vt:lpstr>
      <vt:lpstr>تنوع در ذائقۀ اشخاص تنوع در استراتژی‌های سرمایه‌گذاری</vt:lpstr>
      <vt:lpstr>تنوع سرمایه‌گذاران</vt:lpstr>
      <vt:lpstr>ويژگي‌هاي فردي سرمايه‌گذاران</vt:lpstr>
      <vt:lpstr>سبد رشد بالا</vt:lpstr>
      <vt:lpstr>سبد رشد</vt:lpstr>
      <vt:lpstr>سبد متوازن</vt:lpstr>
      <vt:lpstr>سبد معمولی</vt:lpstr>
      <vt:lpstr>محافظه‌کارانه</vt:lpstr>
      <vt:lpstr>آثار متفاوت تحریم بر صنایع و بنگاه‌ها  </vt:lpstr>
      <vt:lpstr>تحليل بازار، تحليل صنعت، بنگاه</vt:lpstr>
      <vt:lpstr>آثار متفاوت تحریم بر صنایع مختلف بورس</vt:lpstr>
      <vt:lpstr>مشكلات تحليل بنيادي شركت‌ها</vt:lpstr>
      <vt:lpstr>گزینه‌های سرمایه‌گذاری مشکلات بازارهای مالی کشور   </vt:lpstr>
      <vt:lpstr>گزینه‌های سرمایه‌گذاری</vt:lpstr>
      <vt:lpstr>حركت از يك بازار به بازار ديگر</vt:lpstr>
      <vt:lpstr>اگر بازاهای مالی تکامل یافته باشد </vt:lpstr>
      <vt:lpstr>قیمت‌گذاری طلا روندهای تاریخی اقتصاد سیاسی آثار تحریم‌ها هدفمندی یارانه‌ها بررسی سوابق  </vt:lpstr>
      <vt:lpstr>قیمت طلا به ریال</vt:lpstr>
      <vt:lpstr>محرک‌های قیمت طلا به ریال</vt:lpstr>
      <vt:lpstr>بازدۀ میانگین سالانۀ اونس طلای جهانی طی 20 سال گذشته</vt:lpstr>
      <vt:lpstr>بازدۀ میانگین سالانۀ دلار آزاد طی 20 سال گذشته</vt:lpstr>
      <vt:lpstr>قیمت میانگین سالانۀ سکۀ تمام‌بهار طی 20 سال گذشته</vt:lpstr>
      <vt:lpstr>بازدۀ میانگین سالانۀ سکۀ تمام‌بهار طی 20 سال گذشته</vt:lpstr>
      <vt:lpstr>مقایسه قیمت میانگین سالانۀ واقعی و ذاتی سکه در 20 سال گذشته</vt:lpstr>
      <vt:lpstr>موارد قابل‌توجه در مورد نرخ ارز</vt:lpstr>
      <vt:lpstr>موارد قابل‌توجه در مورد نرخ ارز</vt:lpstr>
      <vt:lpstr>وجوه  آزادسازی قیمت‌ها (سطح اقتصاد کلان)</vt:lpstr>
      <vt:lpstr>اثر کوتاه مدت آزادسازی قیمت حامل‌های انرژی</vt:lpstr>
      <vt:lpstr>بررسی تاریخی</vt:lpstr>
      <vt:lpstr>بازار 91 در مقایسه با 67 </vt:lpstr>
      <vt:lpstr>پیش‌بینی نرخ ارز درسال 1391</vt:lpstr>
      <vt:lpstr>روندهای تاریخی انتظارات آتی مسیر توسعه   </vt:lpstr>
      <vt:lpstr>شاخص کرایه مسکن اجاره‌ای</vt:lpstr>
      <vt:lpstr>Slide 44</vt:lpstr>
      <vt:lpstr>روند تغییرات نرخ تورم و نرخ قیمت یک متر مربع آپارتمان در مناطق شهری کشور</vt:lpstr>
      <vt:lpstr>Slide 46</vt:lpstr>
      <vt:lpstr>Slide 47</vt:lpstr>
      <vt:lpstr>نرخ تغییرات تعداد واحدهای مسکونی و نرخ تغییرات مساحت زیربنا در پروانه‌های ساختمانی</vt:lpstr>
      <vt:lpstr>تعداد واحد‌هاي مسكوني تعيين شده در پروانه‌‌هاي احداث ساختمان مسكوني</vt:lpstr>
      <vt:lpstr>نمودار تعداد واحدهاي ساختماني تكميل شده</vt:lpstr>
      <vt:lpstr>نمودار مساحت زيربناي واحدهاي ساختماني تكميل شده</vt:lpstr>
      <vt:lpstr>نرخ تغییرات واحد مسکونی تکمیل‌شده و نرخ تغییرات مساحت زیربنای واحدهای مسکونی تکمیل‌شده</vt:lpstr>
      <vt:lpstr>تغييرات قيمت زمين</vt:lpstr>
      <vt:lpstr>نرخ تغييرات قيمت زمين و قيمت مسكن</vt:lpstr>
      <vt:lpstr>تغييرات شاخص قيمت زمين و شاخص هزينة ساخت</vt:lpstr>
      <vt:lpstr>افزايش قيمت مسكن در سال 1391 نسبت به سال 1390 نمونه‌گيري از سه شركت بزرگ</vt:lpstr>
      <vt:lpstr>انتظارات از تابع قیمت مسکن</vt:lpstr>
      <vt:lpstr>اعتبارات مسکن</vt:lpstr>
      <vt:lpstr>عرضه در بخش‌های مختلف بازار مسکن</vt:lpstr>
      <vt:lpstr>Slide 60</vt:lpstr>
      <vt:lpstr>مسیر توسعه</vt:lpstr>
      <vt:lpstr>روندهای تاریخی انتظارات آتی </vt:lpstr>
      <vt:lpstr>کلیات</vt:lpstr>
      <vt:lpstr>نماگرهای بازار</vt:lpstr>
      <vt:lpstr>شاخص ها</vt:lpstr>
      <vt:lpstr>روند شاخص های منتخب از ابتدای سال 1390</vt:lpstr>
      <vt:lpstr>حجم معاملات</vt:lpstr>
      <vt:lpstr>ابزارهای مشتقه- قراردادهای آتی سهام</vt:lpstr>
      <vt:lpstr>روند افزایش سرمایه</vt:lpstr>
      <vt:lpstr>روند سرمایه، سودآوری شرکت ها، ارزش بازار و ...</vt:lpstr>
      <vt:lpstr>تغییر ارزش بازار در ده صنعت بزرگ</vt:lpstr>
      <vt:lpstr>سهم صنایع بزرگ از کل ارزش بازار</vt:lpstr>
      <vt:lpstr>عرضه های اولیه</vt:lpstr>
      <vt:lpstr>مثال‌ها  ریسک‌ها جایگزین‌ها</vt:lpstr>
      <vt:lpstr>سرمايه‌گذاري غيررسمي</vt:lpstr>
      <vt:lpstr>Slide 76</vt:lpstr>
    </vt:vector>
  </TitlesOfParts>
  <Company>Saudi Aramco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Administrator</dc:creator>
  <cp:lastModifiedBy>radpour</cp:lastModifiedBy>
  <cp:revision>1370</cp:revision>
  <dcterms:created xsi:type="dcterms:W3CDTF">2007-09-07T17:57:35Z</dcterms:created>
  <dcterms:modified xsi:type="dcterms:W3CDTF">2012-05-29T15:36:38Z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